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0" r:id="rId3"/>
    <p:sldMasterId id="2147483657" r:id="rId4"/>
  </p:sldMasterIdLst>
  <p:notesMasterIdLst>
    <p:notesMasterId r:id="rId8"/>
  </p:notesMasterIdLst>
  <p:handoutMasterIdLst>
    <p:handoutMasterId r:id="rId19"/>
  </p:handoutMasterIdLst>
  <p:sldIdLst>
    <p:sldId id="256" r:id="rId5"/>
    <p:sldId id="259" r:id="rId6"/>
    <p:sldId id="378" r:id="rId7"/>
    <p:sldId id="698" r:id="rId9"/>
    <p:sldId id="382" r:id="rId10"/>
    <p:sldId id="621" r:id="rId11"/>
    <p:sldId id="703" r:id="rId12"/>
    <p:sldId id="688" r:id="rId13"/>
    <p:sldId id="686" r:id="rId14"/>
    <p:sldId id="692" r:id="rId15"/>
    <p:sldId id="396" r:id="rId16"/>
    <p:sldId id="710" r:id="rId17"/>
    <p:sldId id="361" r:id="rId18"/>
  </p:sldIdLst>
  <p:sldSz cx="12190095"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一叶方舟" initials="一叶方舟"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565"/>
    <a:srgbClr val="0070C0"/>
    <a:srgbClr val="4F81BD"/>
    <a:srgbClr val="C0504D"/>
    <a:srgbClr val="020BBE"/>
    <a:srgbClr val="FA2E33"/>
    <a:srgbClr val="FB7575"/>
    <a:srgbClr val="FECACB"/>
    <a:srgbClr val="E5050A"/>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3" autoAdjust="0"/>
    <p:restoredTop sz="96305" autoAdjust="0"/>
  </p:normalViewPr>
  <p:slideViewPr>
    <p:cSldViewPr>
      <p:cViewPr varScale="1">
        <p:scale>
          <a:sx n="88" d="100"/>
          <a:sy n="88" d="100"/>
        </p:scale>
        <p:origin x="44" y="600"/>
      </p:cViewPr>
      <p:guideLst>
        <p:guide orient="horz" pos="4094"/>
        <p:guide pos="483"/>
        <p:guide pos="3912"/>
        <p:guide pos="7196"/>
      </p:guideLst>
    </p:cSldViewPr>
  </p:slideViewPr>
  <p:outlineViewPr>
    <p:cViewPr>
      <p:scale>
        <a:sx n="33" d="100"/>
        <a:sy n="33" d="100"/>
      </p:scale>
      <p:origin x="0" y="-282"/>
    </p:cViewPr>
  </p:outlineViewPr>
  <p:notesTextViewPr>
    <p:cViewPr>
      <p:scale>
        <a:sx n="100" d="100"/>
        <a:sy n="100" d="100"/>
      </p:scale>
      <p:origin x="0" y="0"/>
    </p:cViewPr>
  </p:notesTextViewPr>
  <p:sorterViewPr>
    <p:cViewPr>
      <p:scale>
        <a:sx n="50" d="100"/>
        <a:sy n="50" d="100"/>
      </p:scale>
      <p:origin x="0" y="-248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gs" Target="tags/tag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E4E3D5F0-3CBE-446F-91A3-916D4FA387C7}"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3BD54EA-BEF7-4ED1-B5C2-9BE06F490BF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BD54EA-BEF7-4ED1-B5C2-9BE06F490BF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191919"/>
                </a:solidFill>
                <a:effectLst/>
                <a:latin typeface="PingFang SC"/>
              </a:rPr>
              <a:t>相比于其他医药子行业，中药具有资源优势、传统优势和“治未病”疗效优势。中医文化源远流长，从春秋时期的</a:t>
            </a:r>
            <a:r>
              <a:rPr lang="en-US" altLang="zh-CN" b="0" i="0" dirty="0">
                <a:solidFill>
                  <a:srgbClr val="191919"/>
                </a:solidFill>
                <a:effectLst/>
                <a:latin typeface="PingFang SC"/>
              </a:rPr>
              <a:t>《</a:t>
            </a:r>
            <a:r>
              <a:rPr lang="zh-CN" altLang="en-US" b="0" i="0" dirty="0">
                <a:solidFill>
                  <a:srgbClr val="191919"/>
                </a:solidFill>
                <a:effectLst/>
                <a:latin typeface="PingFang SC"/>
              </a:rPr>
              <a:t>皇帝内经</a:t>
            </a:r>
            <a:r>
              <a:rPr lang="en-US" altLang="zh-CN" b="0" i="0" dirty="0">
                <a:solidFill>
                  <a:srgbClr val="191919"/>
                </a:solidFill>
                <a:effectLst/>
                <a:latin typeface="PingFang SC"/>
              </a:rPr>
              <a:t>》</a:t>
            </a:r>
            <a:r>
              <a:rPr lang="zh-CN" altLang="en-US" b="0" i="0" dirty="0">
                <a:solidFill>
                  <a:srgbClr val="191919"/>
                </a:solidFill>
                <a:effectLst/>
                <a:latin typeface="PingFang SC"/>
              </a:rPr>
              <a:t>到医药典籍的巅峰</a:t>
            </a:r>
            <a:r>
              <a:rPr lang="en-US" altLang="zh-CN" b="0" i="0" dirty="0">
                <a:solidFill>
                  <a:srgbClr val="191919"/>
                </a:solidFill>
                <a:effectLst/>
                <a:latin typeface="PingFang SC"/>
              </a:rPr>
              <a:t>《</a:t>
            </a:r>
            <a:r>
              <a:rPr lang="zh-CN" altLang="en-US" b="0" i="0" dirty="0">
                <a:solidFill>
                  <a:srgbClr val="191919"/>
                </a:solidFill>
                <a:effectLst/>
                <a:latin typeface="PingFang SC"/>
              </a:rPr>
              <a:t>本草纲目</a:t>
            </a:r>
            <a:r>
              <a:rPr lang="en-US" altLang="zh-CN" b="0" i="0" dirty="0">
                <a:solidFill>
                  <a:srgbClr val="191919"/>
                </a:solidFill>
                <a:effectLst/>
                <a:latin typeface="PingFang SC"/>
              </a:rPr>
              <a:t>》</a:t>
            </a:r>
            <a:r>
              <a:rPr lang="zh-CN" altLang="en-US" b="0" i="0" dirty="0">
                <a:solidFill>
                  <a:srgbClr val="191919"/>
                </a:solidFill>
                <a:effectLst/>
                <a:latin typeface="PingFang SC"/>
              </a:rPr>
              <a:t>，中药积累了丰富的研究素材和临床实践，为中药新药的研究开发提供坚实的理论基础。中药材从</a:t>
            </a:r>
            <a:r>
              <a:rPr lang="en-US" altLang="zh-CN" b="0" i="0" dirty="0">
                <a:solidFill>
                  <a:srgbClr val="191919"/>
                </a:solidFill>
                <a:effectLst/>
                <a:latin typeface="PingFang SC"/>
              </a:rPr>
              <a:t>《</a:t>
            </a:r>
            <a:r>
              <a:rPr lang="zh-CN" altLang="en-US" b="0" i="0" dirty="0">
                <a:solidFill>
                  <a:srgbClr val="191919"/>
                </a:solidFill>
                <a:effectLst/>
                <a:latin typeface="PingFang SC"/>
              </a:rPr>
              <a:t>黄帝内经</a:t>
            </a:r>
            <a:r>
              <a:rPr lang="en-US" altLang="zh-CN" b="0" i="0" dirty="0">
                <a:solidFill>
                  <a:srgbClr val="191919"/>
                </a:solidFill>
                <a:effectLst/>
                <a:latin typeface="PingFang SC"/>
              </a:rPr>
              <a:t>》</a:t>
            </a:r>
            <a:r>
              <a:rPr lang="zh-CN" altLang="en-US" b="0" i="0" dirty="0">
                <a:solidFill>
                  <a:srgbClr val="191919"/>
                </a:solidFill>
                <a:effectLst/>
                <a:latin typeface="PingFang SC"/>
              </a:rPr>
              <a:t>记载的</a:t>
            </a:r>
            <a:r>
              <a:rPr lang="en-US" altLang="zh-CN" b="0" i="0" dirty="0">
                <a:solidFill>
                  <a:srgbClr val="191919"/>
                </a:solidFill>
                <a:effectLst/>
                <a:latin typeface="PingFang SC"/>
              </a:rPr>
              <a:t>365 </a:t>
            </a:r>
            <a:r>
              <a:rPr lang="zh-CN" altLang="en-US" b="0" i="0" dirty="0">
                <a:solidFill>
                  <a:srgbClr val="191919"/>
                </a:solidFill>
                <a:effectLst/>
                <a:latin typeface="PingFang SC"/>
              </a:rPr>
              <a:t>味发展至今，已达到</a:t>
            </a:r>
            <a:r>
              <a:rPr lang="en-US" altLang="zh-CN" b="0" i="0" dirty="0">
                <a:solidFill>
                  <a:srgbClr val="191919"/>
                </a:solidFill>
                <a:effectLst/>
                <a:latin typeface="PingFang SC"/>
              </a:rPr>
              <a:t>12807 </a:t>
            </a:r>
            <a:r>
              <a:rPr lang="zh-CN" altLang="en-US" b="0" i="0" dirty="0">
                <a:solidFill>
                  <a:srgbClr val="191919"/>
                </a:solidFill>
                <a:effectLst/>
                <a:latin typeface="PingFang SC"/>
              </a:rPr>
              <a:t>种，中成药方达</a:t>
            </a:r>
            <a:r>
              <a:rPr lang="en-US" altLang="zh-CN" b="0" i="0" dirty="0">
                <a:solidFill>
                  <a:srgbClr val="191919"/>
                </a:solidFill>
                <a:effectLst/>
                <a:latin typeface="PingFang SC"/>
              </a:rPr>
              <a:t>5000 </a:t>
            </a:r>
            <a:r>
              <a:rPr lang="zh-CN" altLang="en-US" b="0" i="0" dirty="0">
                <a:solidFill>
                  <a:srgbClr val="191919"/>
                </a:solidFill>
                <a:effectLst/>
                <a:latin typeface="PingFang SC"/>
              </a:rPr>
              <a:t>余种，丰富的资源和广泛的用途构成了中药的资源优势</a:t>
            </a:r>
            <a:r>
              <a:rPr lang="en-US" altLang="zh-CN" b="0" i="0" dirty="0">
                <a:solidFill>
                  <a:srgbClr val="191919"/>
                </a:solidFill>
                <a:effectLst/>
                <a:latin typeface="PingFang SC"/>
              </a:rPr>
              <a:t>;</a:t>
            </a:r>
            <a:r>
              <a:rPr lang="zh-CN" altLang="en-US" b="0" i="0" dirty="0">
                <a:solidFill>
                  <a:srgbClr val="191919"/>
                </a:solidFill>
                <a:effectLst/>
                <a:latin typeface="PingFang SC"/>
              </a:rPr>
              <a:t>同时，历史传统积累了大批中医的忠实使用者，随着人类崇尚自然疗法的心态日益增强和人们对中药认识的加深，中药将显示出强大的传统优势。在疗效方面，中药在预防疾病和治疗慢性病方面优势突出，在人口老龄化和慢性病发病率逐年提升的背景下，中药将发挥不可取代的作用，需求将进一步上升：据统计，</a:t>
            </a:r>
            <a:r>
              <a:rPr lang="en-US" altLang="zh-CN" b="0" i="0" dirty="0">
                <a:solidFill>
                  <a:srgbClr val="191919"/>
                </a:solidFill>
                <a:effectLst/>
                <a:latin typeface="PingFang SC"/>
              </a:rPr>
              <a:t>40 </a:t>
            </a:r>
            <a:r>
              <a:rPr lang="zh-CN" altLang="en-US" b="0" i="0" dirty="0">
                <a:solidFill>
                  <a:srgbClr val="191919"/>
                </a:solidFill>
                <a:effectLst/>
                <a:latin typeface="PingFang SC"/>
              </a:rPr>
              <a:t>岁以上者，年龄每增大</a:t>
            </a:r>
            <a:r>
              <a:rPr lang="en-US" altLang="zh-CN" b="0" i="0" dirty="0">
                <a:solidFill>
                  <a:srgbClr val="191919"/>
                </a:solidFill>
                <a:effectLst/>
                <a:latin typeface="PingFang SC"/>
              </a:rPr>
              <a:t>10 </a:t>
            </a:r>
            <a:r>
              <a:rPr lang="zh-CN" altLang="en-US" b="0" i="0" dirty="0">
                <a:solidFill>
                  <a:srgbClr val="191919"/>
                </a:solidFill>
                <a:effectLst/>
                <a:latin typeface="PingFang SC"/>
              </a:rPr>
              <a:t>岁，对中药的认可度就提高</a:t>
            </a:r>
            <a:r>
              <a:rPr lang="en-US" altLang="zh-CN" b="0" i="0" dirty="0">
                <a:solidFill>
                  <a:srgbClr val="191919"/>
                </a:solidFill>
                <a:effectLst/>
                <a:latin typeface="PingFang SC"/>
              </a:rPr>
              <a:t>8%;</a:t>
            </a:r>
            <a:r>
              <a:rPr lang="zh-CN" altLang="en-US" b="0" i="0" dirty="0">
                <a:solidFill>
                  <a:srgbClr val="191919"/>
                </a:solidFill>
                <a:effectLst/>
                <a:latin typeface="PingFang SC"/>
              </a:rPr>
              <a:t>近十年我国疾病谱发生了明显的变化，高血压、糖尿病、心血管疾病、恶性肿瘤等慢性疾病的发病率提升较快，目前慢性疾病导致了</a:t>
            </a:r>
            <a:r>
              <a:rPr lang="en-US" altLang="zh-CN" b="0" i="0" dirty="0">
                <a:solidFill>
                  <a:srgbClr val="191919"/>
                </a:solidFill>
                <a:effectLst/>
                <a:latin typeface="PingFang SC"/>
              </a:rPr>
              <a:t>45.9%</a:t>
            </a:r>
            <a:r>
              <a:rPr lang="zh-CN" altLang="en-US" b="0" i="0" dirty="0">
                <a:solidFill>
                  <a:srgbClr val="191919"/>
                </a:solidFill>
                <a:effectLst/>
                <a:latin typeface="PingFang SC"/>
              </a:rPr>
              <a:t>的全球疾病负担，中国已达</a:t>
            </a:r>
            <a:r>
              <a:rPr lang="en-US" altLang="zh-CN" b="0" i="0" dirty="0">
                <a:solidFill>
                  <a:srgbClr val="191919"/>
                </a:solidFill>
                <a:effectLst/>
                <a:latin typeface="PingFang SC"/>
              </a:rPr>
              <a:t>60%</a:t>
            </a:r>
            <a:r>
              <a:rPr lang="zh-CN" altLang="en-US" b="0" i="0" dirty="0">
                <a:solidFill>
                  <a:srgbClr val="191919"/>
                </a:solidFill>
                <a:effectLst/>
                <a:latin typeface="PingFang SC"/>
              </a:rPr>
              <a:t>以上。此外，</a:t>
            </a:r>
            <a:r>
              <a:rPr lang="en-US" altLang="zh-CN" b="0" i="0" dirty="0">
                <a:solidFill>
                  <a:srgbClr val="191919"/>
                </a:solidFill>
                <a:effectLst/>
                <a:latin typeface="PingFang SC"/>
              </a:rPr>
              <a:t>2015 </a:t>
            </a:r>
            <a:r>
              <a:rPr lang="zh-CN" altLang="en-US" b="0" i="0" dirty="0">
                <a:solidFill>
                  <a:srgbClr val="191919"/>
                </a:solidFill>
                <a:effectLst/>
                <a:latin typeface="PingFang SC"/>
              </a:rPr>
              <a:t>年中药利好政策频出，国家加大对中医药发展的支持力度，</a:t>
            </a:r>
            <a:r>
              <a:rPr lang="en-US" altLang="zh-CN" b="0" i="0" dirty="0">
                <a:solidFill>
                  <a:srgbClr val="191919"/>
                </a:solidFill>
                <a:effectLst/>
                <a:latin typeface="PingFang SC"/>
              </a:rPr>
              <a:t>《</a:t>
            </a:r>
            <a:r>
              <a:rPr lang="zh-CN" altLang="en-US" b="0" i="0" dirty="0">
                <a:solidFill>
                  <a:srgbClr val="191919"/>
                </a:solidFill>
                <a:effectLst/>
                <a:latin typeface="PingFang SC"/>
              </a:rPr>
              <a:t>中医药健康服务发展规划</a:t>
            </a:r>
            <a:r>
              <a:rPr lang="en-US" altLang="zh-CN" b="0" i="0" dirty="0">
                <a:solidFill>
                  <a:srgbClr val="191919"/>
                </a:solidFill>
                <a:effectLst/>
                <a:latin typeface="PingFang SC"/>
              </a:rPr>
              <a:t>(2015-2020 </a:t>
            </a:r>
            <a:r>
              <a:rPr lang="zh-CN" altLang="en-US" b="0" i="0" dirty="0">
                <a:solidFill>
                  <a:srgbClr val="191919"/>
                </a:solidFill>
                <a:effectLst/>
                <a:latin typeface="PingFang SC"/>
              </a:rPr>
              <a:t>年</a:t>
            </a:r>
            <a:r>
              <a:rPr lang="en-US" altLang="zh-CN" b="0" i="0" dirty="0">
                <a:solidFill>
                  <a:srgbClr val="191919"/>
                </a:solidFill>
                <a:effectLst/>
                <a:latin typeface="PingFang SC"/>
              </a:rPr>
              <a:t>)》</a:t>
            </a:r>
            <a:r>
              <a:rPr lang="zh-CN" altLang="en-US" b="0" i="0" dirty="0">
                <a:solidFill>
                  <a:srgbClr val="191919"/>
                </a:solidFill>
                <a:effectLst/>
                <a:latin typeface="PingFang SC"/>
              </a:rPr>
              <a:t>和</a:t>
            </a:r>
            <a:r>
              <a:rPr lang="en-US" altLang="zh-CN" b="0" i="0" dirty="0">
                <a:solidFill>
                  <a:srgbClr val="191919"/>
                </a:solidFill>
                <a:effectLst/>
                <a:latin typeface="PingFang SC"/>
              </a:rPr>
              <a:t>《</a:t>
            </a:r>
            <a:r>
              <a:rPr lang="zh-CN" altLang="en-US" b="0" i="0" dirty="0">
                <a:solidFill>
                  <a:srgbClr val="191919"/>
                </a:solidFill>
                <a:effectLst/>
                <a:latin typeface="PingFang SC"/>
              </a:rPr>
              <a:t>中药材保护与发展规划</a:t>
            </a:r>
            <a:r>
              <a:rPr lang="en-US" altLang="zh-CN" b="0" i="0" dirty="0">
                <a:solidFill>
                  <a:srgbClr val="191919"/>
                </a:solidFill>
                <a:effectLst/>
                <a:latin typeface="PingFang SC"/>
              </a:rPr>
              <a:t>(2015-2020 </a:t>
            </a:r>
            <a:r>
              <a:rPr lang="zh-CN" altLang="en-US" b="0" i="0" dirty="0">
                <a:solidFill>
                  <a:srgbClr val="191919"/>
                </a:solidFill>
                <a:effectLst/>
                <a:latin typeface="PingFang SC"/>
              </a:rPr>
              <a:t>年</a:t>
            </a:r>
            <a:r>
              <a:rPr lang="en-US" altLang="zh-CN" b="0" i="0" dirty="0">
                <a:solidFill>
                  <a:srgbClr val="191919"/>
                </a:solidFill>
                <a:effectLst/>
                <a:latin typeface="PingFang SC"/>
              </a:rPr>
              <a:t>)》</a:t>
            </a:r>
            <a:r>
              <a:rPr lang="zh-CN" altLang="en-US" b="0" i="0" dirty="0">
                <a:solidFill>
                  <a:srgbClr val="191919"/>
                </a:solidFill>
                <a:effectLst/>
                <a:latin typeface="PingFang SC"/>
              </a:rPr>
              <a:t>的发布也将推动中药行业大发展。</a:t>
            </a:r>
            <a:endParaRPr lang="zh-CN" altLang="en-US" dirty="0"/>
          </a:p>
        </p:txBody>
      </p:sp>
      <p:sp>
        <p:nvSpPr>
          <p:cNvPr id="4" name="灯片编号占位符 3"/>
          <p:cNvSpPr>
            <a:spLocks noGrp="1"/>
          </p:cNvSpPr>
          <p:nvPr>
            <p:ph type="sldNum" sz="quarter" idx="5"/>
          </p:nvPr>
        </p:nvSpPr>
        <p:spPr/>
        <p:txBody>
          <a:bodyPr/>
          <a:lstStyle/>
          <a:p>
            <a:fld id="{A3BD54EA-BEF7-4ED1-B5C2-9BE06F490BFD}"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8F03C3-53C1-4F10-8DAF-D1F318E96C6E}" type="slidenum">
              <a:rPr kumimoji="0" lang="zh-CN"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8F03C3-53C1-4F10-8DAF-D1F318E96C6E}" type="slidenum">
              <a:rPr kumimoji="0" lang="zh-CN"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8F03C3-53C1-4F10-8DAF-D1F318E96C6E}" type="slidenum">
              <a:rPr kumimoji="0" lang="zh-CN"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BD54EA-BEF7-4ED1-B5C2-9BE06F490BF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8F03C3-53C1-4F10-8DAF-D1F318E96C6E}" type="slidenum">
              <a:rPr kumimoji="0" lang="zh-CN"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圆角矩形 4"/>
          <p:cNvSpPr/>
          <p:nvPr userDrawn="1"/>
        </p:nvSpPr>
        <p:spPr>
          <a:xfrm>
            <a:off x="1139486" y="1031257"/>
            <a:ext cx="9911444"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6" name="圆角矩形 5"/>
          <p:cNvSpPr/>
          <p:nvPr userDrawn="1"/>
        </p:nvSpPr>
        <p:spPr>
          <a:xfrm>
            <a:off x="5899289" y="6451897"/>
            <a:ext cx="391838"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2" name="标题 1"/>
          <p:cNvSpPr>
            <a:spLocks noGrp="1"/>
          </p:cNvSpPr>
          <p:nvPr>
            <p:ph type="title"/>
          </p:nvPr>
        </p:nvSpPr>
        <p:spPr>
          <a:xfrm>
            <a:off x="705728" y="405663"/>
            <a:ext cx="1429038" cy="668485"/>
          </a:xfrm>
        </p:spPr>
        <p:txBody>
          <a:bodyPr>
            <a:noAutofit/>
          </a:bodyPr>
          <a:lstStyle>
            <a:lvl1pPr>
              <a:defRPr sz="4000" b="1">
                <a:solidFill>
                  <a:schemeClr val="bg1"/>
                </a:solidFill>
              </a:defRPr>
            </a:lvl1pPr>
          </a:lstStyle>
          <a:p>
            <a:r>
              <a:rPr lang="zh-CN" altLang="en-US" dirty="0"/>
              <a:t>单击此处编辑母版标题样式</a:t>
            </a:r>
            <a:endParaRPr lang="zh-CN" altLang="en-US" dirty="0"/>
          </a:p>
        </p:txBody>
      </p:sp>
      <p:sp>
        <p:nvSpPr>
          <p:cNvPr id="8"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93647EE6-9F24-4FB2-B498-85284F50553B}" type="datetime5">
              <a:rPr lang="zh-CN" altLang="en-US" smtClean="0"/>
            </a:fld>
            <a:endParaRPr lang="zh-CN" altLang="en-US" dirty="0"/>
          </a:p>
        </p:txBody>
      </p:sp>
      <p:sp>
        <p:nvSpPr>
          <p:cNvPr id="9"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fontAlgn="base">
              <a:spcBef>
                <a:spcPct val="0"/>
              </a:spcBef>
              <a:spcAft>
                <a:spcPct val="0"/>
              </a:spcAft>
              <a:defRPr/>
            </a:pPr>
            <a:endParaRPr lang="zh-CN" altLang="en-US"/>
          </a:p>
        </p:txBody>
      </p:sp>
      <p:sp>
        <p:nvSpPr>
          <p:cNvPr id="3" name="页脚占位符 2"/>
          <p:cNvSpPr>
            <a:spLocks noGrp="1"/>
          </p:cNvSpPr>
          <p:nvPr>
            <p:ph type="ftr" sz="quarter" idx="11"/>
          </p:nvPr>
        </p:nvSpPr>
        <p:spPr/>
        <p:txBody>
          <a:bodyPr/>
          <a:lstStyle/>
          <a:p>
            <a:pPr defTabSz="914400" fontAlgn="base">
              <a:spcBef>
                <a:spcPct val="0"/>
              </a:spcBef>
              <a:spcAft>
                <a:spcPct val="0"/>
              </a:spcAft>
              <a:defRPr/>
            </a:pPr>
            <a:endParaRPr lang="zh-CN" altLang="en-US"/>
          </a:p>
        </p:txBody>
      </p:sp>
      <p:sp>
        <p:nvSpPr>
          <p:cNvPr id="4" name="灯片编号占位符 3"/>
          <p:cNvSpPr>
            <a:spLocks noGrp="1"/>
          </p:cNvSpPr>
          <p:nvPr>
            <p:ph type="sldNum" sz="quarter" idx="12"/>
          </p:nvPr>
        </p:nvSpPr>
        <p:spPr/>
        <p:txBody>
          <a:bodyPr/>
          <a:lstStyle/>
          <a:p>
            <a:pPr defTabSz="914400" fontAlgn="base">
              <a:spcBef>
                <a:spcPct val="0"/>
              </a:spcBef>
              <a:spcAft>
                <a:spcPct val="0"/>
              </a:spcAft>
              <a:defRPr/>
            </a:pPr>
            <a:fld id="{97A8F56B-6169-46CE-A0FB-BAB2458500CF}" type="slidenum">
              <a:rPr lang="zh-CN" altLang="en-US" smtClean="0"/>
            </a:fld>
            <a:endParaRPr lang="zh-CN" altLang="en-US"/>
          </a:p>
        </p:txBody>
      </p:sp>
      <p:sp>
        <p:nvSpPr>
          <p:cNvPr id="5" name="文本框 4"/>
          <p:cNvSpPr txBox="1"/>
          <p:nvPr userDrawn="1"/>
        </p:nvSpPr>
        <p:spPr>
          <a:xfrm>
            <a:off x="10578993" y="6481446"/>
            <a:ext cx="1261884" cy="307777"/>
          </a:xfrm>
          <a:prstGeom prst="rect">
            <a:avLst/>
          </a:prstGeom>
          <a:noFill/>
        </p:spPr>
        <p:txBody>
          <a:bodyPr wrap="none" rtlCol="0">
            <a:spAutoFit/>
          </a:bodyPr>
          <a:lstStyle/>
          <a:p>
            <a:r>
              <a:rPr lang="zh-CN" altLang="en-US" sz="1400">
                <a:solidFill>
                  <a:schemeClr val="bg1">
                    <a:lumMod val="50000"/>
                  </a:schemeClr>
                </a:solidFill>
                <a:latin typeface="微软雅黑" panose="020B0503020204020204" pitchFamily="34" charset="-122"/>
                <a:ea typeface="微软雅黑" panose="020B0503020204020204" pitchFamily="34" charset="-122"/>
              </a:rPr>
              <a:t>未阿科技集团</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userDrawn="1"/>
        </p:nvCxnSpPr>
        <p:spPr>
          <a:xfrm>
            <a:off x="21587" y="783590"/>
            <a:ext cx="12142159" cy="0"/>
          </a:xfrm>
          <a:prstGeom prst="line">
            <a:avLst/>
          </a:prstGeom>
          <a:ln w="12700">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1944914"/>
            <a:ext cx="12190413" cy="3947887"/>
          </a:xfrm>
          <a:custGeom>
            <a:avLst/>
            <a:gdLst>
              <a:gd name="connsiteX0" fmla="*/ 0 w 12192000"/>
              <a:gd name="connsiteY0" fmla="*/ 0 h 3947887"/>
              <a:gd name="connsiteX1" fmla="*/ 12192000 w 12192000"/>
              <a:gd name="connsiteY1" fmla="*/ 0 h 3947887"/>
              <a:gd name="connsiteX2" fmla="*/ 12192000 w 12192000"/>
              <a:gd name="connsiteY2" fmla="*/ 3947887 h 3947887"/>
              <a:gd name="connsiteX3" fmla="*/ 0 w 12192000"/>
              <a:gd name="connsiteY3" fmla="*/ 3947887 h 3947887"/>
            </a:gdLst>
            <a:ahLst/>
            <a:cxnLst>
              <a:cxn ang="0">
                <a:pos x="connsiteX0" y="connsiteY0"/>
              </a:cxn>
              <a:cxn ang="0">
                <a:pos x="connsiteX1" y="connsiteY1"/>
              </a:cxn>
              <a:cxn ang="0">
                <a:pos x="connsiteX2" y="connsiteY2"/>
              </a:cxn>
              <a:cxn ang="0">
                <a:pos x="connsiteX3" y="connsiteY3"/>
              </a:cxn>
            </a:cxnLst>
            <a:rect l="l" t="t" r="r" b="b"/>
            <a:pathLst>
              <a:path w="12192000" h="3947887">
                <a:moveTo>
                  <a:pt x="0" y="0"/>
                </a:moveTo>
                <a:lnTo>
                  <a:pt x="12192000" y="0"/>
                </a:lnTo>
                <a:lnTo>
                  <a:pt x="12192000" y="3947887"/>
                </a:lnTo>
                <a:lnTo>
                  <a:pt x="0" y="3947887"/>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rgbClr val="C00000"/>
                </a:solidFill>
                <a:latin typeface="思源黑体 Bold" panose="020B0800000000000000" charset="-122"/>
                <a:cs typeface="思源黑体 Bold" panose="020B0800000000000000" charset="-122"/>
              </a:defRPr>
            </a:lvl1pPr>
          </a:lstStyle>
          <a:p/>
        </p:txBody>
      </p:sp>
      <p:sp>
        <p:nvSpPr>
          <p:cNvPr id="3" name="Holder 3"/>
          <p:cNvSpPr>
            <a:spLocks noGrp="1"/>
          </p:cNvSpPr>
          <p:nvPr>
            <p:ph type="body" idx="1"/>
          </p:nvPr>
        </p:nvSpPr>
        <p:spPr/>
        <p:txBody>
          <a:bodyPr lIns="0" tIns="0" rIns="0" bIns="0"/>
          <a:lstStyle>
            <a:lvl1pPr>
              <a:defRPr sz="2800" b="1" i="0">
                <a:solidFill>
                  <a:srgbClr val="001F5F"/>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6095207" y="1390868"/>
            <a:ext cx="3613587" cy="476925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圆角矩形 4"/>
          <p:cNvSpPr/>
          <p:nvPr userDrawn="1"/>
        </p:nvSpPr>
        <p:spPr>
          <a:xfrm>
            <a:off x="1139486" y="1031257"/>
            <a:ext cx="9911444"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6" name="圆角矩形 5"/>
          <p:cNvSpPr/>
          <p:nvPr userDrawn="1"/>
        </p:nvSpPr>
        <p:spPr>
          <a:xfrm>
            <a:off x="5899289" y="6451897"/>
            <a:ext cx="391838"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sp>
        <p:nvSpPr>
          <p:cNvPr id="2" name="标题 1"/>
          <p:cNvSpPr>
            <a:spLocks noGrp="1"/>
          </p:cNvSpPr>
          <p:nvPr>
            <p:ph type="title"/>
          </p:nvPr>
        </p:nvSpPr>
        <p:spPr>
          <a:xfrm>
            <a:off x="705728" y="405663"/>
            <a:ext cx="1429038" cy="668485"/>
          </a:xfrm>
        </p:spPr>
        <p:txBody>
          <a:bodyPr>
            <a:noAutofit/>
          </a:bodyPr>
          <a:lstStyle>
            <a:lvl1pPr>
              <a:defRPr sz="4000" b="1">
                <a:solidFill>
                  <a:schemeClr val="bg1"/>
                </a:solidFill>
              </a:defRPr>
            </a:lvl1pPr>
          </a:lstStyle>
          <a:p>
            <a:r>
              <a:rPr lang="zh-CN" altLang="en-US" dirty="0"/>
              <a:t>单击此处编辑母版标题样式</a:t>
            </a:r>
            <a:endParaRPr lang="zh-CN" altLang="en-US" dirty="0"/>
          </a:p>
        </p:txBody>
      </p:sp>
      <p:sp>
        <p:nvSpPr>
          <p:cNvPr id="8" name="日期占位符 3"/>
          <p:cNvSpPr>
            <a:spLocks noGrp="1"/>
          </p:cNvSpPr>
          <p:nvPr>
            <p:ph type="dt" sz="half" idx="2"/>
          </p:nvPr>
        </p:nvSpPr>
        <p:spPr>
          <a:xfrm>
            <a:off x="334566" y="6551222"/>
            <a:ext cx="2844432" cy="365125"/>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93647EE6-9F24-4FB2-B498-85284F50553B}" type="datetime5">
              <a:rPr lang="zh-CN" altLang="en-US" smtClean="0"/>
            </a:fld>
            <a:endParaRPr lang="zh-CN" altLang="en-US" dirty="0"/>
          </a:p>
        </p:txBody>
      </p:sp>
      <p:sp>
        <p:nvSpPr>
          <p:cNvPr id="9" name="灯片编号占位符 5"/>
          <p:cNvSpPr>
            <a:spLocks noGrp="1"/>
          </p:cNvSpPr>
          <p:nvPr>
            <p:ph type="sldNum" sz="quarter" idx="4"/>
          </p:nvPr>
        </p:nvSpPr>
        <p:spPr>
          <a:xfrm>
            <a:off x="9011414" y="6499105"/>
            <a:ext cx="2844432" cy="365125"/>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bg1">
              <a:lumMod val="9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9"/>
            <a:ext cx="10971372" cy="1143000"/>
          </a:xfrm>
          <a:prstGeom prst="rect">
            <a:avLst/>
          </a:prstGeom>
        </p:spPr>
        <p:txBody>
          <a:bodyPr vert="horz" lIns="68580" tIns="34290" rIns="68580" bIns="3429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201"/>
            <a:ext cx="10971372" cy="4525963"/>
          </a:xfrm>
          <a:prstGeom prst="rect">
            <a:avLst/>
          </a:prstGeom>
        </p:spPr>
        <p:txBody>
          <a:bodyPr vert="horz" lIns="68580" tIns="34290" rIns="68580" bIns="3429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6352"/>
            <a:ext cx="2844430" cy="365125"/>
          </a:xfrm>
          <a:prstGeom prst="rect">
            <a:avLst/>
          </a:prstGeom>
        </p:spPr>
        <p:txBody>
          <a:bodyPr vert="horz" lIns="68580" tIns="34290" rIns="68580" bIns="34290"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F425CB-F405-435D-BE19-093D3B61B169}" type="datetime5">
              <a:rPr kumimoji="0" lang="zh-CN" alt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5" name="Footer Placeholder 4"/>
          <p:cNvSpPr>
            <a:spLocks noGrp="1"/>
          </p:cNvSpPr>
          <p:nvPr>
            <p:ph type="ftr" sz="quarter" idx="3"/>
          </p:nvPr>
        </p:nvSpPr>
        <p:spPr>
          <a:xfrm>
            <a:off x="4165058" y="6356352"/>
            <a:ext cx="3860297" cy="365125"/>
          </a:xfrm>
          <a:prstGeom prst="rect">
            <a:avLst/>
          </a:prstGeom>
        </p:spPr>
        <p:txBody>
          <a:bodyPr vert="horz" lIns="68580" tIns="34290" rIns="68580" bIns="34290"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6" name="Slide Number Placeholder 5"/>
          <p:cNvSpPr>
            <a:spLocks noGrp="1"/>
          </p:cNvSpPr>
          <p:nvPr>
            <p:ph type="sldNum" sz="quarter" idx="4"/>
          </p:nvPr>
        </p:nvSpPr>
        <p:spPr>
          <a:xfrm>
            <a:off x="8736463" y="6356352"/>
            <a:ext cx="2844430" cy="365125"/>
          </a:xfrm>
          <a:prstGeom prst="rect">
            <a:avLst/>
          </a:prstGeom>
        </p:spPr>
        <p:txBody>
          <a:bodyPr vert="horz" lIns="68580" tIns="34290" rIns="68580" bIns="34290"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hf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091" y="365126"/>
            <a:ext cx="10514231"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091" y="1825625"/>
            <a:ext cx="10514231" cy="4351338"/>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3"/>
          <p:cNvSpPr>
            <a:spLocks noGrp="1" noChangeArrowheads="1"/>
          </p:cNvSpPr>
          <p:nvPr>
            <p:ph type="dt" sz="half" idx="2"/>
          </p:nvPr>
        </p:nvSpPr>
        <p:spPr bwMode="auto">
          <a:xfrm>
            <a:off x="838091" y="6356351"/>
            <a:ext cx="274284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defTabSz="914400" fontAlgn="base">
              <a:spcBef>
                <a:spcPct val="0"/>
              </a:spcBef>
              <a:spcAft>
                <a:spcPct val="0"/>
              </a:spcAft>
              <a:defRPr/>
            </a:pPr>
            <a:endParaRPr lang="zh-CN" altLang="en-US"/>
          </a:p>
        </p:txBody>
      </p:sp>
      <p:sp>
        <p:nvSpPr>
          <p:cNvPr id="1029" name="页脚占位符 4"/>
          <p:cNvSpPr>
            <a:spLocks noGrp="1" noChangeArrowheads="1"/>
          </p:cNvSpPr>
          <p:nvPr>
            <p:ph type="ftr" sz="quarter" idx="3"/>
          </p:nvPr>
        </p:nvSpPr>
        <p:spPr bwMode="auto">
          <a:xfrm>
            <a:off x="4038075" y="6356351"/>
            <a:ext cx="411426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defTabSz="914400" fontAlgn="base">
              <a:spcBef>
                <a:spcPct val="0"/>
              </a:spcBef>
              <a:spcAft>
                <a:spcPct val="0"/>
              </a:spcAft>
              <a:defRPr/>
            </a:pPr>
            <a:endParaRPr lang="zh-CN" altLang="en-US"/>
          </a:p>
        </p:txBody>
      </p:sp>
      <p:sp>
        <p:nvSpPr>
          <p:cNvPr id="1030" name="灯片编号占位符 5"/>
          <p:cNvSpPr>
            <a:spLocks noGrp="1" noChangeArrowheads="1"/>
          </p:cNvSpPr>
          <p:nvPr>
            <p:ph type="sldNum" sz="quarter" idx="4"/>
          </p:nvPr>
        </p:nvSpPr>
        <p:spPr bwMode="auto">
          <a:xfrm>
            <a:off x="8609479" y="6356351"/>
            <a:ext cx="274284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noProof="1" dirty="0">
                <a:solidFill>
                  <a:srgbClr val="898989"/>
                </a:solidFill>
              </a:defRPr>
            </a:lvl1pPr>
          </a:lstStyle>
          <a:p>
            <a:pPr defTabSz="914400" fontAlgn="base">
              <a:spcBef>
                <a:spcPct val="0"/>
              </a:spcBef>
              <a:spcAft>
                <a:spcPct val="0"/>
              </a:spcAft>
              <a:defRPr/>
            </a:pPr>
            <a:fld id="{97A8F56B-6169-46CE-A0FB-BAB2458500C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7pPr>
      <a:lvl8pPr marL="3428365"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8pPr>
      <a:lvl9pPr marL="3885565"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ltDnDiag">
          <a:fgClr>
            <a:schemeClr val="bg1">
              <a:lumMod val="95000"/>
            </a:schemeClr>
          </a:fgClr>
          <a:bgClr>
            <a:schemeClr val="bg1">
              <a:lumMod val="9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9"/>
            <a:ext cx="10971372" cy="1143000"/>
          </a:xfrm>
          <a:prstGeom prst="rect">
            <a:avLst/>
          </a:prstGeom>
        </p:spPr>
        <p:txBody>
          <a:bodyPr vert="horz" lIns="68580" tIns="34290" rIns="68580" bIns="3429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201"/>
            <a:ext cx="10971372" cy="4525963"/>
          </a:xfrm>
          <a:prstGeom prst="rect">
            <a:avLst/>
          </a:prstGeom>
        </p:spPr>
        <p:txBody>
          <a:bodyPr vert="horz" lIns="68580" tIns="34290" rIns="68580" bIns="3429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6352"/>
            <a:ext cx="2844430" cy="365125"/>
          </a:xfrm>
          <a:prstGeom prst="rect">
            <a:avLst/>
          </a:prstGeom>
        </p:spPr>
        <p:txBody>
          <a:bodyPr vert="horz" lIns="68580" tIns="34290" rIns="68580" bIns="34290"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F425CB-F405-435D-BE19-093D3B61B169}" type="datetime5">
              <a:rPr kumimoji="0" lang="zh-CN" alt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5" name="Footer Placeholder 4"/>
          <p:cNvSpPr>
            <a:spLocks noGrp="1"/>
          </p:cNvSpPr>
          <p:nvPr>
            <p:ph type="ftr" sz="quarter" idx="3"/>
          </p:nvPr>
        </p:nvSpPr>
        <p:spPr>
          <a:xfrm>
            <a:off x="4165058" y="6356352"/>
            <a:ext cx="3860297" cy="365125"/>
          </a:xfrm>
          <a:prstGeom prst="rect">
            <a:avLst/>
          </a:prstGeom>
        </p:spPr>
        <p:txBody>
          <a:bodyPr vert="horz" lIns="68580" tIns="34290" rIns="68580" bIns="34290"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
        <p:nvSpPr>
          <p:cNvPr id="6" name="Slide Number Placeholder 5"/>
          <p:cNvSpPr>
            <a:spLocks noGrp="1"/>
          </p:cNvSpPr>
          <p:nvPr>
            <p:ph type="sldNum" sz="quarter" idx="4"/>
          </p:nvPr>
        </p:nvSpPr>
        <p:spPr>
          <a:xfrm>
            <a:off x="8736463" y="6356352"/>
            <a:ext cx="2844430" cy="365125"/>
          </a:xfrm>
          <a:prstGeom prst="rect">
            <a:avLst/>
          </a:prstGeom>
        </p:spPr>
        <p:txBody>
          <a:bodyPr vert="horz" lIns="68580" tIns="34290" rIns="68580" bIns="34290"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Verdana" panose="020B0604030504040204"/>
                <a:ea typeface="+mn-ea"/>
                <a:cs typeface="+mn-cs"/>
              </a:rPr>
            </a:fld>
            <a:endParaRPr kumimoji="0" lang="en-US" sz="1600" b="0" i="0" u="none" strike="noStrike" kern="1200" cap="none" spc="0" normalizeH="0" baseline="0" noProof="0">
              <a:ln>
                <a:noFill/>
              </a:ln>
              <a:solidFill>
                <a:prstClr val="black">
                  <a:tint val="75000"/>
                </a:prstClr>
              </a:solidFill>
              <a:effectLst/>
              <a:uLnTx/>
              <a:uFillTx/>
              <a:latin typeface="Verdana" panose="020B0604030504040204"/>
              <a:ea typeface="+mn-ea"/>
              <a:cs typeface="+mn-cs"/>
            </a:endParaRPr>
          </a:p>
        </p:txBody>
      </p:sp>
    </p:spTree>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hf hdr="0" ftr="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18"/>
          <p:cNvGrpSpPr/>
          <p:nvPr/>
        </p:nvGrpSpPr>
        <p:grpSpPr>
          <a:xfrm>
            <a:off x="-198411" y="-940818"/>
            <a:ext cx="12885647" cy="5609495"/>
            <a:chOff x="0" y="0"/>
            <a:chExt cx="12886858" cy="5610897"/>
          </a:xfrm>
        </p:grpSpPr>
        <p:sp>
          <p:nvSpPr>
            <p:cNvPr id="3084" name="任意多边形 17"/>
            <p:cNvSpPr/>
            <p:nvPr/>
          </p:nvSpPr>
          <p:spPr>
            <a:xfrm rot="559944">
              <a:off x="0" y="116614"/>
              <a:ext cx="12886858" cy="5494283"/>
            </a:xfrm>
            <a:custGeom>
              <a:avLst/>
              <a:gdLst/>
              <a:ahLst/>
              <a:cxnLst>
                <a:cxn ang="0">
                  <a:pos x="0" y="1977077"/>
                </a:cxn>
                <a:cxn ang="0">
                  <a:pos x="12030627" y="0"/>
                </a:cxn>
                <a:cxn ang="0">
                  <a:pos x="12886858" y="5210211"/>
                </a:cxn>
                <a:cxn ang="0">
                  <a:pos x="12477698" y="5267249"/>
                </a:cxn>
                <a:cxn ang="0">
                  <a:pos x="8830760" y="5494283"/>
                </a:cxn>
                <a:cxn ang="0">
                  <a:pos x="385411" y="3857767"/>
                </a:cxn>
                <a:cxn ang="0">
                  <a:pos x="299428" y="3799121"/>
                </a:cxn>
                <a:cxn ang="0">
                  <a:pos x="0" y="1977077"/>
                </a:cxn>
              </a:cxnLst>
              <a:rect l="0" t="0" r="0" b="0"/>
              <a:pathLst>
                <a:path w="12886858" h="5494283">
                  <a:moveTo>
                    <a:pt x="0" y="1977077"/>
                  </a:moveTo>
                  <a:lnTo>
                    <a:pt x="12030627" y="0"/>
                  </a:lnTo>
                  <a:lnTo>
                    <a:pt x="12886858" y="5210211"/>
                  </a:lnTo>
                  <a:lnTo>
                    <a:pt x="12477698" y="5267249"/>
                  </a:lnTo>
                  <a:cubicBezTo>
                    <a:pt x="11356776" y="5413442"/>
                    <a:pt x="10124385" y="5494283"/>
                    <a:pt x="8830760" y="5494283"/>
                  </a:cubicBezTo>
                  <a:cubicBezTo>
                    <a:pt x="5111592" y="5494283"/>
                    <a:pt x="1898552" y="4826078"/>
                    <a:pt x="385411" y="3857767"/>
                  </a:cubicBezTo>
                  <a:lnTo>
                    <a:pt x="299428" y="3799121"/>
                  </a:lnTo>
                  <a:lnTo>
                    <a:pt x="0" y="1977077"/>
                  </a:lnTo>
                  <a:close/>
                </a:path>
              </a:pathLst>
            </a:custGeom>
            <a:solidFill>
              <a:srgbClr val="E8E8E9">
                <a:alpha val="100000"/>
              </a:srgbClr>
            </a:solidFill>
            <a:ln w="9525">
              <a:noFill/>
            </a:ln>
          </p:spPr>
          <p:txBody>
            <a:bodyPr/>
            <a:lstStyle/>
            <a:p>
              <a:pPr defTabSz="914400"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3085" name="任意多边形 15"/>
            <p:cNvSpPr/>
            <p:nvPr/>
          </p:nvSpPr>
          <p:spPr>
            <a:xfrm rot="559944">
              <a:off x="53996" y="0"/>
              <a:ext cx="12756242" cy="4839002"/>
            </a:xfrm>
            <a:custGeom>
              <a:avLst/>
              <a:gdLst/>
              <a:ahLst/>
              <a:cxnLst>
                <a:cxn ang="0">
                  <a:pos x="0" y="1977077"/>
                </a:cxn>
                <a:cxn ang="0">
                  <a:pos x="12030626" y="0"/>
                </a:cxn>
                <a:cxn ang="0">
                  <a:pos x="12756242" y="4415416"/>
                </a:cxn>
                <a:cxn ang="0">
                  <a:pos x="12729272" y="4420748"/>
                </a:cxn>
                <a:cxn ang="0">
                  <a:pos x="7870970" y="4839002"/>
                </a:cxn>
                <a:cxn ang="0">
                  <a:pos x="641193" y="3787663"/>
                </a:cxn>
                <a:cxn ang="0">
                  <a:pos x="272567" y="3635659"/>
                </a:cxn>
                <a:cxn ang="0">
                  <a:pos x="0" y="1977077"/>
                </a:cxn>
              </a:cxnLst>
              <a:rect l="0" t="0" r="0" b="0"/>
              <a:pathLst>
                <a:path w="12756242" h="4839002">
                  <a:moveTo>
                    <a:pt x="0" y="1977077"/>
                  </a:moveTo>
                  <a:lnTo>
                    <a:pt x="12030626" y="0"/>
                  </a:lnTo>
                  <a:lnTo>
                    <a:pt x="12756242" y="4415416"/>
                  </a:lnTo>
                  <a:lnTo>
                    <a:pt x="12729272" y="4420748"/>
                  </a:lnTo>
                  <a:cubicBezTo>
                    <a:pt x="11312668" y="4686161"/>
                    <a:pt x="9649703" y="4839003"/>
                    <a:pt x="7870970" y="4839002"/>
                  </a:cubicBezTo>
                  <a:cubicBezTo>
                    <a:pt x="4960315" y="4839002"/>
                    <a:pt x="2359654" y="4429742"/>
                    <a:pt x="641193" y="3787663"/>
                  </a:cubicBezTo>
                  <a:lnTo>
                    <a:pt x="272567" y="3635659"/>
                  </a:lnTo>
                  <a:lnTo>
                    <a:pt x="0" y="1977077"/>
                  </a:lnTo>
                  <a:close/>
                </a:path>
              </a:pathLst>
            </a:custGeom>
            <a:solidFill>
              <a:srgbClr val="DFDFDF">
                <a:alpha val="100000"/>
              </a:srgbClr>
            </a:solidFill>
            <a:ln w="9525">
              <a:noFill/>
            </a:ln>
          </p:spPr>
          <p:txBody>
            <a:bodyPr/>
            <a:lstStyle/>
            <a:p>
              <a:pPr defTabSz="914400"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3075" name="矩形 19"/>
          <p:cNvSpPr/>
          <p:nvPr/>
        </p:nvSpPr>
        <p:spPr>
          <a:xfrm>
            <a:off x="0" y="3122653"/>
            <a:ext cx="4792039" cy="1560309"/>
          </a:xfrm>
          <a:prstGeom prst="rect">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sp>
        <p:nvSpPr>
          <p:cNvPr id="3079" name="矩形 24"/>
          <p:cNvSpPr/>
          <p:nvPr/>
        </p:nvSpPr>
        <p:spPr>
          <a:xfrm>
            <a:off x="0" y="4832167"/>
            <a:ext cx="7501548" cy="95238"/>
          </a:xfrm>
          <a:custGeom>
            <a:avLst/>
            <a:gdLst/>
            <a:ahLst/>
            <a:cxnLst>
              <a:cxn ang="0">
                <a:pos x="0" y="0"/>
              </a:cxn>
              <a:cxn ang="0">
                <a:pos x="7460297" y="6438"/>
              </a:cxn>
              <a:cxn ang="0">
                <a:pos x="7503318" y="95912"/>
              </a:cxn>
              <a:cxn ang="0">
                <a:pos x="0" y="95912"/>
              </a:cxn>
              <a:cxn ang="0">
                <a:pos x="0" y="0"/>
              </a:cxn>
            </a:cxnLst>
            <a:rect l="0" t="0" r="0" b="0"/>
            <a:pathLst>
              <a:path w="7501732" h="94593">
                <a:moveTo>
                  <a:pt x="0" y="0"/>
                </a:moveTo>
                <a:lnTo>
                  <a:pt x="7458720" y="6350"/>
                </a:lnTo>
                <a:lnTo>
                  <a:pt x="7501732" y="94593"/>
                </a:lnTo>
                <a:lnTo>
                  <a:pt x="0" y="94593"/>
                </a:lnTo>
                <a:lnTo>
                  <a:pt x="0" y="0"/>
                </a:lnTo>
                <a:close/>
              </a:path>
            </a:pathLst>
          </a:custGeom>
          <a:solidFill>
            <a:srgbClr val="ED7D31"/>
          </a:solidFill>
          <a:ln w="9525">
            <a:noFill/>
          </a:ln>
        </p:spPr>
        <p:txBody>
          <a:bodyPr/>
          <a:lstStyle/>
          <a:p>
            <a:pPr defTabSz="914400"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3080" name="矩形 25"/>
          <p:cNvSpPr/>
          <p:nvPr/>
        </p:nvSpPr>
        <p:spPr>
          <a:xfrm>
            <a:off x="7514247" y="4832167"/>
            <a:ext cx="4676166" cy="95238"/>
          </a:xfrm>
          <a:custGeom>
            <a:avLst/>
            <a:gdLst/>
            <a:ahLst/>
            <a:cxnLst>
              <a:cxn ang="0">
                <a:pos x="0" y="0"/>
              </a:cxn>
              <a:cxn ang="0">
                <a:pos x="4677363" y="0"/>
              </a:cxn>
              <a:cxn ang="0">
                <a:pos x="4677363" y="95911"/>
              </a:cxn>
              <a:cxn ang="0">
                <a:pos x="57524" y="95911"/>
              </a:cxn>
              <a:cxn ang="0">
                <a:pos x="0" y="0"/>
              </a:cxn>
            </a:cxnLst>
            <a:rect l="0" t="0" r="0" b="0"/>
            <a:pathLst>
              <a:path w="4676187" h="94594">
                <a:moveTo>
                  <a:pt x="0" y="0"/>
                </a:moveTo>
                <a:lnTo>
                  <a:pt x="4676187" y="0"/>
                </a:lnTo>
                <a:lnTo>
                  <a:pt x="4676187" y="94594"/>
                </a:lnTo>
                <a:lnTo>
                  <a:pt x="57510" y="94594"/>
                </a:lnTo>
                <a:lnTo>
                  <a:pt x="0" y="0"/>
                </a:lnTo>
                <a:close/>
              </a:path>
            </a:pathLst>
          </a:custGeom>
          <a:solidFill>
            <a:srgbClr val="0176AB">
              <a:alpha val="100000"/>
            </a:srgbClr>
          </a:solidFill>
          <a:ln w="9525">
            <a:noFill/>
          </a:ln>
        </p:spPr>
        <p:txBody>
          <a:bodyPr/>
          <a:lstStyle/>
          <a:p>
            <a:pPr defTabSz="914400"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3081" name="文本框 26"/>
          <p:cNvSpPr txBox="1"/>
          <p:nvPr/>
        </p:nvSpPr>
        <p:spPr>
          <a:xfrm>
            <a:off x="1622082" y="1588312"/>
            <a:ext cx="8921613" cy="92321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r>
              <a:rPr lang="zh-CN" altLang="en-US" sz="5400" b="1" dirty="0">
                <a:solidFill>
                  <a:srgbClr val="404040"/>
                </a:solidFill>
                <a:latin typeface="微软雅黑" panose="020B0503020204020204" pitchFamily="34" charset="-122"/>
                <a:ea typeface="微软雅黑" panose="020B0503020204020204" pitchFamily="34" charset="-122"/>
              </a:rPr>
              <a:t>众药联控股总平台规划方案</a:t>
            </a:r>
            <a:endParaRPr lang="zh-CN" altLang="en-US" sz="5400" b="1" dirty="0">
              <a:solidFill>
                <a:srgbClr val="404040"/>
              </a:solidFill>
              <a:latin typeface="微软雅黑" panose="020B0503020204020204" pitchFamily="34" charset="-122"/>
              <a:ea typeface="微软雅黑" panose="020B0503020204020204" pitchFamily="34" charset="-122"/>
            </a:endParaRPr>
          </a:p>
        </p:txBody>
      </p:sp>
      <p:cxnSp>
        <p:nvCxnSpPr>
          <p:cNvPr id="3083" name="直接连接符 60"/>
          <p:cNvCxnSpPr/>
          <p:nvPr/>
        </p:nvCxnSpPr>
        <p:spPr>
          <a:xfrm>
            <a:off x="2152369" y="3589318"/>
            <a:ext cx="0" cy="598409"/>
          </a:xfrm>
          <a:prstGeom prst="line">
            <a:avLst/>
          </a:prstGeom>
          <a:ln w="6350" cap="flat" cmpd="sng">
            <a:solidFill>
              <a:schemeClr val="bg1"/>
            </a:solidFill>
            <a:prstDash val="solid"/>
            <a:headEnd type="none" w="med" len="med"/>
            <a:tailEnd type="none" w="med" len="med"/>
          </a:ln>
        </p:spPr>
      </p:cxnSp>
      <p:sp>
        <p:nvSpPr>
          <p:cNvPr id="100" name="文本框 99"/>
          <p:cNvSpPr txBox="1"/>
          <p:nvPr/>
        </p:nvSpPr>
        <p:spPr>
          <a:xfrm>
            <a:off x="457142" y="5679490"/>
            <a:ext cx="11310539" cy="523152"/>
          </a:xfrm>
          <a:prstGeom prst="rect">
            <a:avLst/>
          </a:prstGeom>
          <a:noFill/>
          <a:ln w="9525">
            <a:noFill/>
          </a:ln>
        </p:spPr>
        <p:txBody>
          <a:bodyPr wrap="square">
            <a:spAutoFit/>
          </a:bodyPr>
          <a:lstStyle/>
          <a:p>
            <a:pPr algn="ctr" defTabSz="914400" eaLnBrk="0" fontAlgn="base" hangingPunct="0">
              <a:spcBef>
                <a:spcPct val="0"/>
              </a:spcBef>
              <a:spcAft>
                <a:spcPct val="0"/>
              </a:spcAft>
            </a:pPr>
            <a:r>
              <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打造全国中药材产业互联网总部经济，构建产业数字化生态共同体</a:t>
            </a:r>
            <a:endParaRPr lang="zh-CN" alt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10508516" y="6485492"/>
            <a:ext cx="1418405" cy="316189"/>
          </a:xfrm>
          <a:prstGeom prst="rect">
            <a:avLst/>
          </a:prstGeom>
          <a:solidFill>
            <a:schemeClr val="bg1"/>
          </a:solidFill>
          <a:ln w="9525" cap="flat" cmpd="sng" algn="ctr">
            <a:noFill/>
            <a:prstDash val="solid"/>
            <a:round/>
            <a:headEnd type="none" w="med" len="med"/>
            <a:tailEnd type="none" w="med" len="med"/>
          </a:ln>
        </p:spPr>
        <p:txBody>
          <a:bodyPr vert="horz" wrap="square" lIns="91428" tIns="45714" rIns="91428" bIns="45714" numCol="1" anchor="t" anchorCtr="0" compatLnSpc="1"/>
          <a:lstStyle/>
          <a:p>
            <a:pPr defTabSz="914400"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pic>
        <p:nvPicPr>
          <p:cNvPr id="19" name="Picture 5"/>
          <p:cNvPicPr>
            <a:picLocks noChangeAspect="1" noChangeArrowheads="1"/>
          </p:cNvPicPr>
          <p:nvPr/>
        </p:nvPicPr>
        <p:blipFill>
          <a:blip r:embed="rId1" cstate="print"/>
          <a:srcRect/>
          <a:stretch>
            <a:fillRect/>
          </a:stretch>
        </p:blipFill>
        <p:spPr bwMode="auto">
          <a:xfrm>
            <a:off x="9930107" y="3084559"/>
            <a:ext cx="2107925" cy="1614276"/>
          </a:xfrm>
          <a:prstGeom prst="rect">
            <a:avLst/>
          </a:prstGeom>
          <a:noFill/>
          <a:ln w="9525">
            <a:noFill/>
            <a:miter lim="800000"/>
            <a:headEnd/>
            <a:tailEnd/>
          </a:ln>
        </p:spPr>
      </p:pic>
      <p:pic>
        <p:nvPicPr>
          <p:cNvPr id="10" name="图片 9"/>
          <p:cNvPicPr>
            <a:picLocks noChangeAspect="1"/>
          </p:cNvPicPr>
          <p:nvPr/>
        </p:nvPicPr>
        <p:blipFill>
          <a:blip r:embed="rId2"/>
          <a:stretch>
            <a:fillRect/>
          </a:stretch>
        </p:blipFill>
        <p:spPr>
          <a:xfrm>
            <a:off x="4876166" y="3108367"/>
            <a:ext cx="2338798" cy="1560309"/>
          </a:xfrm>
          <a:prstGeom prst="rect">
            <a:avLst/>
          </a:prstGeom>
        </p:spPr>
      </p:pic>
      <p:pic>
        <p:nvPicPr>
          <p:cNvPr id="12" name="图片 11"/>
          <p:cNvPicPr>
            <a:picLocks noChangeAspect="1"/>
          </p:cNvPicPr>
          <p:nvPr/>
        </p:nvPicPr>
        <p:blipFill>
          <a:blip r:embed="rId3"/>
          <a:stretch>
            <a:fillRect/>
          </a:stretch>
        </p:blipFill>
        <p:spPr>
          <a:xfrm>
            <a:off x="7290439" y="3146972"/>
            <a:ext cx="2510802" cy="1510614"/>
          </a:xfrm>
          <a:prstGeom prst="rect">
            <a:avLst/>
          </a:prstGeom>
        </p:spPr>
      </p:pic>
      <p:pic>
        <p:nvPicPr>
          <p:cNvPr id="24" name="图片 12"/>
          <p:cNvPicPr>
            <a:picLocks noChangeAspect="1" noChangeArrowheads="1"/>
          </p:cNvPicPr>
          <p:nvPr/>
        </p:nvPicPr>
        <p:blipFill>
          <a:blip r:embed="rId4" cstate="print"/>
          <a:srcRect/>
          <a:stretch>
            <a:fillRect/>
          </a:stretch>
        </p:blipFill>
        <p:spPr bwMode="auto">
          <a:xfrm>
            <a:off x="4150990" y="423359"/>
            <a:ext cx="3523760" cy="830504"/>
          </a:xfrm>
          <a:prstGeom prst="rect">
            <a:avLst/>
          </a:prstGeom>
          <a:noFill/>
          <a:ln w="9525">
            <a:noFill/>
            <a:bevel/>
          </a:ln>
        </p:spPr>
      </p:pic>
    </p:spTree>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21" name="文本框 69"/>
          <p:cNvSpPr txBox="1"/>
          <p:nvPr/>
        </p:nvSpPr>
        <p:spPr>
          <a:xfrm>
            <a:off x="982638" y="319321"/>
            <a:ext cx="7644857" cy="52315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2.10</a:t>
            </a:r>
            <a:r>
              <a:rPr kumimoji="0" lang="zh-CN" altLang="en-US"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、中药材产业平台 </a:t>
            </a:r>
            <a:r>
              <a:rPr kumimoji="0" lang="en-US" altLang="zh-CN"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保障措施</a:t>
            </a:r>
            <a:endParaRPr kumimoji="0" lang="zh-CN" altLang="en-US"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cxnSp>
        <p:nvCxnSpPr>
          <p:cNvPr id="3" name="直接连接符 2"/>
          <p:cNvCxnSpPr/>
          <p:nvPr/>
        </p:nvCxnSpPr>
        <p:spPr>
          <a:xfrm>
            <a:off x="21587" y="836712"/>
            <a:ext cx="12142159" cy="0"/>
          </a:xfrm>
          <a:prstGeom prst="line">
            <a:avLst/>
          </a:prstGeom>
          <a:ln w="12700">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40" name="图片 12"/>
          <p:cNvPicPr>
            <a:picLocks noChangeAspect="1" noChangeArrowheads="1"/>
          </p:cNvPicPr>
          <p:nvPr/>
        </p:nvPicPr>
        <p:blipFill>
          <a:blip r:embed="rId1" cstate="print"/>
          <a:srcRect/>
          <a:stretch>
            <a:fillRect/>
          </a:stretch>
        </p:blipFill>
        <p:spPr bwMode="auto">
          <a:xfrm>
            <a:off x="9603412" y="256000"/>
            <a:ext cx="1833144" cy="432048"/>
          </a:xfrm>
          <a:prstGeom prst="rect">
            <a:avLst/>
          </a:prstGeom>
          <a:noFill/>
          <a:ln w="9525">
            <a:noFill/>
            <a:bevel/>
          </a:ln>
        </p:spPr>
      </p:pic>
      <p:sp>
        <p:nvSpPr>
          <p:cNvPr id="41" name="Freeform 5"/>
          <p:cNvSpPr/>
          <p:nvPr/>
        </p:nvSpPr>
        <p:spPr bwMode="auto">
          <a:xfrm>
            <a:off x="2570280" y="1724488"/>
            <a:ext cx="547516" cy="3796387"/>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rgbClr val="FFFFFF">
              <a:lumMod val="75000"/>
            </a:srgbClr>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Verdana" panose="020B0604030504040204"/>
              <a:ea typeface="微软雅黑" panose="020B0503020204020204" pitchFamily="34" charset="-122"/>
              <a:cs typeface="+mn-cs"/>
            </a:endParaRPr>
          </a:p>
        </p:txBody>
      </p:sp>
      <p:sp>
        <p:nvSpPr>
          <p:cNvPr id="42" name="Freeform 5"/>
          <p:cNvSpPr/>
          <p:nvPr/>
        </p:nvSpPr>
        <p:spPr bwMode="auto">
          <a:xfrm>
            <a:off x="904589" y="2605343"/>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31750" cap="flat" cmpd="sng" algn="ctr">
            <a:gradFill flip="none" rotWithShape="1">
              <a:gsLst>
                <a:gs pos="0">
                  <a:srgbClr val="FFFFFF">
                    <a:lumMod val="75000"/>
                  </a:srgbClr>
                </a:gs>
                <a:gs pos="100000">
                  <a:srgbClr val="FFFFFF"/>
                </a:gs>
              </a:gsLst>
              <a:lin ang="2700000" scaled="1"/>
              <a:tileRect/>
            </a:gradFill>
            <a:prstDash val="solid"/>
          </a:ln>
          <a:effectLst>
            <a:innerShdw blurRad="127000" dist="63500" dir="13500000">
              <a:srgbClr val="01B3C5">
                <a:lumMod val="50000"/>
                <a:alpha val="85000"/>
              </a:srgbClr>
            </a:innerShdw>
          </a:effectLst>
        </p:spPr>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Verdana" panose="020B0604030504040204"/>
              <a:ea typeface="微软雅黑" panose="020B0503020204020204" pitchFamily="34" charset="-122"/>
              <a:cs typeface="+mn-cs"/>
              <a:sym typeface="Arial" panose="020B0604020202020204" pitchFamily="34" charset="0"/>
            </a:endParaRPr>
          </a:p>
        </p:txBody>
      </p:sp>
      <p:sp>
        <p:nvSpPr>
          <p:cNvPr id="43" name="Freeform 5"/>
          <p:cNvSpPr/>
          <p:nvPr/>
        </p:nvSpPr>
        <p:spPr bwMode="auto">
          <a:xfrm>
            <a:off x="1100398" y="2730379"/>
            <a:ext cx="1094670" cy="1067216"/>
          </a:xfrm>
          <a:prstGeom prst="ellipse">
            <a:avLst/>
          </a:prstGeom>
          <a:solidFill>
            <a:srgbClr val="FFFFFF">
              <a:lumMod val="95000"/>
            </a:srgbClr>
          </a:solidFill>
          <a:ln w="50800" cap="flat" cmpd="sng" algn="ctr">
            <a:noFill/>
            <a:prstDash val="solid"/>
          </a:ln>
          <a:effectLst>
            <a:outerShdw blurRad="101600" dist="50800" dir="2700000" algn="tl" rotWithShape="0">
              <a:srgbClr val="01B3C5">
                <a:lumMod val="50000"/>
                <a:alpha val="64000"/>
              </a:srgbClr>
            </a:outerShdw>
          </a:effectLst>
          <a:scene3d>
            <a:camera prst="orthographicFront"/>
            <a:lightRig rig="threePt" dir="t"/>
          </a:scene3d>
          <a:sp3d prstMaterial="softEdge">
            <a:bevelT w="63500" h="19050" prst="angle"/>
          </a:sp3d>
        </p:spPr>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Verdana" panose="020B0604030504040204"/>
              <a:ea typeface="微软雅黑" panose="020B0503020204020204" pitchFamily="34" charset="-122"/>
              <a:cs typeface="+mn-cs"/>
              <a:sym typeface="Arial" panose="020B0604020202020204" pitchFamily="34" charset="0"/>
            </a:endParaRPr>
          </a:p>
        </p:txBody>
      </p:sp>
      <p:sp>
        <p:nvSpPr>
          <p:cNvPr id="44" name="矩形 43"/>
          <p:cNvSpPr/>
          <p:nvPr/>
        </p:nvSpPr>
        <p:spPr>
          <a:xfrm>
            <a:off x="1153775" y="3184172"/>
            <a:ext cx="959237" cy="315471"/>
          </a:xfrm>
          <a:prstGeom prst="rect">
            <a:avLst/>
          </a:prstGeom>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latin typeface="ITC Avant Garde Std Bk" panose="020B0502020202020204" pitchFamily="34" charset="0"/>
                <a:ea typeface="微软雅黑" panose="020B0503020204020204" pitchFamily="34" charset="-122"/>
                <a:cs typeface="+mn-cs"/>
              </a:rPr>
              <a:t>保障措施</a:t>
            </a:r>
            <a:endParaRPr kumimoji="0" lang="zh-CN" altLang="en-US" sz="300" b="1" i="0" u="none" strike="noStrike" kern="1200" cap="none" spc="0" normalizeH="0" baseline="0" noProof="0" dirty="0">
              <a:ln>
                <a:noFill/>
              </a:ln>
              <a:solidFill>
                <a:srgbClr val="C00000"/>
              </a:solidFill>
              <a:effectLst/>
              <a:uLnTx/>
              <a:uFillTx/>
              <a:latin typeface="ITC Avant Garde Std Bk" panose="020B0502020202020204" pitchFamily="34" charset="0"/>
              <a:ea typeface="微软雅黑" panose="020B0503020204020204" pitchFamily="34" charset="-122"/>
              <a:cs typeface="+mn-cs"/>
            </a:endParaRPr>
          </a:p>
        </p:txBody>
      </p:sp>
      <p:grpSp>
        <p:nvGrpSpPr>
          <p:cNvPr id="45" name="组合 44"/>
          <p:cNvGrpSpPr/>
          <p:nvPr/>
        </p:nvGrpSpPr>
        <p:grpSpPr>
          <a:xfrm>
            <a:off x="1532258" y="2863465"/>
            <a:ext cx="230951" cy="229729"/>
            <a:chOff x="3856417" y="4248125"/>
            <a:chExt cx="409860" cy="407692"/>
          </a:xfrm>
          <a:solidFill>
            <a:srgbClr val="01B3C5"/>
          </a:solidFill>
        </p:grpSpPr>
        <p:sp>
          <p:nvSpPr>
            <p:cNvPr id="46"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Verdana" panose="020B0604030504040204"/>
                <a:ea typeface="微软雅黑" panose="020B0503020204020204" pitchFamily="34" charset="-122"/>
                <a:cs typeface="+mn-cs"/>
              </a:endParaRPr>
            </a:p>
          </p:txBody>
        </p:sp>
        <p:sp>
          <p:nvSpPr>
            <p:cNvPr id="47"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Verdana" panose="020B0604030504040204"/>
                <a:ea typeface="微软雅黑" panose="020B0503020204020204" pitchFamily="34" charset="-122"/>
                <a:cs typeface="+mn-cs"/>
              </a:endParaRPr>
            </a:p>
          </p:txBody>
        </p:sp>
        <p:sp>
          <p:nvSpPr>
            <p:cNvPr id="48"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Verdana" panose="020B0604030504040204"/>
                <a:ea typeface="微软雅黑" panose="020B0503020204020204" pitchFamily="34" charset="-122"/>
                <a:cs typeface="+mn-cs"/>
              </a:endParaRPr>
            </a:p>
          </p:txBody>
        </p:sp>
        <p:sp>
          <p:nvSpPr>
            <p:cNvPr id="49"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Verdana" panose="020B0604030504040204"/>
                <a:ea typeface="微软雅黑" panose="020B0503020204020204" pitchFamily="34" charset="-122"/>
                <a:cs typeface="+mn-cs"/>
              </a:endParaRPr>
            </a:p>
          </p:txBody>
        </p:sp>
        <p:sp>
          <p:nvSpPr>
            <p:cNvPr id="50"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Verdana" panose="020B0604030504040204"/>
                <a:ea typeface="微软雅黑" panose="020B0503020204020204" pitchFamily="34" charset="-122"/>
                <a:cs typeface="+mn-cs"/>
              </a:endParaRPr>
            </a:p>
          </p:txBody>
        </p:sp>
        <p:sp>
          <p:nvSpPr>
            <p:cNvPr id="51"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Verdana" panose="020B0604030504040204"/>
                <a:ea typeface="微软雅黑" panose="020B0503020204020204" pitchFamily="34" charset="-122"/>
                <a:cs typeface="+mn-cs"/>
              </a:endParaRPr>
            </a:p>
          </p:txBody>
        </p:sp>
        <p:sp>
          <p:nvSpPr>
            <p:cNvPr id="52"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Verdana" panose="020B0604030504040204"/>
                <a:ea typeface="微软雅黑" panose="020B0503020204020204" pitchFamily="34" charset="-122"/>
                <a:cs typeface="+mn-cs"/>
              </a:endParaRPr>
            </a:p>
          </p:txBody>
        </p:sp>
      </p:grpSp>
      <p:sp>
        <p:nvSpPr>
          <p:cNvPr id="53" name="圆角矩形 22"/>
          <p:cNvSpPr/>
          <p:nvPr/>
        </p:nvSpPr>
        <p:spPr>
          <a:xfrm>
            <a:off x="3359214" y="1339644"/>
            <a:ext cx="7128479" cy="522222"/>
          </a:xfrm>
          <a:prstGeom prst="roundRect">
            <a:avLst>
              <a:gd name="adj" fmla="val 0"/>
            </a:avLst>
          </a:prstGeom>
          <a:solidFill>
            <a:srgbClr val="0070C0"/>
          </a:solidFill>
          <a:ln w="31750" cap="flat" cmpd="sng" algn="ctr">
            <a:gradFill flip="none" rotWithShape="1">
              <a:gsLst>
                <a:gs pos="0">
                  <a:srgbClr val="FFFFFF">
                    <a:lumMod val="85000"/>
                  </a:srgbClr>
                </a:gs>
                <a:gs pos="100000">
                  <a:srgbClr val="FFFFFF"/>
                </a:gs>
              </a:gsLst>
              <a:lin ang="2700000" scaled="1"/>
              <a:tileRect/>
            </a:gradFill>
            <a:prstDash val="solid"/>
          </a:ln>
          <a:effectLst>
            <a:innerShdw blurRad="127000" dist="63500" dir="13500000">
              <a:srgbClr val="000000">
                <a:lumMod val="65000"/>
                <a:lumOff val="35000"/>
                <a:alpha val="49000"/>
              </a:srgb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圆角矩形 23"/>
          <p:cNvSpPr/>
          <p:nvPr/>
        </p:nvSpPr>
        <p:spPr>
          <a:xfrm>
            <a:off x="3457122" y="1409478"/>
            <a:ext cx="6936339" cy="385147"/>
          </a:xfrm>
          <a:prstGeom prst="roundRect">
            <a:avLst>
              <a:gd name="adj" fmla="val 0"/>
            </a:avLst>
          </a:prstGeom>
          <a:solidFill>
            <a:srgbClr val="FFFFFF">
              <a:lumMod val="95000"/>
            </a:srgbClr>
          </a:solidFill>
          <a:ln w="50800" cap="flat" cmpd="sng" algn="ctr">
            <a:noFill/>
            <a:prstDash val="solid"/>
          </a:ln>
          <a:effectLst>
            <a:outerShdw blurRad="76200" dist="38100" dir="2700000" algn="tl" rotWithShape="0">
              <a:srgbClr val="000000">
                <a:lumMod val="65000"/>
                <a:lumOff val="35000"/>
                <a:alpha val="64000"/>
              </a:srgbClr>
            </a:outerShdw>
          </a:effectLst>
          <a:scene3d>
            <a:camera prst="orthographicFront"/>
            <a:lightRig rig="threePt" dir="t"/>
          </a:scene3d>
          <a:sp3d prstMaterial="softEdge">
            <a:bevelT w="44450" h="12700" prst="angle"/>
          </a:sp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5" name="圆角矩形 25"/>
          <p:cNvSpPr/>
          <p:nvPr/>
        </p:nvSpPr>
        <p:spPr>
          <a:xfrm>
            <a:off x="3359214" y="2000227"/>
            <a:ext cx="7128479" cy="522222"/>
          </a:xfrm>
          <a:prstGeom prst="roundRect">
            <a:avLst>
              <a:gd name="adj" fmla="val 0"/>
            </a:avLst>
          </a:prstGeom>
          <a:solidFill>
            <a:srgbClr val="595959"/>
          </a:solidFill>
          <a:ln w="31750" cap="flat" cmpd="sng" algn="ctr">
            <a:gradFill flip="none" rotWithShape="1">
              <a:gsLst>
                <a:gs pos="0">
                  <a:srgbClr val="FFFFFF">
                    <a:lumMod val="85000"/>
                  </a:srgbClr>
                </a:gs>
                <a:gs pos="100000">
                  <a:srgbClr val="FFFFFF"/>
                </a:gs>
              </a:gsLst>
              <a:lin ang="2700000" scaled="1"/>
              <a:tileRect/>
            </a:gradFill>
            <a:prstDash val="solid"/>
          </a:ln>
          <a:effectLst>
            <a:innerShdw blurRad="127000" dist="63500" dir="13500000">
              <a:srgbClr val="000000">
                <a:lumMod val="65000"/>
                <a:lumOff val="35000"/>
                <a:alpha val="49000"/>
              </a:srgb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圆角矩形 26"/>
          <p:cNvSpPr/>
          <p:nvPr/>
        </p:nvSpPr>
        <p:spPr>
          <a:xfrm>
            <a:off x="3457118" y="2070061"/>
            <a:ext cx="6936339" cy="385147"/>
          </a:xfrm>
          <a:prstGeom prst="roundRect">
            <a:avLst>
              <a:gd name="adj" fmla="val 0"/>
            </a:avLst>
          </a:prstGeom>
          <a:solidFill>
            <a:srgbClr val="FFFFFF">
              <a:lumMod val="95000"/>
            </a:srgbClr>
          </a:solidFill>
          <a:ln w="50800" cap="flat" cmpd="sng" algn="ctr">
            <a:noFill/>
            <a:prstDash val="solid"/>
          </a:ln>
          <a:effectLst>
            <a:outerShdw blurRad="76200" dist="38100" dir="2700000" algn="tl" rotWithShape="0">
              <a:srgbClr val="000000">
                <a:lumMod val="65000"/>
                <a:lumOff val="35000"/>
                <a:alpha val="64000"/>
              </a:srgbClr>
            </a:outerShdw>
          </a:effectLst>
          <a:scene3d>
            <a:camera prst="orthographicFront"/>
            <a:lightRig rig="threePt" dir="t"/>
          </a:scene3d>
          <a:sp3d prstMaterial="softEdge">
            <a:bevelT w="44450" h="12700" prst="angle"/>
          </a:sp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7" name="圆角矩形 28"/>
          <p:cNvSpPr/>
          <p:nvPr/>
        </p:nvSpPr>
        <p:spPr>
          <a:xfrm>
            <a:off x="3359214" y="2737790"/>
            <a:ext cx="7128479" cy="522222"/>
          </a:xfrm>
          <a:prstGeom prst="roundRect">
            <a:avLst>
              <a:gd name="adj" fmla="val 0"/>
            </a:avLst>
          </a:prstGeom>
          <a:solidFill>
            <a:srgbClr val="0070C0"/>
          </a:solidFill>
          <a:ln w="31750" cap="flat" cmpd="sng" algn="ctr">
            <a:gradFill flip="none" rotWithShape="1">
              <a:gsLst>
                <a:gs pos="0">
                  <a:srgbClr val="FFFFFF">
                    <a:lumMod val="85000"/>
                  </a:srgbClr>
                </a:gs>
                <a:gs pos="100000">
                  <a:srgbClr val="FFFFFF"/>
                </a:gs>
              </a:gsLst>
              <a:lin ang="2700000" scaled="1"/>
              <a:tileRect/>
            </a:gradFill>
            <a:prstDash val="solid"/>
          </a:ln>
          <a:effectLst>
            <a:innerShdw blurRad="127000" dist="63500" dir="13500000">
              <a:srgbClr val="000000">
                <a:lumMod val="65000"/>
                <a:lumOff val="35000"/>
                <a:alpha val="49000"/>
              </a:srgb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8" name="圆角矩形 29"/>
          <p:cNvSpPr/>
          <p:nvPr/>
        </p:nvSpPr>
        <p:spPr>
          <a:xfrm>
            <a:off x="3457118" y="2807624"/>
            <a:ext cx="6936339" cy="385147"/>
          </a:xfrm>
          <a:prstGeom prst="roundRect">
            <a:avLst>
              <a:gd name="adj" fmla="val 0"/>
            </a:avLst>
          </a:prstGeom>
          <a:solidFill>
            <a:srgbClr val="FFFFFF">
              <a:lumMod val="95000"/>
            </a:srgbClr>
          </a:solidFill>
          <a:ln w="50800" cap="flat" cmpd="sng" algn="ctr">
            <a:noFill/>
            <a:prstDash val="solid"/>
          </a:ln>
          <a:effectLst>
            <a:outerShdw blurRad="76200" dist="38100" dir="2700000" algn="tl" rotWithShape="0">
              <a:srgbClr val="000000">
                <a:lumMod val="65000"/>
                <a:lumOff val="35000"/>
                <a:alpha val="64000"/>
              </a:srgbClr>
            </a:outerShdw>
          </a:effectLst>
          <a:scene3d>
            <a:camera prst="orthographicFront"/>
            <a:lightRig rig="threePt" dir="t"/>
          </a:scene3d>
          <a:sp3d prstMaterial="softEdge">
            <a:bevelT w="44450" h="12700" prst="angle"/>
          </a:sp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9" name="圆角矩形 31"/>
          <p:cNvSpPr/>
          <p:nvPr/>
        </p:nvSpPr>
        <p:spPr>
          <a:xfrm>
            <a:off x="3359214" y="3462859"/>
            <a:ext cx="7128479" cy="522222"/>
          </a:xfrm>
          <a:prstGeom prst="roundRect">
            <a:avLst>
              <a:gd name="adj" fmla="val 0"/>
            </a:avLst>
          </a:prstGeom>
          <a:solidFill>
            <a:srgbClr val="595959"/>
          </a:solidFill>
          <a:ln w="31750" cap="flat" cmpd="sng" algn="ctr">
            <a:gradFill flip="none" rotWithShape="1">
              <a:gsLst>
                <a:gs pos="0">
                  <a:srgbClr val="FFFFFF">
                    <a:lumMod val="85000"/>
                  </a:srgbClr>
                </a:gs>
                <a:gs pos="100000">
                  <a:srgbClr val="FFFFFF"/>
                </a:gs>
              </a:gsLst>
              <a:lin ang="2700000" scaled="1"/>
              <a:tileRect/>
            </a:gradFill>
            <a:prstDash val="solid"/>
          </a:ln>
          <a:effectLst>
            <a:innerShdw blurRad="127000" dist="63500" dir="13500000">
              <a:srgbClr val="000000">
                <a:lumMod val="65000"/>
                <a:lumOff val="35000"/>
                <a:alpha val="49000"/>
              </a:srgb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0" name="圆角矩形 32"/>
          <p:cNvSpPr/>
          <p:nvPr/>
        </p:nvSpPr>
        <p:spPr>
          <a:xfrm>
            <a:off x="3457118" y="3532693"/>
            <a:ext cx="6936339" cy="385147"/>
          </a:xfrm>
          <a:prstGeom prst="roundRect">
            <a:avLst>
              <a:gd name="adj" fmla="val 0"/>
            </a:avLst>
          </a:prstGeom>
          <a:solidFill>
            <a:srgbClr val="FFFFFF">
              <a:lumMod val="95000"/>
            </a:srgbClr>
          </a:solidFill>
          <a:ln w="50800" cap="flat" cmpd="sng" algn="ctr">
            <a:noFill/>
            <a:prstDash val="solid"/>
          </a:ln>
          <a:effectLst>
            <a:outerShdw blurRad="76200" dist="38100" dir="2700000" algn="tl" rotWithShape="0">
              <a:srgbClr val="000000">
                <a:lumMod val="65000"/>
                <a:lumOff val="35000"/>
                <a:alpha val="64000"/>
              </a:srgbClr>
            </a:outerShdw>
          </a:effectLst>
          <a:scene3d>
            <a:camera prst="orthographicFront"/>
            <a:lightRig rig="threePt" dir="t"/>
          </a:scene3d>
          <a:sp3d prstMaterial="softEdge">
            <a:bevelT w="44450" h="12700" prst="angle"/>
          </a:sp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1" name="圆角矩形 34"/>
          <p:cNvSpPr/>
          <p:nvPr/>
        </p:nvSpPr>
        <p:spPr>
          <a:xfrm>
            <a:off x="3359214" y="4149103"/>
            <a:ext cx="7128479" cy="522222"/>
          </a:xfrm>
          <a:prstGeom prst="roundRect">
            <a:avLst>
              <a:gd name="adj" fmla="val 0"/>
            </a:avLst>
          </a:prstGeom>
          <a:solidFill>
            <a:srgbClr val="0070C0"/>
          </a:solidFill>
          <a:ln w="31750" cap="flat" cmpd="sng" algn="ctr">
            <a:gradFill flip="none" rotWithShape="1">
              <a:gsLst>
                <a:gs pos="0">
                  <a:srgbClr val="FFFFFF">
                    <a:lumMod val="85000"/>
                  </a:srgbClr>
                </a:gs>
                <a:gs pos="100000">
                  <a:srgbClr val="FFFFFF"/>
                </a:gs>
              </a:gsLst>
              <a:lin ang="2700000" scaled="1"/>
              <a:tileRect/>
            </a:gradFill>
            <a:prstDash val="solid"/>
          </a:ln>
          <a:effectLst>
            <a:innerShdw blurRad="127000" dist="63500" dir="13500000">
              <a:srgbClr val="000000">
                <a:lumMod val="65000"/>
                <a:lumOff val="35000"/>
                <a:alpha val="49000"/>
              </a:srgb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2" name="圆角矩形 35"/>
          <p:cNvSpPr/>
          <p:nvPr/>
        </p:nvSpPr>
        <p:spPr>
          <a:xfrm>
            <a:off x="3457118" y="4218937"/>
            <a:ext cx="6936339" cy="385147"/>
          </a:xfrm>
          <a:prstGeom prst="roundRect">
            <a:avLst>
              <a:gd name="adj" fmla="val 0"/>
            </a:avLst>
          </a:prstGeom>
          <a:solidFill>
            <a:srgbClr val="FFFFFF">
              <a:lumMod val="95000"/>
            </a:srgbClr>
          </a:solidFill>
          <a:ln w="50800" cap="flat" cmpd="sng" algn="ctr">
            <a:noFill/>
            <a:prstDash val="solid"/>
          </a:ln>
          <a:effectLst>
            <a:outerShdw blurRad="76200" dist="38100" dir="2700000" algn="tl" rotWithShape="0">
              <a:srgbClr val="000000">
                <a:lumMod val="65000"/>
                <a:lumOff val="35000"/>
                <a:alpha val="64000"/>
              </a:srgbClr>
            </a:outerShdw>
          </a:effectLst>
          <a:scene3d>
            <a:camera prst="orthographicFront"/>
            <a:lightRig rig="threePt" dir="t"/>
          </a:scene3d>
          <a:sp3d prstMaterial="softEdge">
            <a:bevelT w="44450" h="12700" prst="angle"/>
          </a:sp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3" name="TextBox 36"/>
          <p:cNvSpPr txBox="1"/>
          <p:nvPr/>
        </p:nvSpPr>
        <p:spPr>
          <a:xfrm>
            <a:off x="3615043" y="1467137"/>
            <a:ext cx="6236627" cy="29546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defTabSz="685800">
              <a:lnSpc>
                <a:spcPct val="120000"/>
              </a:lnSpc>
              <a:defRPr/>
            </a:pPr>
            <a:r>
              <a:rPr kumimoji="0" lang="en-US" altLang="zh-CN"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、组建领导</a:t>
            </a:r>
            <a:r>
              <a:rPr lang="zh-CN" altLang="en-US" sz="1600" kern="0" dirty="0">
                <a:solidFill>
                  <a:prstClr val="black"/>
                </a:solidFill>
              </a:rPr>
              <a:t>小组，地方政府领导任组长，蓝源资本任副组长。</a:t>
            </a:r>
            <a:endParaRPr kumimoji="0" lang="zh-CN" altLang="en-US" sz="16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4" name="TextBox 37"/>
          <p:cNvSpPr txBox="1"/>
          <p:nvPr/>
        </p:nvSpPr>
        <p:spPr>
          <a:xfrm>
            <a:off x="3615042" y="2191710"/>
            <a:ext cx="5792531"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lang="zh-CN" altLang="en-US" sz="1600" dirty="0">
                <a:solidFill>
                  <a:prstClr val="black"/>
                </a:solidFill>
              </a:rPr>
              <a:t>、提供约</a:t>
            </a:r>
            <a:r>
              <a:rPr lang="en-US" altLang="zh-CN" sz="1600" dirty="0">
                <a:solidFill>
                  <a:prstClr val="black"/>
                </a:solidFill>
              </a:rPr>
              <a:t>10000 – 20000 </a:t>
            </a:r>
            <a:r>
              <a:rPr lang="zh-CN" altLang="en-US" sz="1600" dirty="0">
                <a:solidFill>
                  <a:prstClr val="black"/>
                </a:solidFill>
              </a:rPr>
              <a:t>平米办公楼、拎包入驻，</a:t>
            </a:r>
            <a:r>
              <a:rPr lang="en-US" altLang="zh-CN" sz="1600" dirty="0">
                <a:solidFill>
                  <a:prstClr val="black"/>
                </a:solidFill>
              </a:rPr>
              <a:t>5</a:t>
            </a:r>
            <a:r>
              <a:rPr lang="zh-CN" altLang="en-US" sz="1600" dirty="0">
                <a:solidFill>
                  <a:prstClr val="black"/>
                </a:solidFill>
              </a:rPr>
              <a:t>年内免租。</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5" name="TextBox 38"/>
          <p:cNvSpPr txBox="1"/>
          <p:nvPr/>
        </p:nvSpPr>
        <p:spPr>
          <a:xfrm>
            <a:off x="3615043" y="2920437"/>
            <a:ext cx="6872651" cy="17389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lang="zh-CN" altLang="en-US" sz="1600" dirty="0">
                <a:solidFill>
                  <a:prstClr val="black"/>
                </a:solidFill>
              </a:rPr>
              <a:t>、设立产业专项基金，围绕中药材产业链和“众药联”平台进行投资。</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TextBox 39"/>
          <p:cNvSpPr txBox="1"/>
          <p:nvPr/>
        </p:nvSpPr>
        <p:spPr>
          <a:xfrm>
            <a:off x="3615043" y="3657508"/>
            <a:ext cx="6343563" cy="17389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r>
              <a:rPr lang="zh-CN" altLang="en-US" sz="1600" dirty="0">
                <a:solidFill>
                  <a:prstClr val="black"/>
                </a:solidFill>
              </a:rPr>
              <a:t>、将“众药联”列为市、区统筹推进的重大项目，给予相应政策扶持。</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TextBox 40"/>
          <p:cNvSpPr txBox="1"/>
          <p:nvPr/>
        </p:nvSpPr>
        <p:spPr>
          <a:xfrm>
            <a:off x="3615043" y="4333106"/>
            <a:ext cx="6728635"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lang="zh-CN" altLang="en-US" sz="1600" dirty="0">
                <a:solidFill>
                  <a:prstClr val="black"/>
                </a:solidFill>
              </a:rPr>
              <a:t>、增值税和企业所得税优惠；技术转让、股权投资所得税优惠。</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圆角矩形 34"/>
          <p:cNvSpPr/>
          <p:nvPr/>
        </p:nvSpPr>
        <p:spPr>
          <a:xfrm>
            <a:off x="3359214" y="4797175"/>
            <a:ext cx="7128479" cy="522222"/>
          </a:xfrm>
          <a:prstGeom prst="roundRect">
            <a:avLst>
              <a:gd name="adj" fmla="val 0"/>
            </a:avLst>
          </a:prstGeom>
          <a:solidFill>
            <a:srgbClr val="595959"/>
          </a:solidFill>
          <a:ln w="31750" cap="flat" cmpd="sng" algn="ctr">
            <a:gradFill flip="none" rotWithShape="1">
              <a:gsLst>
                <a:gs pos="0">
                  <a:srgbClr val="FFFFFF">
                    <a:lumMod val="85000"/>
                  </a:srgbClr>
                </a:gs>
                <a:gs pos="100000">
                  <a:srgbClr val="FFFFFF"/>
                </a:gs>
              </a:gsLst>
              <a:lin ang="2700000" scaled="1"/>
              <a:tileRect/>
            </a:gradFill>
            <a:prstDash val="solid"/>
          </a:ln>
          <a:effectLst>
            <a:innerShdw blurRad="127000" dist="63500" dir="13500000">
              <a:srgbClr val="000000">
                <a:lumMod val="65000"/>
                <a:lumOff val="35000"/>
                <a:alpha val="49000"/>
              </a:srgb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9" name="圆角矩形 35"/>
          <p:cNvSpPr/>
          <p:nvPr/>
        </p:nvSpPr>
        <p:spPr>
          <a:xfrm>
            <a:off x="3457118" y="4867009"/>
            <a:ext cx="6936339" cy="385147"/>
          </a:xfrm>
          <a:prstGeom prst="roundRect">
            <a:avLst>
              <a:gd name="adj" fmla="val 0"/>
            </a:avLst>
          </a:prstGeom>
          <a:solidFill>
            <a:srgbClr val="FFFFFF">
              <a:lumMod val="95000"/>
            </a:srgbClr>
          </a:solidFill>
          <a:ln w="50800" cap="flat" cmpd="sng" algn="ctr">
            <a:noFill/>
            <a:prstDash val="solid"/>
          </a:ln>
          <a:effectLst>
            <a:outerShdw blurRad="76200" dist="38100" dir="2700000" algn="tl" rotWithShape="0">
              <a:srgbClr val="000000">
                <a:lumMod val="65000"/>
                <a:lumOff val="35000"/>
                <a:alpha val="64000"/>
              </a:srgbClr>
            </a:outerShdw>
          </a:effectLst>
          <a:scene3d>
            <a:camera prst="orthographicFront"/>
            <a:lightRig rig="threePt" dir="t"/>
          </a:scene3d>
          <a:sp3d prstMaterial="softEdge">
            <a:bevelT w="44450" h="12700" prst="angle"/>
          </a:sp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0" name="TextBox 35"/>
          <p:cNvSpPr txBox="1"/>
          <p:nvPr/>
        </p:nvSpPr>
        <p:spPr>
          <a:xfrm>
            <a:off x="3615042" y="4996168"/>
            <a:ext cx="6800644" cy="17389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a:t>
            </a:r>
            <a:r>
              <a:rPr lang="zh-CN" altLang="en-US" sz="1600" dirty="0">
                <a:solidFill>
                  <a:prstClr val="black"/>
                </a:solidFill>
              </a:rPr>
              <a:t>、给予“众药联”</a:t>
            </a:r>
            <a:r>
              <a:rPr lang="en-US" altLang="zh-CN" sz="1600" dirty="0">
                <a:solidFill>
                  <a:prstClr val="black"/>
                </a:solidFill>
              </a:rPr>
              <a:t>500-1000</a:t>
            </a:r>
            <a:r>
              <a:rPr lang="zh-CN" altLang="en-US" sz="1600" dirty="0">
                <a:solidFill>
                  <a:prstClr val="black"/>
                </a:solidFill>
              </a:rPr>
              <a:t>万元的开办补贴；给予研发补助等。</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圆角矩形 34"/>
          <p:cNvSpPr/>
          <p:nvPr/>
        </p:nvSpPr>
        <p:spPr>
          <a:xfrm>
            <a:off x="3358902" y="5463413"/>
            <a:ext cx="7128479" cy="522222"/>
          </a:xfrm>
          <a:prstGeom prst="roundRect">
            <a:avLst>
              <a:gd name="adj" fmla="val 0"/>
            </a:avLst>
          </a:prstGeom>
          <a:solidFill>
            <a:srgbClr val="0070C0"/>
          </a:solidFill>
          <a:ln w="31750" cap="flat" cmpd="sng" algn="ctr">
            <a:gradFill flip="none" rotWithShape="1">
              <a:gsLst>
                <a:gs pos="0">
                  <a:srgbClr val="FFFFFF">
                    <a:lumMod val="85000"/>
                  </a:srgbClr>
                </a:gs>
                <a:gs pos="100000">
                  <a:srgbClr val="FFFFFF"/>
                </a:gs>
              </a:gsLst>
              <a:lin ang="2700000" scaled="1"/>
              <a:tileRect/>
            </a:gradFill>
            <a:prstDash val="solid"/>
          </a:ln>
          <a:effectLst>
            <a:innerShdw blurRad="127000" dist="63500" dir="13500000">
              <a:srgbClr val="000000">
                <a:lumMod val="65000"/>
                <a:lumOff val="35000"/>
                <a:alpha val="49000"/>
              </a:srgb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2" name="圆角矩形 35"/>
          <p:cNvSpPr/>
          <p:nvPr/>
        </p:nvSpPr>
        <p:spPr>
          <a:xfrm>
            <a:off x="3456806" y="5533247"/>
            <a:ext cx="6936339" cy="385147"/>
          </a:xfrm>
          <a:prstGeom prst="roundRect">
            <a:avLst>
              <a:gd name="adj" fmla="val 0"/>
            </a:avLst>
          </a:prstGeom>
          <a:solidFill>
            <a:srgbClr val="FFFFFF">
              <a:lumMod val="95000"/>
            </a:srgbClr>
          </a:solidFill>
          <a:ln w="50800" cap="flat" cmpd="sng" algn="ctr">
            <a:noFill/>
            <a:prstDash val="solid"/>
          </a:ln>
          <a:effectLst>
            <a:outerShdw blurRad="76200" dist="38100" dir="2700000" algn="tl" rotWithShape="0">
              <a:srgbClr val="000000">
                <a:lumMod val="65000"/>
                <a:lumOff val="35000"/>
                <a:alpha val="64000"/>
              </a:srgbClr>
            </a:outerShdw>
          </a:effectLst>
          <a:scene3d>
            <a:camera prst="orthographicFront"/>
            <a:lightRig rig="threePt" dir="t"/>
          </a:scene3d>
          <a:sp3d prstMaterial="softEdge">
            <a:bevelT w="44450" h="12700" prst="angle"/>
          </a:sp3d>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3" name="TextBox 40"/>
          <p:cNvSpPr txBox="1"/>
          <p:nvPr/>
        </p:nvSpPr>
        <p:spPr>
          <a:xfrm>
            <a:off x="3614731" y="5647416"/>
            <a:ext cx="6728635"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a:t>
            </a:r>
            <a:r>
              <a:rPr lang="zh-CN" altLang="en-US" sz="1600" dirty="0">
                <a:solidFill>
                  <a:prstClr val="black"/>
                </a:solidFill>
              </a:rPr>
              <a:t>、社保、人才、奖补 </a:t>
            </a:r>
            <a:r>
              <a:rPr lang="en-US" altLang="zh-CN" sz="1600" dirty="0">
                <a:solidFill>
                  <a:prstClr val="black"/>
                </a:solidFill>
              </a:rPr>
              <a:t>……</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74" name="文本框 73"/>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65768" y="405663"/>
            <a:ext cx="5389478" cy="668485"/>
          </a:xfrm>
        </p:spPr>
        <p:txBody>
          <a:bodyPr>
            <a:normAutofit/>
          </a:bodyPr>
          <a:lstStyle/>
          <a:p>
            <a:pPr algn="l"/>
            <a:r>
              <a:rPr lang="en-US" altLang="zh-CN" sz="2800" dirty="0">
                <a:solidFill>
                  <a:schemeClr val="tx1"/>
                </a:solidFill>
                <a:latin typeface="微软雅黑" panose="020B0503020204020204" pitchFamily="34" charset="-122"/>
                <a:ea typeface="微软雅黑" panose="020B0503020204020204" pitchFamily="34" charset="-122"/>
              </a:rPr>
              <a:t>3.2</a:t>
            </a:r>
            <a:r>
              <a:rPr lang="zh-CN" altLang="en-US" sz="2800" dirty="0">
                <a:solidFill>
                  <a:schemeClr val="tx1"/>
                </a:solidFill>
                <a:latin typeface="微软雅黑" panose="020B0503020204020204" pitchFamily="34" charset="-122"/>
                <a:ea typeface="微软雅黑" panose="020B0503020204020204" pitchFamily="34" charset="-122"/>
              </a:rPr>
              <a:t>、中药材产业平台的生态价值 </a:t>
            </a:r>
            <a:endParaRPr lang="zh-CN" altLang="en-US" sz="2800" dirty="0">
              <a:solidFill>
                <a:schemeClr val="tx1"/>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982638" y="1380103"/>
          <a:ext cx="9937103" cy="4929217"/>
        </p:xfrm>
        <a:graphic>
          <a:graphicData uri="http://schemas.openxmlformats.org/drawingml/2006/table">
            <a:tbl>
              <a:tblPr firstRow="1" bandRow="1">
                <a:tableStyleId>{5C22544A-7EE6-4342-B048-85BDC9FD1C3A}</a:tableStyleId>
              </a:tblPr>
              <a:tblGrid>
                <a:gridCol w="1276429"/>
                <a:gridCol w="2771416"/>
                <a:gridCol w="2771416"/>
                <a:gridCol w="3117842"/>
              </a:tblGrid>
              <a:tr h="484998">
                <a:tc>
                  <a:txBody>
                    <a:bodyPr/>
                    <a:lstStyle/>
                    <a:p>
                      <a:pPr>
                        <a:lnSpc>
                          <a:spcPct val="100000"/>
                        </a:lnSpc>
                      </a:pP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b="1" kern="2000" dirty="0">
                          <a:solidFill>
                            <a:schemeClr val="bg1"/>
                          </a:solidFill>
                          <a:latin typeface="微软雅黑" panose="020B0503020204020204" pitchFamily="34" charset="-122"/>
                          <a:ea typeface="微软雅黑" panose="020B0503020204020204" pitchFamily="34" charset="-122"/>
                        </a:rPr>
                        <a:t>地方政府</a:t>
                      </a:r>
                      <a:endParaRPr lang="zh-CN" altLang="en-US" sz="1700" b="1" kern="2000" dirty="0">
                        <a:solidFill>
                          <a:schemeClr val="bg1"/>
                        </a:solidFill>
                        <a:latin typeface="微软雅黑" panose="020B0503020204020204" pitchFamily="34" charset="-122"/>
                        <a:ea typeface="微软雅黑" panose="020B0503020204020204" pitchFamily="34" charset="-122"/>
                      </a:endParaRPr>
                    </a:p>
                  </a:txBody>
                  <a:tcPr marL="87983" marR="87983" marT="43991" marB="4399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b="1" kern="2000" dirty="0">
                          <a:solidFill>
                            <a:schemeClr val="bg1"/>
                          </a:solidFill>
                          <a:latin typeface="微软雅黑" panose="020B0503020204020204" pitchFamily="34" charset="-122"/>
                          <a:ea typeface="微软雅黑" panose="020B0503020204020204" pitchFamily="34" charset="-122"/>
                        </a:rPr>
                        <a:t>蓝源资本</a:t>
                      </a:r>
                      <a:endParaRPr lang="zh-CN" altLang="en-US" sz="1700" b="1" kern="2000" dirty="0">
                        <a:solidFill>
                          <a:schemeClr val="bg1"/>
                        </a:solidFill>
                        <a:latin typeface="微软雅黑" panose="020B0503020204020204" pitchFamily="34" charset="-122"/>
                        <a:ea typeface="微软雅黑" panose="020B0503020204020204" pitchFamily="34" charset="-122"/>
                      </a:endParaRPr>
                    </a:p>
                  </a:txBody>
                  <a:tcPr marL="87983" marR="87983" marT="43991" marB="4399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b="1" kern="2000" dirty="0">
                          <a:solidFill>
                            <a:schemeClr val="bg1"/>
                          </a:solidFill>
                          <a:latin typeface="微软雅黑" panose="020B0503020204020204" pitchFamily="34" charset="-122"/>
                          <a:ea typeface="微软雅黑" panose="020B0503020204020204" pitchFamily="34" charset="-122"/>
                        </a:rPr>
                        <a:t>行业企业</a:t>
                      </a:r>
                      <a:endParaRPr lang="zh-CN" altLang="en-US" sz="1700" b="1" kern="2000" dirty="0">
                        <a:solidFill>
                          <a:schemeClr val="bg1"/>
                        </a:solidFill>
                        <a:latin typeface="微软雅黑" panose="020B0503020204020204" pitchFamily="34" charset="-122"/>
                        <a:ea typeface="微软雅黑" panose="020B0503020204020204" pitchFamily="34" charset="-122"/>
                      </a:endParaRPr>
                    </a:p>
                  </a:txBody>
                  <a:tcPr marL="87983" marR="87983" marT="43991" marB="43991"/>
                </a:tc>
              </a:tr>
              <a:tr h="484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b="1" kern="2000" dirty="0">
                          <a:solidFill>
                            <a:schemeClr val="tx1">
                              <a:lumMod val="85000"/>
                              <a:lumOff val="15000"/>
                            </a:schemeClr>
                          </a:solidFill>
                          <a:latin typeface="微软雅黑" panose="020B0503020204020204" pitchFamily="34" charset="-122"/>
                          <a:ea typeface="微软雅黑" panose="020B0503020204020204" pitchFamily="34" charset="-122"/>
                        </a:rPr>
                        <a:t>定位</a:t>
                      </a:r>
                      <a:endParaRPr lang="zh-CN" altLang="en-US" sz="1700" b="1" kern="20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983" marR="87983" marT="43991" marB="43991"/>
                </a:tc>
                <a:tc>
                  <a:txBody>
                    <a:bodyPr/>
                    <a:lstStyle/>
                    <a:p>
                      <a:pPr>
                        <a:lnSpc>
                          <a:spcPct val="100000"/>
                        </a:lnSpc>
                      </a:pPr>
                      <a:r>
                        <a:rPr kumimoji="0" lang="zh-CN" altLang="en-US" sz="17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引导者、监管者</a:t>
                      </a: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c>
                  <a:txBody>
                    <a:bodyPr/>
                    <a:lstStyle/>
                    <a:p>
                      <a:pPr>
                        <a:lnSpc>
                          <a:spcPct val="100000"/>
                        </a:lnSpc>
                      </a:pPr>
                      <a:r>
                        <a:rPr kumimoji="0" lang="zh-CN" altLang="en-US" sz="1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顶层设计者、教练</a:t>
                      </a: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c>
                  <a:txBody>
                    <a:bodyPr/>
                    <a:lstStyle/>
                    <a:p>
                      <a:pPr>
                        <a:lnSpc>
                          <a:spcPct val="100000"/>
                        </a:lnSpc>
                      </a:pPr>
                      <a:r>
                        <a:rPr kumimoji="0" lang="zh-CN" altLang="en-US" sz="17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实施者、分享者</a:t>
                      </a: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r>
              <a:tr h="879827">
                <a:tc>
                  <a:txBody>
                    <a:bodyPr/>
                    <a:lstStyle/>
                    <a:p>
                      <a:pPr>
                        <a:lnSpc>
                          <a:spcPct val="100000"/>
                        </a:lnSpc>
                      </a:pPr>
                      <a:endParaRPr lang="en-US" altLang="zh-CN" sz="1700" b="1" kern="20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00000"/>
                        </a:lnSpc>
                      </a:pPr>
                      <a:r>
                        <a:rPr lang="zh-CN" altLang="en-US" sz="1700" b="1" kern="2000" dirty="0">
                          <a:solidFill>
                            <a:schemeClr val="tx1">
                              <a:lumMod val="85000"/>
                              <a:lumOff val="15000"/>
                            </a:schemeClr>
                          </a:solidFill>
                          <a:latin typeface="微软雅黑" panose="020B0503020204020204" pitchFamily="34" charset="-122"/>
                          <a:ea typeface="微软雅黑" panose="020B0503020204020204" pitchFamily="34" charset="-122"/>
                        </a:rPr>
                        <a:t>需求</a:t>
                      </a:r>
                      <a:endParaRPr lang="zh-CN" altLang="en-US" sz="17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983" marR="87983" marT="43991" marB="43991"/>
                </a:tc>
                <a:tc>
                  <a:txBody>
                    <a:bodyPr/>
                    <a:lstStyle/>
                    <a:p>
                      <a:pPr algn="l">
                        <a:lnSpc>
                          <a:spcPct val="100000"/>
                        </a:lnSpc>
                        <a:defRPr/>
                      </a:pPr>
                      <a:r>
                        <a:rPr lang="zh-CN" altLang="en-US" sz="1700" kern="2000" dirty="0">
                          <a:latin typeface="微软雅黑" panose="020B0503020204020204" pitchFamily="34" charset="-122"/>
                          <a:ea typeface="微软雅黑" panose="020B0503020204020204" pitchFamily="34" charset="-122"/>
                        </a:rPr>
                        <a:t>打造新经济新业态</a:t>
                      </a:r>
                      <a:endParaRPr lang="en-US" altLang="zh-CN" sz="1700" kern="2000" dirty="0">
                        <a:latin typeface="微软雅黑" panose="020B0503020204020204" pitchFamily="34" charset="-122"/>
                        <a:ea typeface="微软雅黑" panose="020B0503020204020204" pitchFamily="34" charset="-122"/>
                      </a:endParaRPr>
                    </a:p>
                    <a:p>
                      <a:pPr algn="l">
                        <a:lnSpc>
                          <a:spcPct val="100000"/>
                        </a:lnSpc>
                        <a:defRPr/>
                      </a:pPr>
                      <a:r>
                        <a:rPr lang="zh-CN" altLang="en-US" sz="1700" kern="2000" dirty="0">
                          <a:latin typeface="微软雅黑" panose="020B0503020204020204" pitchFamily="34" charset="-122"/>
                          <a:ea typeface="微软雅黑" panose="020B0503020204020204" pitchFamily="34" charset="-122"/>
                        </a:rPr>
                        <a:t>增加税收来源</a:t>
                      </a:r>
                      <a:endParaRPr lang="en-US" altLang="zh-CN" sz="1700" kern="2000" dirty="0">
                        <a:latin typeface="微软雅黑" panose="020B0503020204020204" pitchFamily="34" charset="-122"/>
                        <a:ea typeface="微软雅黑" panose="020B0503020204020204" pitchFamily="34" charset="-122"/>
                      </a:endParaRPr>
                    </a:p>
                    <a:p>
                      <a:pPr algn="l">
                        <a:lnSpc>
                          <a:spcPct val="100000"/>
                        </a:lnSpc>
                        <a:defRPr/>
                      </a:pPr>
                      <a:r>
                        <a:rPr lang="zh-CN" altLang="en-US" sz="1700" kern="2000" dirty="0">
                          <a:latin typeface="微软雅黑" panose="020B0503020204020204" pitchFamily="34" charset="-122"/>
                          <a:ea typeface="微软雅黑" panose="020B0503020204020204" pitchFamily="34" charset="-122"/>
                        </a:rPr>
                        <a:t>政府要引导产业转型升级</a:t>
                      </a: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c>
                  <a:txBody>
                    <a:bodyPr/>
                    <a:lstStyle/>
                    <a:p>
                      <a:pPr>
                        <a:lnSpc>
                          <a:spcPct val="100000"/>
                        </a:lnSpc>
                      </a:pPr>
                      <a:r>
                        <a:rPr lang="zh-CN" altLang="en-US" sz="1700" kern="2000" dirty="0">
                          <a:latin typeface="微软雅黑" panose="020B0503020204020204" pitchFamily="34" charset="-122"/>
                          <a:ea typeface="微软雅黑" panose="020B0503020204020204" pitchFamily="34" charset="-122"/>
                        </a:rPr>
                        <a:t>创业使命感</a:t>
                      </a:r>
                      <a:endParaRPr lang="en-US" altLang="zh-CN" sz="1700" kern="2000" dirty="0">
                        <a:latin typeface="微软雅黑" panose="020B0503020204020204" pitchFamily="34" charset="-122"/>
                        <a:ea typeface="微软雅黑" panose="020B0503020204020204" pitchFamily="34" charset="-122"/>
                      </a:endParaRPr>
                    </a:p>
                    <a:p>
                      <a:pPr>
                        <a:lnSpc>
                          <a:spcPct val="100000"/>
                        </a:lnSpc>
                      </a:pPr>
                      <a:r>
                        <a:rPr lang="zh-CN" altLang="en-US" sz="1700" kern="2000" dirty="0">
                          <a:latin typeface="微软雅黑" panose="020B0503020204020204" pitchFamily="34" charset="-122"/>
                          <a:ea typeface="微软雅黑" panose="020B0503020204020204" pitchFamily="34" charset="-122"/>
                        </a:rPr>
                        <a:t>公司社会责任感</a:t>
                      </a:r>
                      <a:endParaRPr lang="en-US" altLang="zh-CN" sz="1700" kern="2000" dirty="0">
                        <a:latin typeface="微软雅黑" panose="020B0503020204020204" pitchFamily="34" charset="-122"/>
                        <a:ea typeface="微软雅黑" panose="020B0503020204020204" pitchFamily="34" charset="-122"/>
                      </a:endParaRPr>
                    </a:p>
                    <a:p>
                      <a:pPr>
                        <a:lnSpc>
                          <a:spcPct val="100000"/>
                        </a:lnSpc>
                      </a:pPr>
                      <a:r>
                        <a:rPr lang="zh-CN" altLang="en-US" sz="1700" kern="2000" dirty="0">
                          <a:latin typeface="微软雅黑" panose="020B0503020204020204" pitchFamily="34" charset="-122"/>
                          <a:ea typeface="微软雅黑" panose="020B0503020204020204" pitchFamily="34" charset="-122"/>
                        </a:rPr>
                        <a:t>公司要做强做深做大</a:t>
                      </a: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700" kern="2000" dirty="0">
                          <a:latin typeface="微软雅黑" panose="020B0503020204020204" pitchFamily="34" charset="-122"/>
                          <a:ea typeface="微软雅黑" panose="020B0503020204020204" pitchFamily="34" charset="-122"/>
                        </a:rPr>
                        <a:t>企业要创新</a:t>
                      </a:r>
                      <a:endParaRPr lang="en-US" altLang="zh-CN" sz="1700" kern="2000" dirty="0">
                        <a:latin typeface="微软雅黑" panose="020B0503020204020204" pitchFamily="34" charset="-122"/>
                        <a:ea typeface="微软雅黑" panose="020B0503020204020204" pitchFamily="34" charset="-122"/>
                      </a:endParaRPr>
                    </a:p>
                    <a:p>
                      <a:pPr>
                        <a:lnSpc>
                          <a:spcPct val="100000"/>
                        </a:lnSpc>
                        <a:defRPr/>
                      </a:pPr>
                      <a:r>
                        <a:rPr lang="zh-CN" altLang="en-US" sz="1700" kern="2000" dirty="0">
                          <a:latin typeface="微软雅黑" panose="020B0503020204020204" pitchFamily="34" charset="-122"/>
                          <a:ea typeface="微软雅黑" panose="020B0503020204020204" pitchFamily="34" charset="-122"/>
                        </a:rPr>
                        <a:t>企业的利润要增长</a:t>
                      </a:r>
                      <a:endParaRPr lang="en-US" altLang="zh-CN" sz="1700" kern="2000" dirty="0">
                        <a:latin typeface="微软雅黑" panose="020B0503020204020204" pitchFamily="34" charset="-122"/>
                        <a:ea typeface="微软雅黑" panose="020B0503020204020204" pitchFamily="34" charset="-122"/>
                      </a:endParaRPr>
                    </a:p>
                    <a:p>
                      <a:pPr>
                        <a:lnSpc>
                          <a:spcPct val="100000"/>
                        </a:lnSpc>
                        <a:defRPr/>
                      </a:pPr>
                      <a:r>
                        <a:rPr lang="zh-CN" altLang="en-US" sz="1700" kern="2000" dirty="0">
                          <a:latin typeface="微软雅黑" panose="020B0503020204020204" pitchFamily="34" charset="-122"/>
                          <a:ea typeface="微软雅黑" panose="020B0503020204020204" pitchFamily="34" charset="-122"/>
                        </a:rPr>
                        <a:t>企业要做大做强就要转型升级</a:t>
                      </a:r>
                      <a:endParaRPr kumimoji="0" lang="en-US" altLang="zh-CN" sz="17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txBody>
                  <a:tcPr marL="87983" marR="87983" marT="43991" marB="43991"/>
                </a:tc>
              </a:tr>
              <a:tr h="1407723">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700" b="1" kern="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700" b="1" kern="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700" b="1" kern="2000" dirty="0">
                          <a:solidFill>
                            <a:schemeClr val="tx1">
                              <a:lumMod val="85000"/>
                              <a:lumOff val="15000"/>
                            </a:schemeClr>
                          </a:solidFill>
                          <a:latin typeface="微软雅黑" panose="020B0503020204020204" pitchFamily="34" charset="-122"/>
                          <a:ea typeface="微软雅黑" panose="020B0503020204020204" pitchFamily="34" charset="-122"/>
                        </a:rPr>
                        <a:t>优势与作用</a:t>
                      </a:r>
                      <a:endParaRPr lang="zh-CN" altLang="en-US" sz="1700" b="1" kern="20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983" marR="87983" marT="43991" marB="43991"/>
                </a:tc>
                <a:tc>
                  <a:txBody>
                    <a:bodyPr/>
                    <a:lstStyle/>
                    <a:p>
                      <a:pPr>
                        <a:lnSpc>
                          <a:spcPct val="100000"/>
                        </a:lnSpc>
                      </a:pPr>
                      <a:r>
                        <a:rPr lang="zh-CN" altLang="en-US" sz="1700" dirty="0">
                          <a:latin typeface="微软雅黑" panose="020B0503020204020204" pitchFamily="34" charset="-122"/>
                          <a:ea typeface="微软雅黑" panose="020B0503020204020204" pitchFamily="34" charset="-122"/>
                        </a:rPr>
                        <a:t>成立领导小组推动</a:t>
                      </a:r>
                      <a:endParaRPr lang="en-US" altLang="zh-CN" sz="1700" dirty="0">
                        <a:latin typeface="微软雅黑" panose="020B0503020204020204" pitchFamily="34" charset="-122"/>
                        <a:ea typeface="微软雅黑" panose="020B0503020204020204" pitchFamily="34" charset="-122"/>
                      </a:endParaRPr>
                    </a:p>
                    <a:p>
                      <a:pPr>
                        <a:lnSpc>
                          <a:spcPct val="100000"/>
                        </a:lnSpc>
                      </a:pPr>
                      <a:r>
                        <a:rPr lang="zh-CN" altLang="en-US" sz="1700" dirty="0">
                          <a:latin typeface="微软雅黑" panose="020B0503020204020204" pitchFamily="34" charset="-122"/>
                          <a:ea typeface="微软雅黑" panose="020B0503020204020204" pitchFamily="34" charset="-122"/>
                        </a:rPr>
                        <a:t>人才税收等政策支持</a:t>
                      </a:r>
                      <a:endParaRPr lang="en-US" altLang="zh-CN" sz="1700" dirty="0">
                        <a:latin typeface="微软雅黑" panose="020B0503020204020204" pitchFamily="34" charset="-122"/>
                        <a:ea typeface="微软雅黑" panose="020B0503020204020204" pitchFamily="34" charset="-122"/>
                      </a:endParaRPr>
                    </a:p>
                    <a:p>
                      <a:pPr>
                        <a:lnSpc>
                          <a:spcPct val="100000"/>
                        </a:lnSpc>
                      </a:pPr>
                      <a:r>
                        <a:rPr lang="zh-CN" altLang="en-US" sz="1700" dirty="0">
                          <a:latin typeface="微软雅黑" panose="020B0503020204020204" pitchFamily="34" charset="-122"/>
                          <a:ea typeface="微软雅黑" panose="020B0503020204020204" pitchFamily="34" charset="-122"/>
                        </a:rPr>
                        <a:t>产业基金引导</a:t>
                      </a:r>
                      <a:endParaRPr lang="en-US" altLang="zh-CN" sz="1700" dirty="0">
                        <a:latin typeface="微软雅黑" panose="020B0503020204020204" pitchFamily="34" charset="-122"/>
                        <a:ea typeface="微软雅黑" panose="020B0503020204020204" pitchFamily="34" charset="-122"/>
                      </a:endParaRPr>
                    </a:p>
                    <a:p>
                      <a:pPr>
                        <a:lnSpc>
                          <a:spcPct val="100000"/>
                        </a:lnSpc>
                      </a:pPr>
                      <a:r>
                        <a:rPr lang="zh-CN" altLang="en-US" sz="1700" dirty="0">
                          <a:latin typeface="微软雅黑" panose="020B0503020204020204" pitchFamily="34" charset="-122"/>
                          <a:ea typeface="微软雅黑" panose="020B0503020204020204" pitchFamily="34" charset="-122"/>
                        </a:rPr>
                        <a:t>场地的配套</a:t>
                      </a: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c>
                  <a:txBody>
                    <a:bodyPr/>
                    <a:lstStyle/>
                    <a:p>
                      <a:pPr>
                        <a:lnSpc>
                          <a:spcPct val="100000"/>
                        </a:lnSpc>
                      </a:pPr>
                      <a:r>
                        <a:rPr lang="zh-CN" altLang="en-US" sz="1700" kern="2000" dirty="0">
                          <a:latin typeface="微软雅黑" panose="020B0503020204020204" pitchFamily="34" charset="-122"/>
                          <a:ea typeface="微软雅黑" panose="020B0503020204020204" pitchFamily="34" charset="-122"/>
                        </a:rPr>
                        <a:t>成功的模式减少试错成本</a:t>
                      </a:r>
                      <a:endParaRPr lang="en-US" altLang="zh-CN" sz="1700" kern="2000" dirty="0">
                        <a:latin typeface="微软雅黑" panose="020B0503020204020204" pitchFamily="34" charset="-122"/>
                        <a:ea typeface="微软雅黑" panose="020B0503020204020204" pitchFamily="34" charset="-122"/>
                      </a:endParaRPr>
                    </a:p>
                    <a:p>
                      <a:pPr>
                        <a:lnSpc>
                          <a:spcPct val="100000"/>
                        </a:lnSpc>
                      </a:pPr>
                      <a:r>
                        <a:rPr lang="zh-CN" altLang="en-US" sz="1700" kern="2000" dirty="0">
                          <a:latin typeface="微软雅黑" panose="020B0503020204020204" pitchFamily="34" charset="-122"/>
                          <a:ea typeface="微软雅黑" panose="020B0503020204020204" pitchFamily="34" charset="-122"/>
                        </a:rPr>
                        <a:t>懂得运用金融资本与互联网的工具</a:t>
                      </a:r>
                      <a:endParaRPr lang="en-US" altLang="zh-CN" sz="1700" kern="2000" dirty="0">
                        <a:latin typeface="微软雅黑" panose="020B0503020204020204" pitchFamily="34" charset="-122"/>
                        <a:ea typeface="微软雅黑" panose="020B0503020204020204" pitchFamily="34" charset="-122"/>
                      </a:endParaRPr>
                    </a:p>
                    <a:p>
                      <a:pPr>
                        <a:lnSpc>
                          <a:spcPct val="100000"/>
                        </a:lnSpc>
                      </a:pPr>
                      <a:r>
                        <a:rPr lang="zh-CN" altLang="en-US" sz="1700" dirty="0">
                          <a:latin typeface="微软雅黑" panose="020B0503020204020204" pitchFamily="34" charset="-122"/>
                          <a:ea typeface="微软雅黑" panose="020B0503020204020204" pitchFamily="34" charset="-122"/>
                        </a:rPr>
                        <a:t>懂得产业运行的规律</a:t>
                      </a:r>
                      <a:endParaRPr lang="en-US" altLang="zh-CN" sz="1700" dirty="0">
                        <a:latin typeface="微软雅黑" panose="020B0503020204020204" pitchFamily="34" charset="-122"/>
                        <a:ea typeface="微软雅黑" panose="020B0503020204020204" pitchFamily="34" charset="-122"/>
                      </a:endParaRPr>
                    </a:p>
                    <a:p>
                      <a:pPr>
                        <a:lnSpc>
                          <a:spcPct val="100000"/>
                        </a:lnSpc>
                      </a:pPr>
                      <a:r>
                        <a:rPr lang="zh-CN" altLang="en-US" sz="1700" dirty="0">
                          <a:latin typeface="微软雅黑" panose="020B0503020204020204" pitchFamily="34" charset="-122"/>
                          <a:ea typeface="微软雅黑" panose="020B0503020204020204" pitchFamily="34" charset="-122"/>
                        </a:rPr>
                        <a:t>以第三方身份来协调</a:t>
                      </a: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c>
                  <a:txBody>
                    <a:bodyPr/>
                    <a:lstStyle/>
                    <a:p>
                      <a:pPr>
                        <a:lnSpc>
                          <a:spcPct val="100000"/>
                        </a:lnSpc>
                      </a:pPr>
                      <a:r>
                        <a:rPr lang="zh-CN" altLang="en-US" sz="1700" dirty="0">
                          <a:latin typeface="微软雅黑" panose="020B0503020204020204" pitchFamily="34" charset="-122"/>
                          <a:ea typeface="微软雅黑" panose="020B0503020204020204" pitchFamily="34" charset="-122"/>
                        </a:rPr>
                        <a:t>每个企业家都是产业专家</a:t>
                      </a:r>
                      <a:endParaRPr lang="en-US" altLang="zh-CN" sz="1700" dirty="0">
                        <a:latin typeface="微软雅黑" panose="020B0503020204020204" pitchFamily="34" charset="-122"/>
                        <a:ea typeface="微软雅黑" panose="020B0503020204020204" pitchFamily="34" charset="-122"/>
                      </a:endParaRPr>
                    </a:p>
                    <a:p>
                      <a:pPr>
                        <a:lnSpc>
                          <a:spcPct val="100000"/>
                        </a:lnSpc>
                      </a:pPr>
                      <a:r>
                        <a:rPr lang="zh-CN" altLang="en-US" sz="1700" dirty="0">
                          <a:latin typeface="微软雅黑" panose="020B0503020204020204" pitchFamily="34" charset="-122"/>
                          <a:ea typeface="微软雅黑" panose="020B0503020204020204" pitchFamily="34" charset="-122"/>
                        </a:rPr>
                        <a:t>了解产业中的问题</a:t>
                      </a:r>
                      <a:endParaRPr lang="en-US" altLang="zh-CN" sz="1700" dirty="0">
                        <a:latin typeface="微软雅黑" panose="020B0503020204020204" pitchFamily="34" charset="-122"/>
                        <a:ea typeface="微软雅黑" panose="020B0503020204020204" pitchFamily="34" charset="-122"/>
                      </a:endParaRPr>
                    </a:p>
                    <a:p>
                      <a:pPr>
                        <a:lnSpc>
                          <a:spcPct val="100000"/>
                        </a:lnSpc>
                      </a:pP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r>
              <a:tr h="1671671">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700" b="1" kern="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700" b="1" kern="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sz="1700" b="1" kern="2000" dirty="0">
                          <a:solidFill>
                            <a:schemeClr val="tx1">
                              <a:lumMod val="85000"/>
                              <a:lumOff val="15000"/>
                            </a:schemeClr>
                          </a:solidFill>
                          <a:latin typeface="微软雅黑" panose="020B0503020204020204" pitchFamily="34" charset="-122"/>
                          <a:ea typeface="微软雅黑" panose="020B0503020204020204" pitchFamily="34" charset="-122"/>
                        </a:rPr>
                        <a:t>好处</a:t>
                      </a:r>
                      <a:endParaRPr lang="zh-CN" altLang="en-US" sz="1700" b="1" kern="20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marL="87983" marR="87983" marT="43991" marB="43991"/>
                </a:tc>
                <a:tc>
                  <a:txBody>
                    <a:bodyPr/>
                    <a:lstStyle/>
                    <a:p>
                      <a:pPr>
                        <a:buFontTx/>
                        <a:buNone/>
                      </a:pPr>
                      <a:r>
                        <a:rPr lang="zh-CN" altLang="en-US" sz="1700" dirty="0">
                          <a:latin typeface="微软雅黑" panose="020B0503020204020204" pitchFamily="34" charset="-122"/>
                          <a:ea typeface="微软雅黑" panose="020B0503020204020204" pitchFamily="34" charset="-122"/>
                        </a:rPr>
                        <a:t>引导产业转型升级</a:t>
                      </a:r>
                      <a:endParaRPr lang="zh-CN" altLang="en-US" sz="1700" dirty="0">
                        <a:latin typeface="微软雅黑" panose="020B0503020204020204" pitchFamily="34" charset="-122"/>
                        <a:ea typeface="微软雅黑" panose="020B0503020204020204" pitchFamily="34" charset="-122"/>
                      </a:endParaRPr>
                    </a:p>
                    <a:p>
                      <a:pPr>
                        <a:buFontTx/>
                        <a:buNone/>
                      </a:pPr>
                      <a:r>
                        <a:rPr lang="zh-CN" altLang="en-US" sz="1700" dirty="0">
                          <a:latin typeface="微软雅黑" panose="020B0503020204020204" pitchFamily="34" charset="-122"/>
                          <a:ea typeface="微软雅黑" panose="020B0503020204020204" pitchFamily="34" charset="-122"/>
                        </a:rPr>
                        <a:t>加强政府监管</a:t>
                      </a:r>
                      <a:endParaRPr lang="zh-CN" altLang="en-US" sz="1700" dirty="0">
                        <a:latin typeface="微软雅黑" panose="020B0503020204020204" pitchFamily="34" charset="-122"/>
                        <a:ea typeface="微软雅黑" panose="020B0503020204020204" pitchFamily="34" charset="-122"/>
                      </a:endParaRPr>
                    </a:p>
                    <a:p>
                      <a:pPr>
                        <a:buFontTx/>
                        <a:buNone/>
                      </a:pPr>
                      <a:r>
                        <a:rPr lang="zh-CN" altLang="en-US" sz="1700" dirty="0">
                          <a:latin typeface="微软雅黑" panose="020B0503020204020204" pitchFamily="34" charset="-122"/>
                          <a:ea typeface="微软雅黑" panose="020B0503020204020204" pitchFamily="34" charset="-122"/>
                        </a:rPr>
                        <a:t>有效服务企业</a:t>
                      </a:r>
                      <a:endParaRPr lang="en-US" altLang="zh-CN" sz="1700" dirty="0">
                        <a:latin typeface="微软雅黑" panose="020B0503020204020204" pitchFamily="34" charset="-122"/>
                        <a:ea typeface="微软雅黑" panose="020B0503020204020204" pitchFamily="34" charset="-122"/>
                      </a:endParaRPr>
                    </a:p>
                    <a:p>
                      <a:pPr>
                        <a:buFontTx/>
                        <a:buNone/>
                      </a:pPr>
                      <a:r>
                        <a:rPr lang="zh-CN" altLang="en-US" sz="1700" dirty="0">
                          <a:latin typeface="微软雅黑" panose="020B0503020204020204" pitchFamily="34" charset="-122"/>
                          <a:ea typeface="微软雅黑" panose="020B0503020204020204" pitchFamily="34" charset="-122"/>
                        </a:rPr>
                        <a:t>系统化的招商引资</a:t>
                      </a:r>
                      <a:endParaRPr lang="en-US" altLang="zh-CN" sz="1700" dirty="0">
                        <a:latin typeface="微软雅黑" panose="020B0503020204020204" pitchFamily="34" charset="-122"/>
                        <a:ea typeface="微软雅黑" panose="020B0503020204020204" pitchFamily="34" charset="-122"/>
                      </a:endParaRPr>
                    </a:p>
                    <a:p>
                      <a:pPr>
                        <a:buFontTx/>
                        <a:buNone/>
                      </a:pPr>
                      <a:r>
                        <a:rPr lang="zh-CN" altLang="en-US" sz="1700" dirty="0">
                          <a:latin typeface="微软雅黑" panose="020B0503020204020204" pitchFamily="34" charset="-122"/>
                          <a:ea typeface="微软雅黑" panose="020B0503020204020204" pitchFamily="34" charset="-122"/>
                        </a:rPr>
                        <a:t>提升区域的竞争力</a:t>
                      </a:r>
                      <a:endParaRPr lang="en-US" altLang="zh-CN" sz="1700" dirty="0">
                        <a:latin typeface="微软雅黑" panose="020B0503020204020204" pitchFamily="34" charset="-122"/>
                        <a:ea typeface="微软雅黑" panose="020B0503020204020204" pitchFamily="34" charset="-122"/>
                      </a:endParaRPr>
                    </a:p>
                    <a:p>
                      <a:pPr>
                        <a:lnSpc>
                          <a:spcPct val="100000"/>
                        </a:lnSpc>
                        <a:buFontTx/>
                        <a:buNone/>
                      </a:pP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c>
                  <a:txBody>
                    <a:bodyPr/>
                    <a:lstStyle/>
                    <a:p>
                      <a:pPr>
                        <a:lnSpc>
                          <a:spcPct val="100000"/>
                        </a:lnSpc>
                      </a:pPr>
                      <a:r>
                        <a:rPr lang="zh-CN" altLang="en-US" sz="1700" dirty="0">
                          <a:latin typeface="微软雅黑" panose="020B0503020204020204" pitchFamily="34" charset="-122"/>
                          <a:ea typeface="微软雅黑" panose="020B0503020204020204" pitchFamily="34" charset="-122"/>
                        </a:rPr>
                        <a:t>以商业模式入股获得股权的收益</a:t>
                      </a:r>
                      <a:endParaRPr lang="en-US" altLang="zh-CN" sz="1700" dirty="0">
                        <a:latin typeface="微软雅黑" panose="020B0503020204020204" pitchFamily="34" charset="-122"/>
                        <a:ea typeface="微软雅黑" panose="020B0503020204020204" pitchFamily="34" charset="-122"/>
                      </a:endParaRPr>
                    </a:p>
                    <a:p>
                      <a:pPr>
                        <a:lnSpc>
                          <a:spcPct val="100000"/>
                        </a:lnSpc>
                      </a:pPr>
                      <a:r>
                        <a:rPr lang="zh-CN" altLang="en-US" sz="1700" dirty="0">
                          <a:latin typeface="微软雅黑" panose="020B0503020204020204" pitchFamily="34" charset="-122"/>
                          <a:ea typeface="微软雅黑" panose="020B0503020204020204" pitchFamily="34" charset="-122"/>
                        </a:rPr>
                        <a:t>公司发展壮大</a:t>
                      </a: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c>
                  <a:txBody>
                    <a:bodyPr/>
                    <a:lstStyle/>
                    <a:p>
                      <a:pPr>
                        <a:buFontTx/>
                        <a:buNone/>
                      </a:pPr>
                      <a:r>
                        <a:rPr lang="zh-CN" altLang="en-US" sz="1700" dirty="0">
                          <a:latin typeface="微软雅黑" panose="020B0503020204020204" pitchFamily="34" charset="-122"/>
                          <a:ea typeface="微软雅黑" panose="020B0503020204020204" pitchFamily="34" charset="-122"/>
                        </a:rPr>
                        <a:t>降低采购成本，稳定产品品质</a:t>
                      </a:r>
                      <a:endParaRPr lang="zh-CN" altLang="en-US" sz="1700" dirty="0">
                        <a:latin typeface="微软雅黑" panose="020B0503020204020204" pitchFamily="34" charset="-122"/>
                        <a:ea typeface="微软雅黑" panose="020B0503020204020204" pitchFamily="34" charset="-122"/>
                      </a:endParaRPr>
                    </a:p>
                    <a:p>
                      <a:pPr>
                        <a:buFontTx/>
                        <a:buNone/>
                      </a:pPr>
                      <a:r>
                        <a:rPr lang="zh-CN" altLang="en-US" sz="1700" dirty="0">
                          <a:latin typeface="微软雅黑" panose="020B0503020204020204" pitchFamily="34" charset="-122"/>
                          <a:ea typeface="微软雅黑" panose="020B0503020204020204" pitchFamily="34" charset="-122"/>
                        </a:rPr>
                        <a:t>获取优质服务</a:t>
                      </a:r>
                      <a:endParaRPr lang="en-US" altLang="zh-CN" sz="1700" dirty="0">
                        <a:latin typeface="微软雅黑" panose="020B0503020204020204" pitchFamily="34" charset="-122"/>
                        <a:ea typeface="微软雅黑" panose="020B0503020204020204" pitchFamily="34" charset="-122"/>
                      </a:endParaRPr>
                    </a:p>
                    <a:p>
                      <a:pPr>
                        <a:buFontTx/>
                        <a:buNone/>
                      </a:pPr>
                      <a:r>
                        <a:rPr lang="zh-CN" altLang="en-US" sz="1700" dirty="0">
                          <a:latin typeface="微软雅黑" panose="020B0503020204020204" pitchFamily="34" charset="-122"/>
                          <a:ea typeface="微软雅黑" panose="020B0503020204020204" pitchFamily="34" charset="-122"/>
                        </a:rPr>
                        <a:t>解决融资的问题</a:t>
                      </a:r>
                      <a:endParaRPr lang="en-US" altLang="zh-CN" sz="1700" dirty="0">
                        <a:latin typeface="微软雅黑" panose="020B0503020204020204" pitchFamily="34" charset="-122"/>
                        <a:ea typeface="微软雅黑" panose="020B0503020204020204" pitchFamily="34" charset="-122"/>
                      </a:endParaRPr>
                    </a:p>
                    <a:p>
                      <a:pPr>
                        <a:buFontTx/>
                        <a:buNone/>
                      </a:pPr>
                      <a:r>
                        <a:rPr lang="zh-CN" altLang="en-US" sz="1700" dirty="0">
                          <a:latin typeface="微软雅黑" panose="020B0503020204020204" pitchFamily="34" charset="-122"/>
                          <a:ea typeface="微软雅黑" panose="020B0503020204020204" pitchFamily="34" charset="-122"/>
                        </a:rPr>
                        <a:t>获得大数据的收益、金融的收益、资本（原始股）的收益</a:t>
                      </a:r>
                      <a:endParaRPr lang="en-US" altLang="zh-CN" sz="1700" dirty="0">
                        <a:latin typeface="微软雅黑" panose="020B0503020204020204" pitchFamily="34" charset="-122"/>
                        <a:ea typeface="微软雅黑" panose="020B0503020204020204" pitchFamily="34" charset="-122"/>
                      </a:endParaRPr>
                    </a:p>
                    <a:p>
                      <a:pPr>
                        <a:buFontTx/>
                        <a:buNone/>
                      </a:pPr>
                      <a:r>
                        <a:rPr lang="zh-CN" altLang="en-US" sz="1700" dirty="0">
                          <a:latin typeface="微软雅黑" panose="020B0503020204020204" pitchFamily="34" charset="-122"/>
                          <a:ea typeface="微软雅黑" panose="020B0503020204020204" pitchFamily="34" charset="-122"/>
                        </a:rPr>
                        <a:t>提升了行业的地位</a:t>
                      </a:r>
                      <a:endParaRPr lang="zh-CN" altLang="en-US" sz="1700" dirty="0">
                        <a:latin typeface="微软雅黑" panose="020B0503020204020204" pitchFamily="34" charset="-122"/>
                        <a:ea typeface="微软雅黑" panose="020B0503020204020204" pitchFamily="34" charset="-122"/>
                      </a:endParaRPr>
                    </a:p>
                  </a:txBody>
                  <a:tcPr marL="87983" marR="87983" marT="43991" marB="43991"/>
                </a:tc>
              </a:tr>
            </a:tbl>
          </a:graphicData>
        </a:graphic>
      </p:graphicFrame>
      <p:pic>
        <p:nvPicPr>
          <p:cNvPr id="6" name="图片 12"/>
          <p:cNvPicPr>
            <a:picLocks noChangeAspect="1" noChangeArrowheads="1"/>
          </p:cNvPicPr>
          <p:nvPr/>
        </p:nvPicPr>
        <p:blipFill>
          <a:blip r:embed="rId1" cstate="print"/>
          <a:srcRect/>
          <a:stretch>
            <a:fillRect/>
          </a:stretch>
        </p:blipFill>
        <p:spPr bwMode="auto">
          <a:xfrm>
            <a:off x="10055646" y="332656"/>
            <a:ext cx="1833144" cy="432048"/>
          </a:xfrm>
          <a:prstGeom prst="rect">
            <a:avLst/>
          </a:prstGeom>
          <a:noFill/>
          <a:ln w="9525">
            <a:noFill/>
            <a:bevel/>
          </a:ln>
        </p:spPr>
      </p:pic>
      <p:sp>
        <p:nvSpPr>
          <p:cNvPr id="7"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sp>
        <p:nvSpPr>
          <p:cNvPr id="8"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065768" y="405663"/>
            <a:ext cx="5605502" cy="668485"/>
          </a:xfrm>
        </p:spPr>
        <p:txBody>
          <a:bodyPr/>
          <a:lstStyle/>
          <a:p>
            <a:pPr algn="l"/>
            <a:r>
              <a:rPr lang="en-US" altLang="zh-CN" sz="2800" dirty="0">
                <a:solidFill>
                  <a:schemeClr val="tx1"/>
                </a:solidFill>
                <a:latin typeface="微软雅黑" panose="020B0503020204020204" pitchFamily="34" charset="-122"/>
                <a:ea typeface="微软雅黑" panose="020B0503020204020204" pitchFamily="34" charset="-122"/>
              </a:rPr>
              <a:t>3.3</a:t>
            </a:r>
            <a:r>
              <a:rPr lang="zh-CN" altLang="en-US" sz="2800" dirty="0">
                <a:solidFill>
                  <a:schemeClr val="tx1"/>
                </a:solidFill>
                <a:latin typeface="微软雅黑" panose="020B0503020204020204" pitchFamily="34" charset="-122"/>
                <a:ea typeface="微软雅黑" panose="020B0503020204020204" pitchFamily="34" charset="-122"/>
              </a:rPr>
              <a:t>、中药材产业平台</a:t>
            </a:r>
            <a:r>
              <a:rPr lang="en-US" altLang="zh-CN" sz="2800" dirty="0">
                <a:solidFill>
                  <a:schemeClr val="tx1"/>
                </a:solidFill>
                <a:latin typeface="微软雅黑" panose="020B0503020204020204" pitchFamily="34" charset="-122"/>
                <a:ea typeface="微软雅黑" panose="020B0503020204020204" pitchFamily="34" charset="-122"/>
              </a:rPr>
              <a:t>----</a:t>
            </a:r>
            <a:r>
              <a:rPr lang="zh-CN" altLang="en-US" sz="2800" dirty="0">
                <a:solidFill>
                  <a:schemeClr val="tx1"/>
                </a:solidFill>
                <a:latin typeface="微软雅黑" panose="020B0503020204020204" pitchFamily="34" charset="-122"/>
                <a:ea typeface="微软雅黑" panose="020B0503020204020204" pitchFamily="34" charset="-122"/>
              </a:rPr>
              <a:t>各方价值</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7" name="Rectangle 4"/>
          <p:cNvSpPr/>
          <p:nvPr/>
        </p:nvSpPr>
        <p:spPr>
          <a:xfrm>
            <a:off x="725412" y="2524240"/>
            <a:ext cx="1930400" cy="8720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供应商</a:t>
            </a:r>
            <a:endParaRPr kumimoji="0" 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Oval 7"/>
          <p:cNvSpPr/>
          <p:nvPr/>
        </p:nvSpPr>
        <p:spPr>
          <a:xfrm>
            <a:off x="1165679" y="1340768"/>
            <a:ext cx="1049867" cy="1049867"/>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9" name="Oval 8"/>
          <p:cNvSpPr/>
          <p:nvPr/>
        </p:nvSpPr>
        <p:spPr>
          <a:xfrm>
            <a:off x="1314089" y="1489180"/>
            <a:ext cx="753045" cy="753045"/>
          </a:xfrm>
          <a:prstGeom prst="ellipse">
            <a:avLst/>
          </a:prstGeom>
          <a:solidFill>
            <a:srgbClr val="0070C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10" name="koppt-文本框"/>
          <p:cNvSpPr/>
          <p:nvPr/>
        </p:nvSpPr>
        <p:spPr>
          <a:xfrm>
            <a:off x="1314090" y="1573314"/>
            <a:ext cx="7530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rPr>
              <a:t>01</a:t>
            </a:r>
            <a:endParaRPr kumimoji="0" lang="en-US" altLang="zh-CN"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endParaRPr>
          </a:p>
        </p:txBody>
      </p:sp>
      <p:sp>
        <p:nvSpPr>
          <p:cNvPr id="11" name="vertical-rocket_62490"/>
          <p:cNvSpPr>
            <a:spLocks noChangeAspect="1"/>
          </p:cNvSpPr>
          <p:nvPr/>
        </p:nvSpPr>
        <p:spPr bwMode="auto">
          <a:xfrm>
            <a:off x="1558702" y="3501008"/>
            <a:ext cx="365852" cy="430798"/>
          </a:xfrm>
          <a:custGeom>
            <a:avLst/>
            <a:gdLst>
              <a:gd name="T0" fmla="*/ 4275 w 5265"/>
              <a:gd name="T1" fmla="*/ 4094 h 6209"/>
              <a:gd name="T2" fmla="*/ 4349 w 5265"/>
              <a:gd name="T3" fmla="*/ 3406 h 6209"/>
              <a:gd name="T4" fmla="*/ 2632 w 5265"/>
              <a:gd name="T5" fmla="*/ 0 h 6209"/>
              <a:gd name="T6" fmla="*/ 916 w 5265"/>
              <a:gd name="T7" fmla="*/ 3406 h 6209"/>
              <a:gd name="T8" fmla="*/ 990 w 5265"/>
              <a:gd name="T9" fmla="*/ 4094 h 6209"/>
              <a:gd name="T10" fmla="*/ 0 w 5265"/>
              <a:gd name="T11" fmla="*/ 5203 h 6209"/>
              <a:gd name="T12" fmla="*/ 414 w 5265"/>
              <a:gd name="T13" fmla="*/ 6166 h 6209"/>
              <a:gd name="T14" fmla="*/ 1145 w 5265"/>
              <a:gd name="T15" fmla="*/ 6166 h 6209"/>
              <a:gd name="T16" fmla="*/ 1145 w 5265"/>
              <a:gd name="T17" fmla="*/ 6150 h 6209"/>
              <a:gd name="T18" fmla="*/ 1384 w 5265"/>
              <a:gd name="T19" fmla="*/ 5169 h 6209"/>
              <a:gd name="T20" fmla="*/ 2072 w 5265"/>
              <a:gd name="T21" fmla="*/ 6209 h 6209"/>
              <a:gd name="T22" fmla="*/ 3193 w 5265"/>
              <a:gd name="T23" fmla="*/ 6209 h 6209"/>
              <a:gd name="T24" fmla="*/ 3881 w 5265"/>
              <a:gd name="T25" fmla="*/ 5169 h 6209"/>
              <a:gd name="T26" fmla="*/ 4120 w 5265"/>
              <a:gd name="T27" fmla="*/ 6150 h 6209"/>
              <a:gd name="T28" fmla="*/ 4119 w 5265"/>
              <a:gd name="T29" fmla="*/ 6166 h 6209"/>
              <a:gd name="T30" fmla="*/ 4851 w 5265"/>
              <a:gd name="T31" fmla="*/ 6166 h 6209"/>
              <a:gd name="T32" fmla="*/ 5265 w 5265"/>
              <a:gd name="T33" fmla="*/ 5203 h 6209"/>
              <a:gd name="T34" fmla="*/ 4275 w 5265"/>
              <a:gd name="T35" fmla="*/ 4094 h 6209"/>
              <a:gd name="T36" fmla="*/ 2632 w 5265"/>
              <a:gd name="T37" fmla="*/ 1651 h 6209"/>
              <a:gd name="T38" fmla="*/ 3282 w 5265"/>
              <a:gd name="T39" fmla="*/ 2300 h 6209"/>
              <a:gd name="T40" fmla="*/ 2632 w 5265"/>
              <a:gd name="T41" fmla="*/ 2950 h 6209"/>
              <a:gd name="T42" fmla="*/ 1983 w 5265"/>
              <a:gd name="T43" fmla="*/ 2300 h 6209"/>
              <a:gd name="T44" fmla="*/ 2632 w 5265"/>
              <a:gd name="T45" fmla="*/ 1651 h 6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5" h="6209">
                <a:moveTo>
                  <a:pt x="4275" y="4094"/>
                </a:moveTo>
                <a:cubicBezTo>
                  <a:pt x="4322" y="3872"/>
                  <a:pt x="4349" y="3641"/>
                  <a:pt x="4349" y="3406"/>
                </a:cubicBezTo>
                <a:cubicBezTo>
                  <a:pt x="4349" y="1525"/>
                  <a:pt x="2632" y="0"/>
                  <a:pt x="2632" y="0"/>
                </a:cubicBezTo>
                <a:cubicBezTo>
                  <a:pt x="2632" y="0"/>
                  <a:pt x="916" y="1525"/>
                  <a:pt x="916" y="3406"/>
                </a:cubicBezTo>
                <a:cubicBezTo>
                  <a:pt x="916" y="3641"/>
                  <a:pt x="943" y="3872"/>
                  <a:pt x="990" y="4094"/>
                </a:cubicBezTo>
                <a:cubicBezTo>
                  <a:pt x="541" y="4332"/>
                  <a:pt x="187" y="4725"/>
                  <a:pt x="0" y="5203"/>
                </a:cubicBezTo>
                <a:lnTo>
                  <a:pt x="414" y="6166"/>
                </a:lnTo>
                <a:lnTo>
                  <a:pt x="1145" y="6166"/>
                </a:lnTo>
                <a:cubicBezTo>
                  <a:pt x="1145" y="6161"/>
                  <a:pt x="1145" y="6155"/>
                  <a:pt x="1145" y="6150"/>
                </a:cubicBezTo>
                <a:cubicBezTo>
                  <a:pt x="1145" y="5796"/>
                  <a:pt x="1231" y="5463"/>
                  <a:pt x="1384" y="5169"/>
                </a:cubicBezTo>
                <a:cubicBezTo>
                  <a:pt x="1596" y="5581"/>
                  <a:pt x="1850" y="5936"/>
                  <a:pt x="2072" y="6209"/>
                </a:cubicBezTo>
                <a:lnTo>
                  <a:pt x="3193" y="6209"/>
                </a:lnTo>
                <a:cubicBezTo>
                  <a:pt x="3415" y="5936"/>
                  <a:pt x="3668" y="5581"/>
                  <a:pt x="3881" y="5169"/>
                </a:cubicBezTo>
                <a:cubicBezTo>
                  <a:pt x="4033" y="5463"/>
                  <a:pt x="4120" y="5796"/>
                  <a:pt x="4120" y="6150"/>
                </a:cubicBezTo>
                <a:cubicBezTo>
                  <a:pt x="4120" y="6155"/>
                  <a:pt x="4119" y="6161"/>
                  <a:pt x="4119" y="6166"/>
                </a:cubicBezTo>
                <a:lnTo>
                  <a:pt x="4851" y="6166"/>
                </a:lnTo>
                <a:lnTo>
                  <a:pt x="5265" y="5203"/>
                </a:lnTo>
                <a:cubicBezTo>
                  <a:pt x="5078" y="4725"/>
                  <a:pt x="4724" y="4332"/>
                  <a:pt x="4275" y="4094"/>
                </a:cubicBezTo>
                <a:close/>
                <a:moveTo>
                  <a:pt x="2632" y="1651"/>
                </a:moveTo>
                <a:cubicBezTo>
                  <a:pt x="2991" y="1651"/>
                  <a:pt x="3282" y="1942"/>
                  <a:pt x="3282" y="2300"/>
                </a:cubicBezTo>
                <a:cubicBezTo>
                  <a:pt x="3282" y="2659"/>
                  <a:pt x="2991" y="2950"/>
                  <a:pt x="2632" y="2950"/>
                </a:cubicBezTo>
                <a:cubicBezTo>
                  <a:pt x="2274" y="2950"/>
                  <a:pt x="1983" y="2659"/>
                  <a:pt x="1983" y="2300"/>
                </a:cubicBezTo>
                <a:cubicBezTo>
                  <a:pt x="1983" y="1942"/>
                  <a:pt x="2274" y="1651"/>
                  <a:pt x="2632" y="1651"/>
                </a:cubicBezTo>
                <a:close/>
              </a:path>
            </a:pathLst>
          </a:custGeom>
          <a:solidFill>
            <a:schemeClr val="tx1">
              <a:lumMod val="50000"/>
              <a:lumOff val="50000"/>
            </a:schemeClr>
          </a:solidFill>
          <a:ln>
            <a:noFill/>
          </a:ln>
        </p:spPr>
      </p:sp>
      <p:sp>
        <p:nvSpPr>
          <p:cNvPr id="12" name="koppt-文本框"/>
          <p:cNvSpPr/>
          <p:nvPr/>
        </p:nvSpPr>
        <p:spPr>
          <a:xfrm>
            <a:off x="472227" y="4077072"/>
            <a:ext cx="2454627"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整合大订单</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dirty="0">
                <a:solidFill>
                  <a:srgbClr val="000000"/>
                </a:solidFill>
                <a:latin typeface="微软雅黑" panose="020B0503020204020204" pitchFamily="34" charset="-122"/>
                <a:ea typeface="微软雅黑" panose="020B0503020204020204" pitchFamily="34" charset="-122"/>
              </a:rPr>
              <a:t>交易更规范和便捷</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降低库存成本</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降低物流成本</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降低资金和营销成本</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回款保障</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13" name="Rectangle 5"/>
          <p:cNvSpPr/>
          <p:nvPr/>
        </p:nvSpPr>
        <p:spPr>
          <a:xfrm>
            <a:off x="2905204" y="2524240"/>
            <a:ext cx="1975556" cy="8720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solidFill>
                  <a:srgbClr val="FFFFFF"/>
                </a:solidFill>
                <a:latin typeface="微软雅黑" panose="020B0503020204020204" pitchFamily="34" charset="-122"/>
                <a:ea typeface="微软雅黑" panose="020B0503020204020204" pitchFamily="34" charset="-122"/>
              </a:rPr>
              <a:t>中药</a:t>
            </a: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企业</a:t>
            </a:r>
            <a:endParaRPr kumimoji="0" 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Oval 12"/>
          <p:cNvSpPr/>
          <p:nvPr/>
        </p:nvSpPr>
        <p:spPr>
          <a:xfrm>
            <a:off x="3345471" y="1340768"/>
            <a:ext cx="1049867" cy="1049867"/>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15" name="Oval 13"/>
          <p:cNvSpPr/>
          <p:nvPr/>
        </p:nvSpPr>
        <p:spPr>
          <a:xfrm>
            <a:off x="3493881" y="1489180"/>
            <a:ext cx="753045" cy="753045"/>
          </a:xfrm>
          <a:prstGeom prst="ellipse">
            <a:avLst/>
          </a:prstGeom>
          <a:solidFill>
            <a:srgbClr val="0070C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16" name="koppt-文本框"/>
          <p:cNvSpPr/>
          <p:nvPr/>
        </p:nvSpPr>
        <p:spPr>
          <a:xfrm>
            <a:off x="3493882" y="1573314"/>
            <a:ext cx="7530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rPr>
              <a:t>02</a:t>
            </a:r>
            <a:endParaRPr kumimoji="0" lang="en-US" altLang="zh-CN"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endParaRPr>
          </a:p>
        </p:txBody>
      </p:sp>
      <p:sp>
        <p:nvSpPr>
          <p:cNvPr id="17" name="Rectangle 6"/>
          <p:cNvSpPr/>
          <p:nvPr/>
        </p:nvSpPr>
        <p:spPr>
          <a:xfrm>
            <a:off x="5084996" y="2524240"/>
            <a:ext cx="1930400" cy="8720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平台股东</a:t>
            </a:r>
            <a:endParaRPr kumimoji="0" 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Oval 17"/>
          <p:cNvSpPr/>
          <p:nvPr/>
        </p:nvSpPr>
        <p:spPr>
          <a:xfrm>
            <a:off x="5525263" y="1340768"/>
            <a:ext cx="1049867" cy="1049867"/>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19" name="Oval 18"/>
          <p:cNvSpPr/>
          <p:nvPr/>
        </p:nvSpPr>
        <p:spPr>
          <a:xfrm>
            <a:off x="5673673" y="1489180"/>
            <a:ext cx="753045" cy="753045"/>
          </a:xfrm>
          <a:prstGeom prst="ellipse">
            <a:avLst/>
          </a:prstGeom>
          <a:solidFill>
            <a:srgbClr val="0070C0"/>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20" name="koppt-文本框"/>
          <p:cNvSpPr/>
          <p:nvPr/>
        </p:nvSpPr>
        <p:spPr>
          <a:xfrm>
            <a:off x="5673674" y="1573314"/>
            <a:ext cx="7530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rPr>
              <a:t>03</a:t>
            </a:r>
            <a:endParaRPr kumimoji="0" lang="en-US" altLang="zh-CN"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endParaRPr>
          </a:p>
        </p:txBody>
      </p:sp>
      <p:sp>
        <p:nvSpPr>
          <p:cNvPr id="21" name="koppt-文本框"/>
          <p:cNvSpPr/>
          <p:nvPr/>
        </p:nvSpPr>
        <p:spPr>
          <a:xfrm>
            <a:off x="5057114" y="4077072"/>
            <a:ext cx="2111218"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拥有企业的价值</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提升行业地位</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数据资产化</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资本增值</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原始股</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产业创新和并购</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22" name="Rectangle 7"/>
          <p:cNvSpPr/>
          <p:nvPr/>
        </p:nvSpPr>
        <p:spPr>
          <a:xfrm>
            <a:off x="7264787" y="2524240"/>
            <a:ext cx="1930400" cy="8720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药农</a:t>
            </a:r>
            <a:endParaRPr kumimoji="0" 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Oval 22"/>
          <p:cNvSpPr/>
          <p:nvPr/>
        </p:nvSpPr>
        <p:spPr>
          <a:xfrm>
            <a:off x="7705054" y="1340768"/>
            <a:ext cx="1049867" cy="1049867"/>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24" name="Oval 23"/>
          <p:cNvSpPr/>
          <p:nvPr/>
        </p:nvSpPr>
        <p:spPr>
          <a:xfrm>
            <a:off x="7853464" y="1489180"/>
            <a:ext cx="753045" cy="753045"/>
          </a:xfrm>
          <a:prstGeom prst="ellipse">
            <a:avLst/>
          </a:prstGeom>
          <a:solidFill>
            <a:srgbClr val="0070C0"/>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25" name="koppt-文本框"/>
          <p:cNvSpPr/>
          <p:nvPr/>
        </p:nvSpPr>
        <p:spPr>
          <a:xfrm>
            <a:off x="7853465" y="1573314"/>
            <a:ext cx="7530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rPr>
              <a:t>04</a:t>
            </a:r>
            <a:endParaRPr kumimoji="0" lang="en-US" altLang="zh-CN"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endParaRPr>
          </a:p>
        </p:txBody>
      </p:sp>
      <p:sp>
        <p:nvSpPr>
          <p:cNvPr id="26" name="Rectangle 8"/>
          <p:cNvSpPr/>
          <p:nvPr/>
        </p:nvSpPr>
        <p:spPr>
          <a:xfrm>
            <a:off x="9354169" y="2524240"/>
            <a:ext cx="1930400" cy="8720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用户</a:t>
            </a:r>
            <a:endParaRPr kumimoji="0" 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7" name="Oval 27"/>
          <p:cNvSpPr/>
          <p:nvPr/>
        </p:nvSpPr>
        <p:spPr>
          <a:xfrm>
            <a:off x="9794436" y="1340768"/>
            <a:ext cx="1049867" cy="1049867"/>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28" name="Oval 28"/>
          <p:cNvSpPr/>
          <p:nvPr/>
        </p:nvSpPr>
        <p:spPr>
          <a:xfrm>
            <a:off x="9942846" y="1489180"/>
            <a:ext cx="753045" cy="753045"/>
          </a:xfrm>
          <a:prstGeom prst="ellipse">
            <a:avLst/>
          </a:prstGeom>
          <a:solidFill>
            <a:srgbClr val="0070C0"/>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29" name="koppt-文本框"/>
          <p:cNvSpPr/>
          <p:nvPr/>
        </p:nvSpPr>
        <p:spPr>
          <a:xfrm>
            <a:off x="9942847" y="1573314"/>
            <a:ext cx="7530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rPr>
              <a:t>05</a:t>
            </a:r>
            <a:endParaRPr kumimoji="0" lang="en-US" altLang="zh-CN"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endParaRPr>
          </a:p>
        </p:txBody>
      </p:sp>
      <p:sp>
        <p:nvSpPr>
          <p:cNvPr id="30" name="koppt-文本框"/>
          <p:cNvSpPr/>
          <p:nvPr/>
        </p:nvSpPr>
        <p:spPr>
          <a:xfrm>
            <a:off x="9447770" y="4077072"/>
            <a:ext cx="211121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产品质量保障</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完善客户体验</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产品信息溯源</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降低购买成本</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31" name="vertical-rocket_62490"/>
          <p:cNvSpPr>
            <a:spLocks noChangeAspect="1"/>
          </p:cNvSpPr>
          <p:nvPr/>
        </p:nvSpPr>
        <p:spPr bwMode="auto">
          <a:xfrm>
            <a:off x="3718942" y="3501008"/>
            <a:ext cx="365852" cy="430798"/>
          </a:xfrm>
          <a:custGeom>
            <a:avLst/>
            <a:gdLst>
              <a:gd name="T0" fmla="*/ 4275 w 5265"/>
              <a:gd name="T1" fmla="*/ 4094 h 6209"/>
              <a:gd name="T2" fmla="*/ 4349 w 5265"/>
              <a:gd name="T3" fmla="*/ 3406 h 6209"/>
              <a:gd name="T4" fmla="*/ 2632 w 5265"/>
              <a:gd name="T5" fmla="*/ 0 h 6209"/>
              <a:gd name="T6" fmla="*/ 916 w 5265"/>
              <a:gd name="T7" fmla="*/ 3406 h 6209"/>
              <a:gd name="T8" fmla="*/ 990 w 5265"/>
              <a:gd name="T9" fmla="*/ 4094 h 6209"/>
              <a:gd name="T10" fmla="*/ 0 w 5265"/>
              <a:gd name="T11" fmla="*/ 5203 h 6209"/>
              <a:gd name="T12" fmla="*/ 414 w 5265"/>
              <a:gd name="T13" fmla="*/ 6166 h 6209"/>
              <a:gd name="T14" fmla="*/ 1145 w 5265"/>
              <a:gd name="T15" fmla="*/ 6166 h 6209"/>
              <a:gd name="T16" fmla="*/ 1145 w 5265"/>
              <a:gd name="T17" fmla="*/ 6150 h 6209"/>
              <a:gd name="T18" fmla="*/ 1384 w 5265"/>
              <a:gd name="T19" fmla="*/ 5169 h 6209"/>
              <a:gd name="T20" fmla="*/ 2072 w 5265"/>
              <a:gd name="T21" fmla="*/ 6209 h 6209"/>
              <a:gd name="T22" fmla="*/ 3193 w 5265"/>
              <a:gd name="T23" fmla="*/ 6209 h 6209"/>
              <a:gd name="T24" fmla="*/ 3881 w 5265"/>
              <a:gd name="T25" fmla="*/ 5169 h 6209"/>
              <a:gd name="T26" fmla="*/ 4120 w 5265"/>
              <a:gd name="T27" fmla="*/ 6150 h 6209"/>
              <a:gd name="T28" fmla="*/ 4119 w 5265"/>
              <a:gd name="T29" fmla="*/ 6166 h 6209"/>
              <a:gd name="T30" fmla="*/ 4851 w 5265"/>
              <a:gd name="T31" fmla="*/ 6166 h 6209"/>
              <a:gd name="T32" fmla="*/ 5265 w 5265"/>
              <a:gd name="T33" fmla="*/ 5203 h 6209"/>
              <a:gd name="T34" fmla="*/ 4275 w 5265"/>
              <a:gd name="T35" fmla="*/ 4094 h 6209"/>
              <a:gd name="T36" fmla="*/ 2632 w 5265"/>
              <a:gd name="T37" fmla="*/ 1651 h 6209"/>
              <a:gd name="T38" fmla="*/ 3282 w 5265"/>
              <a:gd name="T39" fmla="*/ 2300 h 6209"/>
              <a:gd name="T40" fmla="*/ 2632 w 5265"/>
              <a:gd name="T41" fmla="*/ 2950 h 6209"/>
              <a:gd name="T42" fmla="*/ 1983 w 5265"/>
              <a:gd name="T43" fmla="*/ 2300 h 6209"/>
              <a:gd name="T44" fmla="*/ 2632 w 5265"/>
              <a:gd name="T45" fmla="*/ 1651 h 6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5" h="6209">
                <a:moveTo>
                  <a:pt x="4275" y="4094"/>
                </a:moveTo>
                <a:cubicBezTo>
                  <a:pt x="4322" y="3872"/>
                  <a:pt x="4349" y="3641"/>
                  <a:pt x="4349" y="3406"/>
                </a:cubicBezTo>
                <a:cubicBezTo>
                  <a:pt x="4349" y="1525"/>
                  <a:pt x="2632" y="0"/>
                  <a:pt x="2632" y="0"/>
                </a:cubicBezTo>
                <a:cubicBezTo>
                  <a:pt x="2632" y="0"/>
                  <a:pt x="916" y="1525"/>
                  <a:pt x="916" y="3406"/>
                </a:cubicBezTo>
                <a:cubicBezTo>
                  <a:pt x="916" y="3641"/>
                  <a:pt x="943" y="3872"/>
                  <a:pt x="990" y="4094"/>
                </a:cubicBezTo>
                <a:cubicBezTo>
                  <a:pt x="541" y="4332"/>
                  <a:pt x="187" y="4725"/>
                  <a:pt x="0" y="5203"/>
                </a:cubicBezTo>
                <a:lnTo>
                  <a:pt x="414" y="6166"/>
                </a:lnTo>
                <a:lnTo>
                  <a:pt x="1145" y="6166"/>
                </a:lnTo>
                <a:cubicBezTo>
                  <a:pt x="1145" y="6161"/>
                  <a:pt x="1145" y="6155"/>
                  <a:pt x="1145" y="6150"/>
                </a:cubicBezTo>
                <a:cubicBezTo>
                  <a:pt x="1145" y="5796"/>
                  <a:pt x="1231" y="5463"/>
                  <a:pt x="1384" y="5169"/>
                </a:cubicBezTo>
                <a:cubicBezTo>
                  <a:pt x="1596" y="5581"/>
                  <a:pt x="1850" y="5936"/>
                  <a:pt x="2072" y="6209"/>
                </a:cubicBezTo>
                <a:lnTo>
                  <a:pt x="3193" y="6209"/>
                </a:lnTo>
                <a:cubicBezTo>
                  <a:pt x="3415" y="5936"/>
                  <a:pt x="3668" y="5581"/>
                  <a:pt x="3881" y="5169"/>
                </a:cubicBezTo>
                <a:cubicBezTo>
                  <a:pt x="4033" y="5463"/>
                  <a:pt x="4120" y="5796"/>
                  <a:pt x="4120" y="6150"/>
                </a:cubicBezTo>
                <a:cubicBezTo>
                  <a:pt x="4120" y="6155"/>
                  <a:pt x="4119" y="6161"/>
                  <a:pt x="4119" y="6166"/>
                </a:cubicBezTo>
                <a:lnTo>
                  <a:pt x="4851" y="6166"/>
                </a:lnTo>
                <a:lnTo>
                  <a:pt x="5265" y="5203"/>
                </a:lnTo>
                <a:cubicBezTo>
                  <a:pt x="5078" y="4725"/>
                  <a:pt x="4724" y="4332"/>
                  <a:pt x="4275" y="4094"/>
                </a:cubicBezTo>
                <a:close/>
                <a:moveTo>
                  <a:pt x="2632" y="1651"/>
                </a:moveTo>
                <a:cubicBezTo>
                  <a:pt x="2991" y="1651"/>
                  <a:pt x="3282" y="1942"/>
                  <a:pt x="3282" y="2300"/>
                </a:cubicBezTo>
                <a:cubicBezTo>
                  <a:pt x="3282" y="2659"/>
                  <a:pt x="2991" y="2950"/>
                  <a:pt x="2632" y="2950"/>
                </a:cubicBezTo>
                <a:cubicBezTo>
                  <a:pt x="2274" y="2950"/>
                  <a:pt x="1983" y="2659"/>
                  <a:pt x="1983" y="2300"/>
                </a:cubicBezTo>
                <a:cubicBezTo>
                  <a:pt x="1983" y="1942"/>
                  <a:pt x="2274" y="1651"/>
                  <a:pt x="2632" y="1651"/>
                </a:cubicBezTo>
                <a:close/>
              </a:path>
            </a:pathLst>
          </a:custGeom>
          <a:solidFill>
            <a:schemeClr val="tx1">
              <a:lumMod val="50000"/>
              <a:lumOff val="50000"/>
            </a:schemeClr>
          </a:solidFill>
          <a:ln>
            <a:noFill/>
          </a:ln>
        </p:spPr>
      </p:sp>
      <p:sp>
        <p:nvSpPr>
          <p:cNvPr id="32" name="vertical-rocket_62490"/>
          <p:cNvSpPr>
            <a:spLocks noChangeAspect="1"/>
          </p:cNvSpPr>
          <p:nvPr/>
        </p:nvSpPr>
        <p:spPr bwMode="auto">
          <a:xfrm>
            <a:off x="5879182" y="3501008"/>
            <a:ext cx="365852" cy="430798"/>
          </a:xfrm>
          <a:custGeom>
            <a:avLst/>
            <a:gdLst>
              <a:gd name="T0" fmla="*/ 4275 w 5265"/>
              <a:gd name="T1" fmla="*/ 4094 h 6209"/>
              <a:gd name="T2" fmla="*/ 4349 w 5265"/>
              <a:gd name="T3" fmla="*/ 3406 h 6209"/>
              <a:gd name="T4" fmla="*/ 2632 w 5265"/>
              <a:gd name="T5" fmla="*/ 0 h 6209"/>
              <a:gd name="T6" fmla="*/ 916 w 5265"/>
              <a:gd name="T7" fmla="*/ 3406 h 6209"/>
              <a:gd name="T8" fmla="*/ 990 w 5265"/>
              <a:gd name="T9" fmla="*/ 4094 h 6209"/>
              <a:gd name="T10" fmla="*/ 0 w 5265"/>
              <a:gd name="T11" fmla="*/ 5203 h 6209"/>
              <a:gd name="T12" fmla="*/ 414 w 5265"/>
              <a:gd name="T13" fmla="*/ 6166 h 6209"/>
              <a:gd name="T14" fmla="*/ 1145 w 5265"/>
              <a:gd name="T15" fmla="*/ 6166 h 6209"/>
              <a:gd name="T16" fmla="*/ 1145 w 5265"/>
              <a:gd name="T17" fmla="*/ 6150 h 6209"/>
              <a:gd name="T18" fmla="*/ 1384 w 5265"/>
              <a:gd name="T19" fmla="*/ 5169 h 6209"/>
              <a:gd name="T20" fmla="*/ 2072 w 5265"/>
              <a:gd name="T21" fmla="*/ 6209 h 6209"/>
              <a:gd name="T22" fmla="*/ 3193 w 5265"/>
              <a:gd name="T23" fmla="*/ 6209 h 6209"/>
              <a:gd name="T24" fmla="*/ 3881 w 5265"/>
              <a:gd name="T25" fmla="*/ 5169 h 6209"/>
              <a:gd name="T26" fmla="*/ 4120 w 5265"/>
              <a:gd name="T27" fmla="*/ 6150 h 6209"/>
              <a:gd name="T28" fmla="*/ 4119 w 5265"/>
              <a:gd name="T29" fmla="*/ 6166 h 6209"/>
              <a:gd name="T30" fmla="*/ 4851 w 5265"/>
              <a:gd name="T31" fmla="*/ 6166 h 6209"/>
              <a:gd name="T32" fmla="*/ 5265 w 5265"/>
              <a:gd name="T33" fmla="*/ 5203 h 6209"/>
              <a:gd name="T34" fmla="*/ 4275 w 5265"/>
              <a:gd name="T35" fmla="*/ 4094 h 6209"/>
              <a:gd name="T36" fmla="*/ 2632 w 5265"/>
              <a:gd name="T37" fmla="*/ 1651 h 6209"/>
              <a:gd name="T38" fmla="*/ 3282 w 5265"/>
              <a:gd name="T39" fmla="*/ 2300 h 6209"/>
              <a:gd name="T40" fmla="*/ 2632 w 5265"/>
              <a:gd name="T41" fmla="*/ 2950 h 6209"/>
              <a:gd name="T42" fmla="*/ 1983 w 5265"/>
              <a:gd name="T43" fmla="*/ 2300 h 6209"/>
              <a:gd name="T44" fmla="*/ 2632 w 5265"/>
              <a:gd name="T45" fmla="*/ 1651 h 6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5" h="6209">
                <a:moveTo>
                  <a:pt x="4275" y="4094"/>
                </a:moveTo>
                <a:cubicBezTo>
                  <a:pt x="4322" y="3872"/>
                  <a:pt x="4349" y="3641"/>
                  <a:pt x="4349" y="3406"/>
                </a:cubicBezTo>
                <a:cubicBezTo>
                  <a:pt x="4349" y="1525"/>
                  <a:pt x="2632" y="0"/>
                  <a:pt x="2632" y="0"/>
                </a:cubicBezTo>
                <a:cubicBezTo>
                  <a:pt x="2632" y="0"/>
                  <a:pt x="916" y="1525"/>
                  <a:pt x="916" y="3406"/>
                </a:cubicBezTo>
                <a:cubicBezTo>
                  <a:pt x="916" y="3641"/>
                  <a:pt x="943" y="3872"/>
                  <a:pt x="990" y="4094"/>
                </a:cubicBezTo>
                <a:cubicBezTo>
                  <a:pt x="541" y="4332"/>
                  <a:pt x="187" y="4725"/>
                  <a:pt x="0" y="5203"/>
                </a:cubicBezTo>
                <a:lnTo>
                  <a:pt x="414" y="6166"/>
                </a:lnTo>
                <a:lnTo>
                  <a:pt x="1145" y="6166"/>
                </a:lnTo>
                <a:cubicBezTo>
                  <a:pt x="1145" y="6161"/>
                  <a:pt x="1145" y="6155"/>
                  <a:pt x="1145" y="6150"/>
                </a:cubicBezTo>
                <a:cubicBezTo>
                  <a:pt x="1145" y="5796"/>
                  <a:pt x="1231" y="5463"/>
                  <a:pt x="1384" y="5169"/>
                </a:cubicBezTo>
                <a:cubicBezTo>
                  <a:pt x="1596" y="5581"/>
                  <a:pt x="1850" y="5936"/>
                  <a:pt x="2072" y="6209"/>
                </a:cubicBezTo>
                <a:lnTo>
                  <a:pt x="3193" y="6209"/>
                </a:lnTo>
                <a:cubicBezTo>
                  <a:pt x="3415" y="5936"/>
                  <a:pt x="3668" y="5581"/>
                  <a:pt x="3881" y="5169"/>
                </a:cubicBezTo>
                <a:cubicBezTo>
                  <a:pt x="4033" y="5463"/>
                  <a:pt x="4120" y="5796"/>
                  <a:pt x="4120" y="6150"/>
                </a:cubicBezTo>
                <a:cubicBezTo>
                  <a:pt x="4120" y="6155"/>
                  <a:pt x="4119" y="6161"/>
                  <a:pt x="4119" y="6166"/>
                </a:cubicBezTo>
                <a:lnTo>
                  <a:pt x="4851" y="6166"/>
                </a:lnTo>
                <a:lnTo>
                  <a:pt x="5265" y="5203"/>
                </a:lnTo>
                <a:cubicBezTo>
                  <a:pt x="5078" y="4725"/>
                  <a:pt x="4724" y="4332"/>
                  <a:pt x="4275" y="4094"/>
                </a:cubicBezTo>
                <a:close/>
                <a:moveTo>
                  <a:pt x="2632" y="1651"/>
                </a:moveTo>
                <a:cubicBezTo>
                  <a:pt x="2991" y="1651"/>
                  <a:pt x="3282" y="1942"/>
                  <a:pt x="3282" y="2300"/>
                </a:cubicBezTo>
                <a:cubicBezTo>
                  <a:pt x="3282" y="2659"/>
                  <a:pt x="2991" y="2950"/>
                  <a:pt x="2632" y="2950"/>
                </a:cubicBezTo>
                <a:cubicBezTo>
                  <a:pt x="2274" y="2950"/>
                  <a:pt x="1983" y="2659"/>
                  <a:pt x="1983" y="2300"/>
                </a:cubicBezTo>
                <a:cubicBezTo>
                  <a:pt x="1983" y="1942"/>
                  <a:pt x="2274" y="1651"/>
                  <a:pt x="2632" y="1651"/>
                </a:cubicBezTo>
                <a:close/>
              </a:path>
            </a:pathLst>
          </a:custGeom>
          <a:solidFill>
            <a:schemeClr val="tx1">
              <a:lumMod val="50000"/>
              <a:lumOff val="50000"/>
            </a:schemeClr>
          </a:solidFill>
          <a:ln>
            <a:noFill/>
          </a:ln>
        </p:spPr>
      </p:sp>
      <p:sp>
        <p:nvSpPr>
          <p:cNvPr id="33" name="vertical-rocket_62490"/>
          <p:cNvSpPr>
            <a:spLocks noChangeAspect="1"/>
          </p:cNvSpPr>
          <p:nvPr/>
        </p:nvSpPr>
        <p:spPr bwMode="auto">
          <a:xfrm>
            <a:off x="8039422" y="3501008"/>
            <a:ext cx="365852" cy="430798"/>
          </a:xfrm>
          <a:custGeom>
            <a:avLst/>
            <a:gdLst>
              <a:gd name="T0" fmla="*/ 4275 w 5265"/>
              <a:gd name="T1" fmla="*/ 4094 h 6209"/>
              <a:gd name="T2" fmla="*/ 4349 w 5265"/>
              <a:gd name="T3" fmla="*/ 3406 h 6209"/>
              <a:gd name="T4" fmla="*/ 2632 w 5265"/>
              <a:gd name="T5" fmla="*/ 0 h 6209"/>
              <a:gd name="T6" fmla="*/ 916 w 5265"/>
              <a:gd name="T7" fmla="*/ 3406 h 6209"/>
              <a:gd name="T8" fmla="*/ 990 w 5265"/>
              <a:gd name="T9" fmla="*/ 4094 h 6209"/>
              <a:gd name="T10" fmla="*/ 0 w 5265"/>
              <a:gd name="T11" fmla="*/ 5203 h 6209"/>
              <a:gd name="T12" fmla="*/ 414 w 5265"/>
              <a:gd name="T13" fmla="*/ 6166 h 6209"/>
              <a:gd name="T14" fmla="*/ 1145 w 5265"/>
              <a:gd name="T15" fmla="*/ 6166 h 6209"/>
              <a:gd name="T16" fmla="*/ 1145 w 5265"/>
              <a:gd name="T17" fmla="*/ 6150 h 6209"/>
              <a:gd name="T18" fmla="*/ 1384 w 5265"/>
              <a:gd name="T19" fmla="*/ 5169 h 6209"/>
              <a:gd name="T20" fmla="*/ 2072 w 5265"/>
              <a:gd name="T21" fmla="*/ 6209 h 6209"/>
              <a:gd name="T22" fmla="*/ 3193 w 5265"/>
              <a:gd name="T23" fmla="*/ 6209 h 6209"/>
              <a:gd name="T24" fmla="*/ 3881 w 5265"/>
              <a:gd name="T25" fmla="*/ 5169 h 6209"/>
              <a:gd name="T26" fmla="*/ 4120 w 5265"/>
              <a:gd name="T27" fmla="*/ 6150 h 6209"/>
              <a:gd name="T28" fmla="*/ 4119 w 5265"/>
              <a:gd name="T29" fmla="*/ 6166 h 6209"/>
              <a:gd name="T30" fmla="*/ 4851 w 5265"/>
              <a:gd name="T31" fmla="*/ 6166 h 6209"/>
              <a:gd name="T32" fmla="*/ 5265 w 5265"/>
              <a:gd name="T33" fmla="*/ 5203 h 6209"/>
              <a:gd name="T34" fmla="*/ 4275 w 5265"/>
              <a:gd name="T35" fmla="*/ 4094 h 6209"/>
              <a:gd name="T36" fmla="*/ 2632 w 5265"/>
              <a:gd name="T37" fmla="*/ 1651 h 6209"/>
              <a:gd name="T38" fmla="*/ 3282 w 5265"/>
              <a:gd name="T39" fmla="*/ 2300 h 6209"/>
              <a:gd name="T40" fmla="*/ 2632 w 5265"/>
              <a:gd name="T41" fmla="*/ 2950 h 6209"/>
              <a:gd name="T42" fmla="*/ 1983 w 5265"/>
              <a:gd name="T43" fmla="*/ 2300 h 6209"/>
              <a:gd name="T44" fmla="*/ 2632 w 5265"/>
              <a:gd name="T45" fmla="*/ 1651 h 6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5" h="6209">
                <a:moveTo>
                  <a:pt x="4275" y="4094"/>
                </a:moveTo>
                <a:cubicBezTo>
                  <a:pt x="4322" y="3872"/>
                  <a:pt x="4349" y="3641"/>
                  <a:pt x="4349" y="3406"/>
                </a:cubicBezTo>
                <a:cubicBezTo>
                  <a:pt x="4349" y="1525"/>
                  <a:pt x="2632" y="0"/>
                  <a:pt x="2632" y="0"/>
                </a:cubicBezTo>
                <a:cubicBezTo>
                  <a:pt x="2632" y="0"/>
                  <a:pt x="916" y="1525"/>
                  <a:pt x="916" y="3406"/>
                </a:cubicBezTo>
                <a:cubicBezTo>
                  <a:pt x="916" y="3641"/>
                  <a:pt x="943" y="3872"/>
                  <a:pt x="990" y="4094"/>
                </a:cubicBezTo>
                <a:cubicBezTo>
                  <a:pt x="541" y="4332"/>
                  <a:pt x="187" y="4725"/>
                  <a:pt x="0" y="5203"/>
                </a:cubicBezTo>
                <a:lnTo>
                  <a:pt x="414" y="6166"/>
                </a:lnTo>
                <a:lnTo>
                  <a:pt x="1145" y="6166"/>
                </a:lnTo>
                <a:cubicBezTo>
                  <a:pt x="1145" y="6161"/>
                  <a:pt x="1145" y="6155"/>
                  <a:pt x="1145" y="6150"/>
                </a:cubicBezTo>
                <a:cubicBezTo>
                  <a:pt x="1145" y="5796"/>
                  <a:pt x="1231" y="5463"/>
                  <a:pt x="1384" y="5169"/>
                </a:cubicBezTo>
                <a:cubicBezTo>
                  <a:pt x="1596" y="5581"/>
                  <a:pt x="1850" y="5936"/>
                  <a:pt x="2072" y="6209"/>
                </a:cubicBezTo>
                <a:lnTo>
                  <a:pt x="3193" y="6209"/>
                </a:lnTo>
                <a:cubicBezTo>
                  <a:pt x="3415" y="5936"/>
                  <a:pt x="3668" y="5581"/>
                  <a:pt x="3881" y="5169"/>
                </a:cubicBezTo>
                <a:cubicBezTo>
                  <a:pt x="4033" y="5463"/>
                  <a:pt x="4120" y="5796"/>
                  <a:pt x="4120" y="6150"/>
                </a:cubicBezTo>
                <a:cubicBezTo>
                  <a:pt x="4120" y="6155"/>
                  <a:pt x="4119" y="6161"/>
                  <a:pt x="4119" y="6166"/>
                </a:cubicBezTo>
                <a:lnTo>
                  <a:pt x="4851" y="6166"/>
                </a:lnTo>
                <a:lnTo>
                  <a:pt x="5265" y="5203"/>
                </a:lnTo>
                <a:cubicBezTo>
                  <a:pt x="5078" y="4725"/>
                  <a:pt x="4724" y="4332"/>
                  <a:pt x="4275" y="4094"/>
                </a:cubicBezTo>
                <a:close/>
                <a:moveTo>
                  <a:pt x="2632" y="1651"/>
                </a:moveTo>
                <a:cubicBezTo>
                  <a:pt x="2991" y="1651"/>
                  <a:pt x="3282" y="1942"/>
                  <a:pt x="3282" y="2300"/>
                </a:cubicBezTo>
                <a:cubicBezTo>
                  <a:pt x="3282" y="2659"/>
                  <a:pt x="2991" y="2950"/>
                  <a:pt x="2632" y="2950"/>
                </a:cubicBezTo>
                <a:cubicBezTo>
                  <a:pt x="2274" y="2950"/>
                  <a:pt x="1983" y="2659"/>
                  <a:pt x="1983" y="2300"/>
                </a:cubicBezTo>
                <a:cubicBezTo>
                  <a:pt x="1983" y="1942"/>
                  <a:pt x="2274" y="1651"/>
                  <a:pt x="2632" y="1651"/>
                </a:cubicBezTo>
                <a:close/>
              </a:path>
            </a:pathLst>
          </a:custGeom>
          <a:solidFill>
            <a:schemeClr val="tx1">
              <a:lumMod val="50000"/>
              <a:lumOff val="50000"/>
            </a:schemeClr>
          </a:solidFill>
          <a:ln>
            <a:noFill/>
          </a:ln>
        </p:spPr>
      </p:sp>
      <p:sp>
        <p:nvSpPr>
          <p:cNvPr id="34" name="vertical-rocket_62490"/>
          <p:cNvSpPr>
            <a:spLocks noChangeAspect="1"/>
          </p:cNvSpPr>
          <p:nvPr/>
        </p:nvSpPr>
        <p:spPr bwMode="auto">
          <a:xfrm>
            <a:off x="10199662" y="3501008"/>
            <a:ext cx="365852" cy="430798"/>
          </a:xfrm>
          <a:custGeom>
            <a:avLst/>
            <a:gdLst>
              <a:gd name="T0" fmla="*/ 4275 w 5265"/>
              <a:gd name="T1" fmla="*/ 4094 h 6209"/>
              <a:gd name="T2" fmla="*/ 4349 w 5265"/>
              <a:gd name="T3" fmla="*/ 3406 h 6209"/>
              <a:gd name="T4" fmla="*/ 2632 w 5265"/>
              <a:gd name="T5" fmla="*/ 0 h 6209"/>
              <a:gd name="T6" fmla="*/ 916 w 5265"/>
              <a:gd name="T7" fmla="*/ 3406 h 6209"/>
              <a:gd name="T8" fmla="*/ 990 w 5265"/>
              <a:gd name="T9" fmla="*/ 4094 h 6209"/>
              <a:gd name="T10" fmla="*/ 0 w 5265"/>
              <a:gd name="T11" fmla="*/ 5203 h 6209"/>
              <a:gd name="T12" fmla="*/ 414 w 5265"/>
              <a:gd name="T13" fmla="*/ 6166 h 6209"/>
              <a:gd name="T14" fmla="*/ 1145 w 5265"/>
              <a:gd name="T15" fmla="*/ 6166 h 6209"/>
              <a:gd name="T16" fmla="*/ 1145 w 5265"/>
              <a:gd name="T17" fmla="*/ 6150 h 6209"/>
              <a:gd name="T18" fmla="*/ 1384 w 5265"/>
              <a:gd name="T19" fmla="*/ 5169 h 6209"/>
              <a:gd name="T20" fmla="*/ 2072 w 5265"/>
              <a:gd name="T21" fmla="*/ 6209 h 6209"/>
              <a:gd name="T22" fmla="*/ 3193 w 5265"/>
              <a:gd name="T23" fmla="*/ 6209 h 6209"/>
              <a:gd name="T24" fmla="*/ 3881 w 5265"/>
              <a:gd name="T25" fmla="*/ 5169 h 6209"/>
              <a:gd name="T26" fmla="*/ 4120 w 5265"/>
              <a:gd name="T27" fmla="*/ 6150 h 6209"/>
              <a:gd name="T28" fmla="*/ 4119 w 5265"/>
              <a:gd name="T29" fmla="*/ 6166 h 6209"/>
              <a:gd name="T30" fmla="*/ 4851 w 5265"/>
              <a:gd name="T31" fmla="*/ 6166 h 6209"/>
              <a:gd name="T32" fmla="*/ 5265 w 5265"/>
              <a:gd name="T33" fmla="*/ 5203 h 6209"/>
              <a:gd name="T34" fmla="*/ 4275 w 5265"/>
              <a:gd name="T35" fmla="*/ 4094 h 6209"/>
              <a:gd name="T36" fmla="*/ 2632 w 5265"/>
              <a:gd name="T37" fmla="*/ 1651 h 6209"/>
              <a:gd name="T38" fmla="*/ 3282 w 5265"/>
              <a:gd name="T39" fmla="*/ 2300 h 6209"/>
              <a:gd name="T40" fmla="*/ 2632 w 5265"/>
              <a:gd name="T41" fmla="*/ 2950 h 6209"/>
              <a:gd name="T42" fmla="*/ 1983 w 5265"/>
              <a:gd name="T43" fmla="*/ 2300 h 6209"/>
              <a:gd name="T44" fmla="*/ 2632 w 5265"/>
              <a:gd name="T45" fmla="*/ 1651 h 6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5" h="6209">
                <a:moveTo>
                  <a:pt x="4275" y="4094"/>
                </a:moveTo>
                <a:cubicBezTo>
                  <a:pt x="4322" y="3872"/>
                  <a:pt x="4349" y="3641"/>
                  <a:pt x="4349" y="3406"/>
                </a:cubicBezTo>
                <a:cubicBezTo>
                  <a:pt x="4349" y="1525"/>
                  <a:pt x="2632" y="0"/>
                  <a:pt x="2632" y="0"/>
                </a:cubicBezTo>
                <a:cubicBezTo>
                  <a:pt x="2632" y="0"/>
                  <a:pt x="916" y="1525"/>
                  <a:pt x="916" y="3406"/>
                </a:cubicBezTo>
                <a:cubicBezTo>
                  <a:pt x="916" y="3641"/>
                  <a:pt x="943" y="3872"/>
                  <a:pt x="990" y="4094"/>
                </a:cubicBezTo>
                <a:cubicBezTo>
                  <a:pt x="541" y="4332"/>
                  <a:pt x="187" y="4725"/>
                  <a:pt x="0" y="5203"/>
                </a:cubicBezTo>
                <a:lnTo>
                  <a:pt x="414" y="6166"/>
                </a:lnTo>
                <a:lnTo>
                  <a:pt x="1145" y="6166"/>
                </a:lnTo>
                <a:cubicBezTo>
                  <a:pt x="1145" y="6161"/>
                  <a:pt x="1145" y="6155"/>
                  <a:pt x="1145" y="6150"/>
                </a:cubicBezTo>
                <a:cubicBezTo>
                  <a:pt x="1145" y="5796"/>
                  <a:pt x="1231" y="5463"/>
                  <a:pt x="1384" y="5169"/>
                </a:cubicBezTo>
                <a:cubicBezTo>
                  <a:pt x="1596" y="5581"/>
                  <a:pt x="1850" y="5936"/>
                  <a:pt x="2072" y="6209"/>
                </a:cubicBezTo>
                <a:lnTo>
                  <a:pt x="3193" y="6209"/>
                </a:lnTo>
                <a:cubicBezTo>
                  <a:pt x="3415" y="5936"/>
                  <a:pt x="3668" y="5581"/>
                  <a:pt x="3881" y="5169"/>
                </a:cubicBezTo>
                <a:cubicBezTo>
                  <a:pt x="4033" y="5463"/>
                  <a:pt x="4120" y="5796"/>
                  <a:pt x="4120" y="6150"/>
                </a:cubicBezTo>
                <a:cubicBezTo>
                  <a:pt x="4120" y="6155"/>
                  <a:pt x="4119" y="6161"/>
                  <a:pt x="4119" y="6166"/>
                </a:cubicBezTo>
                <a:lnTo>
                  <a:pt x="4851" y="6166"/>
                </a:lnTo>
                <a:lnTo>
                  <a:pt x="5265" y="5203"/>
                </a:lnTo>
                <a:cubicBezTo>
                  <a:pt x="5078" y="4725"/>
                  <a:pt x="4724" y="4332"/>
                  <a:pt x="4275" y="4094"/>
                </a:cubicBezTo>
                <a:close/>
                <a:moveTo>
                  <a:pt x="2632" y="1651"/>
                </a:moveTo>
                <a:cubicBezTo>
                  <a:pt x="2991" y="1651"/>
                  <a:pt x="3282" y="1942"/>
                  <a:pt x="3282" y="2300"/>
                </a:cubicBezTo>
                <a:cubicBezTo>
                  <a:pt x="3282" y="2659"/>
                  <a:pt x="2991" y="2950"/>
                  <a:pt x="2632" y="2950"/>
                </a:cubicBezTo>
                <a:cubicBezTo>
                  <a:pt x="2274" y="2950"/>
                  <a:pt x="1983" y="2659"/>
                  <a:pt x="1983" y="2300"/>
                </a:cubicBezTo>
                <a:cubicBezTo>
                  <a:pt x="1983" y="1942"/>
                  <a:pt x="2274" y="1651"/>
                  <a:pt x="2632" y="1651"/>
                </a:cubicBezTo>
                <a:close/>
              </a:path>
            </a:pathLst>
          </a:custGeom>
          <a:solidFill>
            <a:schemeClr val="tx1">
              <a:lumMod val="50000"/>
              <a:lumOff val="50000"/>
            </a:schemeClr>
          </a:solidFill>
          <a:ln>
            <a:noFill/>
          </a:ln>
        </p:spPr>
      </p:sp>
      <p:sp>
        <p:nvSpPr>
          <p:cNvPr id="36" name="koppt-文本框"/>
          <p:cNvSpPr/>
          <p:nvPr/>
        </p:nvSpPr>
        <p:spPr>
          <a:xfrm>
            <a:off x="2863952" y="4077072"/>
            <a:ext cx="2325130" cy="22159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降低采购成本</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dirty="0">
                <a:solidFill>
                  <a:srgbClr val="000000"/>
                </a:solidFill>
                <a:latin typeface="微软雅黑" panose="020B0503020204020204" pitchFamily="34" charset="-122"/>
                <a:ea typeface="微软雅黑" panose="020B0503020204020204" pitchFamily="34" charset="-122"/>
              </a:rPr>
              <a:t>产品质</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量保障</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加大创新力度</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扩张资源边界</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提升产业协同</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获取优质服务</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解决融资的问题</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37" name="koppt-文本框"/>
          <p:cNvSpPr/>
          <p:nvPr/>
        </p:nvSpPr>
        <p:spPr>
          <a:xfrm>
            <a:off x="7259382" y="4077072"/>
            <a:ext cx="2304256"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种植有计划</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技术有服务</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销售有渠道</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收入有保障</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defRPr/>
            </a:pPr>
            <a:endParaRPr kumimoji="0" lang="en-US" altLang="zh-CN" sz="12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40"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pic>
        <p:nvPicPr>
          <p:cNvPr id="41" name="图片 12"/>
          <p:cNvPicPr>
            <a:picLocks noChangeAspect="1" noChangeArrowheads="1"/>
          </p:cNvPicPr>
          <p:nvPr/>
        </p:nvPicPr>
        <p:blipFill>
          <a:blip r:embed="rId1" cstate="print"/>
          <a:srcRect/>
          <a:stretch>
            <a:fillRect/>
          </a:stretch>
        </p:blipFill>
        <p:spPr bwMode="auto">
          <a:xfrm>
            <a:off x="9407574" y="450874"/>
            <a:ext cx="1833144" cy="432048"/>
          </a:xfrm>
          <a:prstGeom prst="rect">
            <a:avLst/>
          </a:prstGeom>
          <a:noFill/>
          <a:ln w="9525">
            <a:noFill/>
            <a:bevel/>
          </a:ln>
        </p:spPr>
      </p:pic>
      <p:sp>
        <p:nvSpPr>
          <p:cNvPr id="42"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43" name="文本框 42"/>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1065768" y="405663"/>
            <a:ext cx="5605502" cy="668485"/>
          </a:xfrm>
        </p:spPr>
        <p:txBody>
          <a:bodyPr/>
          <a:lstStyle/>
          <a:p>
            <a:pPr algn="l"/>
            <a:r>
              <a:rPr lang="en-US" altLang="zh-CN" sz="2800" dirty="0">
                <a:solidFill>
                  <a:schemeClr val="tx1"/>
                </a:solidFill>
                <a:latin typeface="微软雅黑" panose="020B0503020204020204" pitchFamily="34" charset="-122"/>
                <a:ea typeface="微软雅黑" panose="020B0503020204020204" pitchFamily="34" charset="-122"/>
              </a:rPr>
              <a:t>3.3</a:t>
            </a:r>
            <a:r>
              <a:rPr lang="zh-CN" altLang="en-US" sz="2800" dirty="0">
                <a:solidFill>
                  <a:schemeClr val="tx1"/>
                </a:solidFill>
                <a:latin typeface="微软雅黑" panose="020B0503020204020204" pitchFamily="34" charset="-122"/>
                <a:ea typeface="微软雅黑" panose="020B0503020204020204" pitchFamily="34" charset="-122"/>
              </a:rPr>
              <a:t>、中药材产业平台</a:t>
            </a:r>
            <a:r>
              <a:rPr lang="en-US" altLang="zh-CN" sz="2800" dirty="0">
                <a:solidFill>
                  <a:schemeClr val="tx1"/>
                </a:solidFill>
                <a:latin typeface="微软雅黑" panose="020B0503020204020204" pitchFamily="34" charset="-122"/>
                <a:ea typeface="微软雅黑" panose="020B0503020204020204" pitchFamily="34" charset="-122"/>
              </a:rPr>
              <a:t>----</a:t>
            </a:r>
            <a:r>
              <a:rPr lang="zh-CN" altLang="en-US" sz="2800" dirty="0">
                <a:solidFill>
                  <a:schemeClr val="tx1"/>
                </a:solidFill>
                <a:latin typeface="微软雅黑" panose="020B0503020204020204" pitchFamily="34" charset="-122"/>
                <a:ea typeface="微软雅黑" panose="020B0503020204020204" pitchFamily="34" charset="-122"/>
              </a:rPr>
              <a:t>各方价值</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7" name="Rectangle 4"/>
          <p:cNvSpPr/>
          <p:nvPr/>
        </p:nvSpPr>
        <p:spPr>
          <a:xfrm>
            <a:off x="2020529" y="2524240"/>
            <a:ext cx="1930400" cy="8720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solidFill>
                  <a:srgbClr val="FFFFFF"/>
                </a:solidFill>
                <a:latin typeface="微软雅黑" panose="020B0503020204020204" pitchFamily="34" charset="-122"/>
                <a:ea typeface="微软雅黑" panose="020B0503020204020204" pitchFamily="34" charset="-122"/>
              </a:rPr>
              <a:t>国家</a:t>
            </a:r>
            <a:endParaRPr kumimoji="0" 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Oval 7"/>
          <p:cNvSpPr/>
          <p:nvPr/>
        </p:nvSpPr>
        <p:spPr>
          <a:xfrm>
            <a:off x="2460796" y="1340768"/>
            <a:ext cx="1049867" cy="1049867"/>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9" name="Oval 8"/>
          <p:cNvSpPr/>
          <p:nvPr/>
        </p:nvSpPr>
        <p:spPr>
          <a:xfrm>
            <a:off x="2609206" y="1489180"/>
            <a:ext cx="753045" cy="753045"/>
          </a:xfrm>
          <a:prstGeom prst="ellipse">
            <a:avLst/>
          </a:prstGeom>
          <a:solidFill>
            <a:srgbClr val="0070C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10" name="koppt-文本框"/>
          <p:cNvSpPr/>
          <p:nvPr/>
        </p:nvSpPr>
        <p:spPr>
          <a:xfrm>
            <a:off x="2609207" y="1573314"/>
            <a:ext cx="7530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rPr>
              <a:t>06</a:t>
            </a:r>
            <a:endParaRPr kumimoji="0" lang="en-US" altLang="zh-CN"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endParaRPr>
          </a:p>
        </p:txBody>
      </p:sp>
      <p:sp>
        <p:nvSpPr>
          <p:cNvPr id="11" name="vertical-rocket_62490"/>
          <p:cNvSpPr>
            <a:spLocks noChangeAspect="1"/>
          </p:cNvSpPr>
          <p:nvPr/>
        </p:nvSpPr>
        <p:spPr bwMode="auto">
          <a:xfrm>
            <a:off x="2853819" y="3501008"/>
            <a:ext cx="365852" cy="430798"/>
          </a:xfrm>
          <a:custGeom>
            <a:avLst/>
            <a:gdLst>
              <a:gd name="T0" fmla="*/ 4275 w 5265"/>
              <a:gd name="T1" fmla="*/ 4094 h 6209"/>
              <a:gd name="T2" fmla="*/ 4349 w 5265"/>
              <a:gd name="T3" fmla="*/ 3406 h 6209"/>
              <a:gd name="T4" fmla="*/ 2632 w 5265"/>
              <a:gd name="T5" fmla="*/ 0 h 6209"/>
              <a:gd name="T6" fmla="*/ 916 w 5265"/>
              <a:gd name="T7" fmla="*/ 3406 h 6209"/>
              <a:gd name="T8" fmla="*/ 990 w 5265"/>
              <a:gd name="T9" fmla="*/ 4094 h 6209"/>
              <a:gd name="T10" fmla="*/ 0 w 5265"/>
              <a:gd name="T11" fmla="*/ 5203 h 6209"/>
              <a:gd name="T12" fmla="*/ 414 w 5265"/>
              <a:gd name="T13" fmla="*/ 6166 h 6209"/>
              <a:gd name="T14" fmla="*/ 1145 w 5265"/>
              <a:gd name="T15" fmla="*/ 6166 h 6209"/>
              <a:gd name="T16" fmla="*/ 1145 w 5265"/>
              <a:gd name="T17" fmla="*/ 6150 h 6209"/>
              <a:gd name="T18" fmla="*/ 1384 w 5265"/>
              <a:gd name="T19" fmla="*/ 5169 h 6209"/>
              <a:gd name="T20" fmla="*/ 2072 w 5265"/>
              <a:gd name="T21" fmla="*/ 6209 h 6209"/>
              <a:gd name="T22" fmla="*/ 3193 w 5265"/>
              <a:gd name="T23" fmla="*/ 6209 h 6209"/>
              <a:gd name="T24" fmla="*/ 3881 w 5265"/>
              <a:gd name="T25" fmla="*/ 5169 h 6209"/>
              <a:gd name="T26" fmla="*/ 4120 w 5265"/>
              <a:gd name="T27" fmla="*/ 6150 h 6209"/>
              <a:gd name="T28" fmla="*/ 4119 w 5265"/>
              <a:gd name="T29" fmla="*/ 6166 h 6209"/>
              <a:gd name="T30" fmla="*/ 4851 w 5265"/>
              <a:gd name="T31" fmla="*/ 6166 h 6209"/>
              <a:gd name="T32" fmla="*/ 5265 w 5265"/>
              <a:gd name="T33" fmla="*/ 5203 h 6209"/>
              <a:gd name="T34" fmla="*/ 4275 w 5265"/>
              <a:gd name="T35" fmla="*/ 4094 h 6209"/>
              <a:gd name="T36" fmla="*/ 2632 w 5265"/>
              <a:gd name="T37" fmla="*/ 1651 h 6209"/>
              <a:gd name="T38" fmla="*/ 3282 w 5265"/>
              <a:gd name="T39" fmla="*/ 2300 h 6209"/>
              <a:gd name="T40" fmla="*/ 2632 w 5265"/>
              <a:gd name="T41" fmla="*/ 2950 h 6209"/>
              <a:gd name="T42" fmla="*/ 1983 w 5265"/>
              <a:gd name="T43" fmla="*/ 2300 h 6209"/>
              <a:gd name="T44" fmla="*/ 2632 w 5265"/>
              <a:gd name="T45" fmla="*/ 1651 h 6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5" h="6209">
                <a:moveTo>
                  <a:pt x="4275" y="4094"/>
                </a:moveTo>
                <a:cubicBezTo>
                  <a:pt x="4322" y="3872"/>
                  <a:pt x="4349" y="3641"/>
                  <a:pt x="4349" y="3406"/>
                </a:cubicBezTo>
                <a:cubicBezTo>
                  <a:pt x="4349" y="1525"/>
                  <a:pt x="2632" y="0"/>
                  <a:pt x="2632" y="0"/>
                </a:cubicBezTo>
                <a:cubicBezTo>
                  <a:pt x="2632" y="0"/>
                  <a:pt x="916" y="1525"/>
                  <a:pt x="916" y="3406"/>
                </a:cubicBezTo>
                <a:cubicBezTo>
                  <a:pt x="916" y="3641"/>
                  <a:pt x="943" y="3872"/>
                  <a:pt x="990" y="4094"/>
                </a:cubicBezTo>
                <a:cubicBezTo>
                  <a:pt x="541" y="4332"/>
                  <a:pt x="187" y="4725"/>
                  <a:pt x="0" y="5203"/>
                </a:cubicBezTo>
                <a:lnTo>
                  <a:pt x="414" y="6166"/>
                </a:lnTo>
                <a:lnTo>
                  <a:pt x="1145" y="6166"/>
                </a:lnTo>
                <a:cubicBezTo>
                  <a:pt x="1145" y="6161"/>
                  <a:pt x="1145" y="6155"/>
                  <a:pt x="1145" y="6150"/>
                </a:cubicBezTo>
                <a:cubicBezTo>
                  <a:pt x="1145" y="5796"/>
                  <a:pt x="1231" y="5463"/>
                  <a:pt x="1384" y="5169"/>
                </a:cubicBezTo>
                <a:cubicBezTo>
                  <a:pt x="1596" y="5581"/>
                  <a:pt x="1850" y="5936"/>
                  <a:pt x="2072" y="6209"/>
                </a:cubicBezTo>
                <a:lnTo>
                  <a:pt x="3193" y="6209"/>
                </a:lnTo>
                <a:cubicBezTo>
                  <a:pt x="3415" y="5936"/>
                  <a:pt x="3668" y="5581"/>
                  <a:pt x="3881" y="5169"/>
                </a:cubicBezTo>
                <a:cubicBezTo>
                  <a:pt x="4033" y="5463"/>
                  <a:pt x="4120" y="5796"/>
                  <a:pt x="4120" y="6150"/>
                </a:cubicBezTo>
                <a:cubicBezTo>
                  <a:pt x="4120" y="6155"/>
                  <a:pt x="4119" y="6161"/>
                  <a:pt x="4119" y="6166"/>
                </a:cubicBezTo>
                <a:lnTo>
                  <a:pt x="4851" y="6166"/>
                </a:lnTo>
                <a:lnTo>
                  <a:pt x="5265" y="5203"/>
                </a:lnTo>
                <a:cubicBezTo>
                  <a:pt x="5078" y="4725"/>
                  <a:pt x="4724" y="4332"/>
                  <a:pt x="4275" y="4094"/>
                </a:cubicBezTo>
                <a:close/>
                <a:moveTo>
                  <a:pt x="2632" y="1651"/>
                </a:moveTo>
                <a:cubicBezTo>
                  <a:pt x="2991" y="1651"/>
                  <a:pt x="3282" y="1942"/>
                  <a:pt x="3282" y="2300"/>
                </a:cubicBezTo>
                <a:cubicBezTo>
                  <a:pt x="3282" y="2659"/>
                  <a:pt x="2991" y="2950"/>
                  <a:pt x="2632" y="2950"/>
                </a:cubicBezTo>
                <a:cubicBezTo>
                  <a:pt x="2274" y="2950"/>
                  <a:pt x="1983" y="2659"/>
                  <a:pt x="1983" y="2300"/>
                </a:cubicBezTo>
                <a:cubicBezTo>
                  <a:pt x="1983" y="1942"/>
                  <a:pt x="2274" y="1651"/>
                  <a:pt x="2632" y="1651"/>
                </a:cubicBezTo>
                <a:close/>
              </a:path>
            </a:pathLst>
          </a:custGeom>
          <a:solidFill>
            <a:schemeClr val="tx1">
              <a:lumMod val="50000"/>
              <a:lumOff val="50000"/>
            </a:schemeClr>
          </a:solidFill>
          <a:ln>
            <a:noFill/>
          </a:ln>
        </p:spPr>
      </p:sp>
      <p:sp>
        <p:nvSpPr>
          <p:cNvPr id="12" name="koppt-文本框"/>
          <p:cNvSpPr/>
          <p:nvPr/>
        </p:nvSpPr>
        <p:spPr>
          <a:xfrm>
            <a:off x="1792283" y="4030905"/>
            <a:ext cx="244939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中医药复兴</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行业健康发展</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并带动多个产业发展</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利国利民</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13" name="Rectangle 5"/>
          <p:cNvSpPr/>
          <p:nvPr/>
        </p:nvSpPr>
        <p:spPr>
          <a:xfrm>
            <a:off x="4560361" y="2524240"/>
            <a:ext cx="1975556" cy="8720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dirty="0">
                <a:solidFill>
                  <a:srgbClr val="FFFFFF"/>
                </a:solidFill>
                <a:latin typeface="微软雅黑" panose="020B0503020204020204" pitchFamily="34" charset="-122"/>
                <a:ea typeface="微软雅黑" panose="020B0503020204020204" pitchFamily="34" charset="-122"/>
              </a:rPr>
              <a:t>地方政府</a:t>
            </a:r>
            <a:endParaRPr kumimoji="0" 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Oval 12"/>
          <p:cNvSpPr/>
          <p:nvPr/>
        </p:nvSpPr>
        <p:spPr>
          <a:xfrm>
            <a:off x="5000628" y="1340768"/>
            <a:ext cx="1049867" cy="1049867"/>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15" name="Oval 13"/>
          <p:cNvSpPr/>
          <p:nvPr/>
        </p:nvSpPr>
        <p:spPr>
          <a:xfrm>
            <a:off x="5149038" y="1489180"/>
            <a:ext cx="753045" cy="753045"/>
          </a:xfrm>
          <a:prstGeom prst="ellipse">
            <a:avLst/>
          </a:prstGeom>
          <a:solidFill>
            <a:srgbClr val="0070C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16" name="koppt-文本框"/>
          <p:cNvSpPr/>
          <p:nvPr/>
        </p:nvSpPr>
        <p:spPr>
          <a:xfrm>
            <a:off x="5149039" y="1573314"/>
            <a:ext cx="7530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rPr>
              <a:t>07</a:t>
            </a:r>
            <a:endParaRPr kumimoji="0" lang="en-US" altLang="zh-CN"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endParaRPr>
          </a:p>
        </p:txBody>
      </p:sp>
      <p:sp>
        <p:nvSpPr>
          <p:cNvPr id="17" name="Rectangle 6"/>
          <p:cNvSpPr/>
          <p:nvPr/>
        </p:nvSpPr>
        <p:spPr>
          <a:xfrm>
            <a:off x="7158829" y="2524240"/>
            <a:ext cx="1930400" cy="87206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社会</a:t>
            </a:r>
            <a:endParaRPr kumimoji="0" lang="en-US"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Oval 17"/>
          <p:cNvSpPr/>
          <p:nvPr/>
        </p:nvSpPr>
        <p:spPr>
          <a:xfrm>
            <a:off x="7599096" y="1340768"/>
            <a:ext cx="1049867" cy="1049867"/>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19" name="Oval 18"/>
          <p:cNvSpPr/>
          <p:nvPr/>
        </p:nvSpPr>
        <p:spPr>
          <a:xfrm>
            <a:off x="7747506" y="1489180"/>
            <a:ext cx="753045" cy="753045"/>
          </a:xfrm>
          <a:prstGeom prst="ellipse">
            <a:avLst/>
          </a:prstGeom>
          <a:solidFill>
            <a:srgbClr val="0070C0"/>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20" name="koppt-文本框"/>
          <p:cNvSpPr/>
          <p:nvPr/>
        </p:nvSpPr>
        <p:spPr>
          <a:xfrm>
            <a:off x="7747507" y="1573314"/>
            <a:ext cx="75304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rPr>
              <a:t>08</a:t>
            </a:r>
            <a:endParaRPr kumimoji="0" lang="en-US" altLang="zh-CN"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Impact" panose="020B0806030902050204" pitchFamily="34" charset="0"/>
              <a:ea typeface="微软雅黑" panose="020B0503020204020204" pitchFamily="34" charset="-122"/>
              <a:cs typeface="+mn-cs"/>
            </a:endParaRPr>
          </a:p>
        </p:txBody>
      </p:sp>
      <p:sp>
        <p:nvSpPr>
          <p:cNvPr id="21" name="koppt-文本框"/>
          <p:cNvSpPr/>
          <p:nvPr/>
        </p:nvSpPr>
        <p:spPr>
          <a:xfrm>
            <a:off x="7080332" y="4077071"/>
            <a:ext cx="2304256"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行业规范</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质量放心</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增加就业机会</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dirty="0">
                <a:solidFill>
                  <a:srgbClr val="000000"/>
                </a:solidFill>
                <a:latin typeface="微软雅黑" panose="020B0503020204020204" pitchFamily="34" charset="-122"/>
                <a:ea typeface="微软雅黑" panose="020B0503020204020204" pitchFamily="34" charset="-122"/>
              </a:rPr>
              <a:t>继承和弘扬中医药</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人民健康有保障</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31" name="vertical-rocket_62490"/>
          <p:cNvSpPr>
            <a:spLocks noChangeAspect="1"/>
          </p:cNvSpPr>
          <p:nvPr/>
        </p:nvSpPr>
        <p:spPr bwMode="auto">
          <a:xfrm>
            <a:off x="5374099" y="3501008"/>
            <a:ext cx="365852" cy="430798"/>
          </a:xfrm>
          <a:custGeom>
            <a:avLst/>
            <a:gdLst>
              <a:gd name="T0" fmla="*/ 4275 w 5265"/>
              <a:gd name="T1" fmla="*/ 4094 h 6209"/>
              <a:gd name="T2" fmla="*/ 4349 w 5265"/>
              <a:gd name="T3" fmla="*/ 3406 h 6209"/>
              <a:gd name="T4" fmla="*/ 2632 w 5265"/>
              <a:gd name="T5" fmla="*/ 0 h 6209"/>
              <a:gd name="T6" fmla="*/ 916 w 5265"/>
              <a:gd name="T7" fmla="*/ 3406 h 6209"/>
              <a:gd name="T8" fmla="*/ 990 w 5265"/>
              <a:gd name="T9" fmla="*/ 4094 h 6209"/>
              <a:gd name="T10" fmla="*/ 0 w 5265"/>
              <a:gd name="T11" fmla="*/ 5203 h 6209"/>
              <a:gd name="T12" fmla="*/ 414 w 5265"/>
              <a:gd name="T13" fmla="*/ 6166 h 6209"/>
              <a:gd name="T14" fmla="*/ 1145 w 5265"/>
              <a:gd name="T15" fmla="*/ 6166 h 6209"/>
              <a:gd name="T16" fmla="*/ 1145 w 5265"/>
              <a:gd name="T17" fmla="*/ 6150 h 6209"/>
              <a:gd name="T18" fmla="*/ 1384 w 5265"/>
              <a:gd name="T19" fmla="*/ 5169 h 6209"/>
              <a:gd name="T20" fmla="*/ 2072 w 5265"/>
              <a:gd name="T21" fmla="*/ 6209 h 6209"/>
              <a:gd name="T22" fmla="*/ 3193 w 5265"/>
              <a:gd name="T23" fmla="*/ 6209 h 6209"/>
              <a:gd name="T24" fmla="*/ 3881 w 5265"/>
              <a:gd name="T25" fmla="*/ 5169 h 6209"/>
              <a:gd name="T26" fmla="*/ 4120 w 5265"/>
              <a:gd name="T27" fmla="*/ 6150 h 6209"/>
              <a:gd name="T28" fmla="*/ 4119 w 5265"/>
              <a:gd name="T29" fmla="*/ 6166 h 6209"/>
              <a:gd name="T30" fmla="*/ 4851 w 5265"/>
              <a:gd name="T31" fmla="*/ 6166 h 6209"/>
              <a:gd name="T32" fmla="*/ 5265 w 5265"/>
              <a:gd name="T33" fmla="*/ 5203 h 6209"/>
              <a:gd name="T34" fmla="*/ 4275 w 5265"/>
              <a:gd name="T35" fmla="*/ 4094 h 6209"/>
              <a:gd name="T36" fmla="*/ 2632 w 5265"/>
              <a:gd name="T37" fmla="*/ 1651 h 6209"/>
              <a:gd name="T38" fmla="*/ 3282 w 5265"/>
              <a:gd name="T39" fmla="*/ 2300 h 6209"/>
              <a:gd name="T40" fmla="*/ 2632 w 5265"/>
              <a:gd name="T41" fmla="*/ 2950 h 6209"/>
              <a:gd name="T42" fmla="*/ 1983 w 5265"/>
              <a:gd name="T43" fmla="*/ 2300 h 6209"/>
              <a:gd name="T44" fmla="*/ 2632 w 5265"/>
              <a:gd name="T45" fmla="*/ 1651 h 6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5" h="6209">
                <a:moveTo>
                  <a:pt x="4275" y="4094"/>
                </a:moveTo>
                <a:cubicBezTo>
                  <a:pt x="4322" y="3872"/>
                  <a:pt x="4349" y="3641"/>
                  <a:pt x="4349" y="3406"/>
                </a:cubicBezTo>
                <a:cubicBezTo>
                  <a:pt x="4349" y="1525"/>
                  <a:pt x="2632" y="0"/>
                  <a:pt x="2632" y="0"/>
                </a:cubicBezTo>
                <a:cubicBezTo>
                  <a:pt x="2632" y="0"/>
                  <a:pt x="916" y="1525"/>
                  <a:pt x="916" y="3406"/>
                </a:cubicBezTo>
                <a:cubicBezTo>
                  <a:pt x="916" y="3641"/>
                  <a:pt x="943" y="3872"/>
                  <a:pt x="990" y="4094"/>
                </a:cubicBezTo>
                <a:cubicBezTo>
                  <a:pt x="541" y="4332"/>
                  <a:pt x="187" y="4725"/>
                  <a:pt x="0" y="5203"/>
                </a:cubicBezTo>
                <a:lnTo>
                  <a:pt x="414" y="6166"/>
                </a:lnTo>
                <a:lnTo>
                  <a:pt x="1145" y="6166"/>
                </a:lnTo>
                <a:cubicBezTo>
                  <a:pt x="1145" y="6161"/>
                  <a:pt x="1145" y="6155"/>
                  <a:pt x="1145" y="6150"/>
                </a:cubicBezTo>
                <a:cubicBezTo>
                  <a:pt x="1145" y="5796"/>
                  <a:pt x="1231" y="5463"/>
                  <a:pt x="1384" y="5169"/>
                </a:cubicBezTo>
                <a:cubicBezTo>
                  <a:pt x="1596" y="5581"/>
                  <a:pt x="1850" y="5936"/>
                  <a:pt x="2072" y="6209"/>
                </a:cubicBezTo>
                <a:lnTo>
                  <a:pt x="3193" y="6209"/>
                </a:lnTo>
                <a:cubicBezTo>
                  <a:pt x="3415" y="5936"/>
                  <a:pt x="3668" y="5581"/>
                  <a:pt x="3881" y="5169"/>
                </a:cubicBezTo>
                <a:cubicBezTo>
                  <a:pt x="4033" y="5463"/>
                  <a:pt x="4120" y="5796"/>
                  <a:pt x="4120" y="6150"/>
                </a:cubicBezTo>
                <a:cubicBezTo>
                  <a:pt x="4120" y="6155"/>
                  <a:pt x="4119" y="6161"/>
                  <a:pt x="4119" y="6166"/>
                </a:cubicBezTo>
                <a:lnTo>
                  <a:pt x="4851" y="6166"/>
                </a:lnTo>
                <a:lnTo>
                  <a:pt x="5265" y="5203"/>
                </a:lnTo>
                <a:cubicBezTo>
                  <a:pt x="5078" y="4725"/>
                  <a:pt x="4724" y="4332"/>
                  <a:pt x="4275" y="4094"/>
                </a:cubicBezTo>
                <a:close/>
                <a:moveTo>
                  <a:pt x="2632" y="1651"/>
                </a:moveTo>
                <a:cubicBezTo>
                  <a:pt x="2991" y="1651"/>
                  <a:pt x="3282" y="1942"/>
                  <a:pt x="3282" y="2300"/>
                </a:cubicBezTo>
                <a:cubicBezTo>
                  <a:pt x="3282" y="2659"/>
                  <a:pt x="2991" y="2950"/>
                  <a:pt x="2632" y="2950"/>
                </a:cubicBezTo>
                <a:cubicBezTo>
                  <a:pt x="2274" y="2950"/>
                  <a:pt x="1983" y="2659"/>
                  <a:pt x="1983" y="2300"/>
                </a:cubicBezTo>
                <a:cubicBezTo>
                  <a:pt x="1983" y="1942"/>
                  <a:pt x="2274" y="1651"/>
                  <a:pt x="2632" y="1651"/>
                </a:cubicBezTo>
                <a:close/>
              </a:path>
            </a:pathLst>
          </a:custGeom>
          <a:solidFill>
            <a:schemeClr val="tx1">
              <a:lumMod val="50000"/>
              <a:lumOff val="50000"/>
            </a:schemeClr>
          </a:solidFill>
          <a:ln>
            <a:noFill/>
          </a:ln>
        </p:spPr>
      </p:sp>
      <p:sp>
        <p:nvSpPr>
          <p:cNvPr id="32" name="vertical-rocket_62490"/>
          <p:cNvSpPr>
            <a:spLocks noChangeAspect="1"/>
          </p:cNvSpPr>
          <p:nvPr/>
        </p:nvSpPr>
        <p:spPr bwMode="auto">
          <a:xfrm>
            <a:off x="7953015" y="3501008"/>
            <a:ext cx="365852" cy="430798"/>
          </a:xfrm>
          <a:custGeom>
            <a:avLst/>
            <a:gdLst>
              <a:gd name="T0" fmla="*/ 4275 w 5265"/>
              <a:gd name="T1" fmla="*/ 4094 h 6209"/>
              <a:gd name="T2" fmla="*/ 4349 w 5265"/>
              <a:gd name="T3" fmla="*/ 3406 h 6209"/>
              <a:gd name="T4" fmla="*/ 2632 w 5265"/>
              <a:gd name="T5" fmla="*/ 0 h 6209"/>
              <a:gd name="T6" fmla="*/ 916 w 5265"/>
              <a:gd name="T7" fmla="*/ 3406 h 6209"/>
              <a:gd name="T8" fmla="*/ 990 w 5265"/>
              <a:gd name="T9" fmla="*/ 4094 h 6209"/>
              <a:gd name="T10" fmla="*/ 0 w 5265"/>
              <a:gd name="T11" fmla="*/ 5203 h 6209"/>
              <a:gd name="T12" fmla="*/ 414 w 5265"/>
              <a:gd name="T13" fmla="*/ 6166 h 6209"/>
              <a:gd name="T14" fmla="*/ 1145 w 5265"/>
              <a:gd name="T15" fmla="*/ 6166 h 6209"/>
              <a:gd name="T16" fmla="*/ 1145 w 5265"/>
              <a:gd name="T17" fmla="*/ 6150 h 6209"/>
              <a:gd name="T18" fmla="*/ 1384 w 5265"/>
              <a:gd name="T19" fmla="*/ 5169 h 6209"/>
              <a:gd name="T20" fmla="*/ 2072 w 5265"/>
              <a:gd name="T21" fmla="*/ 6209 h 6209"/>
              <a:gd name="T22" fmla="*/ 3193 w 5265"/>
              <a:gd name="T23" fmla="*/ 6209 h 6209"/>
              <a:gd name="T24" fmla="*/ 3881 w 5265"/>
              <a:gd name="T25" fmla="*/ 5169 h 6209"/>
              <a:gd name="T26" fmla="*/ 4120 w 5265"/>
              <a:gd name="T27" fmla="*/ 6150 h 6209"/>
              <a:gd name="T28" fmla="*/ 4119 w 5265"/>
              <a:gd name="T29" fmla="*/ 6166 h 6209"/>
              <a:gd name="T30" fmla="*/ 4851 w 5265"/>
              <a:gd name="T31" fmla="*/ 6166 h 6209"/>
              <a:gd name="T32" fmla="*/ 5265 w 5265"/>
              <a:gd name="T33" fmla="*/ 5203 h 6209"/>
              <a:gd name="T34" fmla="*/ 4275 w 5265"/>
              <a:gd name="T35" fmla="*/ 4094 h 6209"/>
              <a:gd name="T36" fmla="*/ 2632 w 5265"/>
              <a:gd name="T37" fmla="*/ 1651 h 6209"/>
              <a:gd name="T38" fmla="*/ 3282 w 5265"/>
              <a:gd name="T39" fmla="*/ 2300 h 6209"/>
              <a:gd name="T40" fmla="*/ 2632 w 5265"/>
              <a:gd name="T41" fmla="*/ 2950 h 6209"/>
              <a:gd name="T42" fmla="*/ 1983 w 5265"/>
              <a:gd name="T43" fmla="*/ 2300 h 6209"/>
              <a:gd name="T44" fmla="*/ 2632 w 5265"/>
              <a:gd name="T45" fmla="*/ 1651 h 6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65" h="6209">
                <a:moveTo>
                  <a:pt x="4275" y="4094"/>
                </a:moveTo>
                <a:cubicBezTo>
                  <a:pt x="4322" y="3872"/>
                  <a:pt x="4349" y="3641"/>
                  <a:pt x="4349" y="3406"/>
                </a:cubicBezTo>
                <a:cubicBezTo>
                  <a:pt x="4349" y="1525"/>
                  <a:pt x="2632" y="0"/>
                  <a:pt x="2632" y="0"/>
                </a:cubicBezTo>
                <a:cubicBezTo>
                  <a:pt x="2632" y="0"/>
                  <a:pt x="916" y="1525"/>
                  <a:pt x="916" y="3406"/>
                </a:cubicBezTo>
                <a:cubicBezTo>
                  <a:pt x="916" y="3641"/>
                  <a:pt x="943" y="3872"/>
                  <a:pt x="990" y="4094"/>
                </a:cubicBezTo>
                <a:cubicBezTo>
                  <a:pt x="541" y="4332"/>
                  <a:pt x="187" y="4725"/>
                  <a:pt x="0" y="5203"/>
                </a:cubicBezTo>
                <a:lnTo>
                  <a:pt x="414" y="6166"/>
                </a:lnTo>
                <a:lnTo>
                  <a:pt x="1145" y="6166"/>
                </a:lnTo>
                <a:cubicBezTo>
                  <a:pt x="1145" y="6161"/>
                  <a:pt x="1145" y="6155"/>
                  <a:pt x="1145" y="6150"/>
                </a:cubicBezTo>
                <a:cubicBezTo>
                  <a:pt x="1145" y="5796"/>
                  <a:pt x="1231" y="5463"/>
                  <a:pt x="1384" y="5169"/>
                </a:cubicBezTo>
                <a:cubicBezTo>
                  <a:pt x="1596" y="5581"/>
                  <a:pt x="1850" y="5936"/>
                  <a:pt x="2072" y="6209"/>
                </a:cubicBezTo>
                <a:lnTo>
                  <a:pt x="3193" y="6209"/>
                </a:lnTo>
                <a:cubicBezTo>
                  <a:pt x="3415" y="5936"/>
                  <a:pt x="3668" y="5581"/>
                  <a:pt x="3881" y="5169"/>
                </a:cubicBezTo>
                <a:cubicBezTo>
                  <a:pt x="4033" y="5463"/>
                  <a:pt x="4120" y="5796"/>
                  <a:pt x="4120" y="6150"/>
                </a:cubicBezTo>
                <a:cubicBezTo>
                  <a:pt x="4120" y="6155"/>
                  <a:pt x="4119" y="6161"/>
                  <a:pt x="4119" y="6166"/>
                </a:cubicBezTo>
                <a:lnTo>
                  <a:pt x="4851" y="6166"/>
                </a:lnTo>
                <a:lnTo>
                  <a:pt x="5265" y="5203"/>
                </a:lnTo>
                <a:cubicBezTo>
                  <a:pt x="5078" y="4725"/>
                  <a:pt x="4724" y="4332"/>
                  <a:pt x="4275" y="4094"/>
                </a:cubicBezTo>
                <a:close/>
                <a:moveTo>
                  <a:pt x="2632" y="1651"/>
                </a:moveTo>
                <a:cubicBezTo>
                  <a:pt x="2991" y="1651"/>
                  <a:pt x="3282" y="1942"/>
                  <a:pt x="3282" y="2300"/>
                </a:cubicBezTo>
                <a:cubicBezTo>
                  <a:pt x="3282" y="2659"/>
                  <a:pt x="2991" y="2950"/>
                  <a:pt x="2632" y="2950"/>
                </a:cubicBezTo>
                <a:cubicBezTo>
                  <a:pt x="2274" y="2950"/>
                  <a:pt x="1983" y="2659"/>
                  <a:pt x="1983" y="2300"/>
                </a:cubicBezTo>
                <a:cubicBezTo>
                  <a:pt x="1983" y="1942"/>
                  <a:pt x="2274" y="1651"/>
                  <a:pt x="2632" y="1651"/>
                </a:cubicBezTo>
                <a:close/>
              </a:path>
            </a:pathLst>
          </a:custGeom>
          <a:solidFill>
            <a:schemeClr val="tx1">
              <a:lumMod val="50000"/>
              <a:lumOff val="50000"/>
            </a:schemeClr>
          </a:solidFill>
          <a:ln>
            <a:noFill/>
          </a:ln>
        </p:spPr>
      </p:sp>
      <p:sp>
        <p:nvSpPr>
          <p:cNvPr id="37" name="koppt-文本框"/>
          <p:cNvSpPr/>
          <p:nvPr/>
        </p:nvSpPr>
        <p:spPr>
          <a:xfrm>
            <a:off x="4469209" y="4015402"/>
            <a:ext cx="2304256"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引导产业转型升级</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加强政府监管</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lang="zh-CN" altLang="en-US" dirty="0">
                <a:solidFill>
                  <a:srgbClr val="000000"/>
                </a:solidFill>
                <a:latin typeface="微软雅黑" panose="020B0503020204020204" pitchFamily="34" charset="-122"/>
                <a:ea typeface="微软雅黑" panose="020B0503020204020204" pitchFamily="34" charset="-122"/>
              </a:rPr>
              <a:t>为</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企业提供好服务</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系统化的招商引资</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提升区域的竞争力</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endParaRPr kumimoji="0" lang="en-US" altLang="zh-CN" sz="12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40"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pic>
        <p:nvPicPr>
          <p:cNvPr id="41" name="图片 12"/>
          <p:cNvPicPr>
            <a:picLocks noChangeAspect="1" noChangeArrowheads="1"/>
          </p:cNvPicPr>
          <p:nvPr/>
        </p:nvPicPr>
        <p:blipFill>
          <a:blip r:embed="rId1" cstate="print"/>
          <a:srcRect/>
          <a:stretch>
            <a:fillRect/>
          </a:stretch>
        </p:blipFill>
        <p:spPr bwMode="auto">
          <a:xfrm>
            <a:off x="9407574" y="450874"/>
            <a:ext cx="1833144" cy="432048"/>
          </a:xfrm>
          <a:prstGeom prst="rect">
            <a:avLst/>
          </a:prstGeom>
          <a:noFill/>
          <a:ln w="9525">
            <a:noFill/>
            <a:bevel/>
          </a:ln>
        </p:spPr>
      </p:pic>
      <p:sp>
        <p:nvSpPr>
          <p:cNvPr id="25"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26" name="文本框 25"/>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6614" y="332656"/>
            <a:ext cx="5544616" cy="668485"/>
          </a:xfrm>
        </p:spPr>
        <p:txBody>
          <a:bodyPr>
            <a:noAutofit/>
          </a:bodyPr>
          <a:lstStyle/>
          <a:p>
            <a:pPr algn="l"/>
            <a:r>
              <a:rPr lang="en-US" altLang="zh-CN" sz="2800" dirty="0">
                <a:solidFill>
                  <a:schemeClr val="tx1"/>
                </a:solidFill>
                <a:latin typeface="+mn-ea"/>
                <a:ea typeface="+mn-ea"/>
              </a:rPr>
              <a:t>1.1.1</a:t>
            </a:r>
            <a:r>
              <a:rPr lang="zh-CN" altLang="en-US" sz="2800" dirty="0">
                <a:solidFill>
                  <a:schemeClr val="tx1"/>
                </a:solidFill>
                <a:latin typeface="+mn-ea"/>
                <a:ea typeface="+mn-ea"/>
              </a:rPr>
              <a:t>、</a:t>
            </a:r>
            <a:r>
              <a:rPr lang="en-US" altLang="zh-CN" sz="2800" dirty="0">
                <a:solidFill>
                  <a:schemeClr val="tx1"/>
                </a:solidFill>
                <a:latin typeface="+mn-ea"/>
                <a:ea typeface="+mn-ea"/>
              </a:rPr>
              <a:t> </a:t>
            </a:r>
            <a:r>
              <a:rPr lang="zh-CN" altLang="en-US" sz="2800" dirty="0">
                <a:solidFill>
                  <a:schemeClr val="tx1"/>
                </a:solidFill>
                <a:latin typeface="+mn-ea"/>
                <a:ea typeface="+mn-ea"/>
              </a:rPr>
              <a:t>产业现状</a:t>
            </a:r>
            <a:r>
              <a:rPr lang="en-US" altLang="zh-CN" sz="2800" dirty="0">
                <a:solidFill>
                  <a:schemeClr val="tx1"/>
                </a:solidFill>
                <a:latin typeface="+mn-ea"/>
                <a:ea typeface="+mn-ea"/>
              </a:rPr>
              <a:t>-</a:t>
            </a:r>
            <a:r>
              <a:rPr lang="zh-CN" altLang="en-US" sz="2800" dirty="0">
                <a:solidFill>
                  <a:schemeClr val="tx1"/>
                </a:solidFill>
                <a:latin typeface="+mn-ea"/>
                <a:ea typeface="+mn-ea"/>
              </a:rPr>
              <a:t>中药材产业链</a:t>
            </a:r>
            <a:endParaRPr lang="zh-CN" altLang="en-US" sz="2800" dirty="0">
              <a:solidFill>
                <a:schemeClr val="tx1"/>
              </a:solidFill>
              <a:latin typeface="+mn-ea"/>
              <a:ea typeface="+mn-ea"/>
            </a:endParaRPr>
          </a:p>
        </p:txBody>
      </p:sp>
      <p:sp>
        <p:nvSpPr>
          <p:cNvPr id="8"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pic>
        <p:nvPicPr>
          <p:cNvPr id="11" name="图片 12"/>
          <p:cNvPicPr>
            <a:picLocks noChangeAspect="1" noChangeArrowheads="1"/>
          </p:cNvPicPr>
          <p:nvPr/>
        </p:nvPicPr>
        <p:blipFill>
          <a:blip r:embed="rId1" cstate="print"/>
          <a:srcRect/>
          <a:stretch>
            <a:fillRect/>
          </a:stretch>
        </p:blipFill>
        <p:spPr bwMode="auto">
          <a:xfrm>
            <a:off x="9407574" y="450874"/>
            <a:ext cx="1833144" cy="432048"/>
          </a:xfrm>
          <a:prstGeom prst="rect">
            <a:avLst/>
          </a:prstGeom>
          <a:noFill/>
          <a:ln w="9525">
            <a:noFill/>
            <a:bevel/>
          </a:ln>
        </p:spPr>
      </p:pic>
      <p:sp>
        <p:nvSpPr>
          <p:cNvPr id="111" name="椭圆 110"/>
          <p:cNvSpPr/>
          <p:nvPr/>
        </p:nvSpPr>
        <p:spPr>
          <a:xfrm>
            <a:off x="1734344" y="2686870"/>
            <a:ext cx="850901"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100" b="1" dirty="0">
                <a:solidFill>
                  <a:schemeClr val="tx1">
                    <a:lumMod val="85000"/>
                    <a:lumOff val="15000"/>
                  </a:schemeClr>
                </a:solidFill>
                <a:latin typeface="+mn-ea"/>
              </a:rPr>
              <a:t>种植养殖</a:t>
            </a:r>
            <a:endParaRPr lang="en-US" altLang="zh-CN" sz="1100" b="1" dirty="0">
              <a:solidFill>
                <a:schemeClr val="tx1">
                  <a:lumMod val="85000"/>
                  <a:lumOff val="15000"/>
                </a:schemeClr>
              </a:solidFill>
              <a:latin typeface="+mn-ea"/>
            </a:endParaRPr>
          </a:p>
          <a:p>
            <a:pPr algn="ctr">
              <a:buFont typeface="Arial" panose="020B0604020202020204" pitchFamily="34" charset="0"/>
              <a:buNone/>
              <a:defRPr/>
            </a:pPr>
            <a:r>
              <a:rPr lang="zh-CN" altLang="en-US" sz="1100" b="1" dirty="0">
                <a:solidFill>
                  <a:schemeClr val="tx1">
                    <a:lumMod val="85000"/>
                    <a:lumOff val="15000"/>
                  </a:schemeClr>
                </a:solidFill>
                <a:latin typeface="+mn-ea"/>
              </a:rPr>
              <a:t>散户</a:t>
            </a:r>
            <a:endParaRPr lang="zh-CN" altLang="en-US" sz="1100" b="1" dirty="0">
              <a:solidFill>
                <a:schemeClr val="tx1">
                  <a:lumMod val="85000"/>
                  <a:lumOff val="15000"/>
                </a:schemeClr>
              </a:solidFill>
              <a:latin typeface="+mn-ea"/>
            </a:endParaRPr>
          </a:p>
        </p:txBody>
      </p:sp>
      <p:sp>
        <p:nvSpPr>
          <p:cNvPr id="112" name="椭圆 111"/>
          <p:cNvSpPr/>
          <p:nvPr/>
        </p:nvSpPr>
        <p:spPr>
          <a:xfrm>
            <a:off x="1770856" y="4487095"/>
            <a:ext cx="792163" cy="5048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buFont typeface="Arial" panose="020B0604020202020204" pitchFamily="34" charset="0"/>
              <a:buNone/>
              <a:defRPr/>
            </a:pPr>
            <a:r>
              <a:rPr lang="zh-CN" altLang="en-US" sz="1100" b="1" dirty="0">
                <a:solidFill>
                  <a:prstClr val="black"/>
                </a:solidFill>
              </a:rPr>
              <a:t>种植</a:t>
            </a:r>
            <a:r>
              <a:rPr lang="en-US" altLang="zh-CN" sz="1100" b="1" dirty="0">
                <a:solidFill>
                  <a:prstClr val="black"/>
                </a:solidFill>
              </a:rPr>
              <a:t>/</a:t>
            </a:r>
            <a:r>
              <a:rPr lang="zh-CN" altLang="en-US" sz="1100" b="1" dirty="0">
                <a:solidFill>
                  <a:prstClr val="black"/>
                </a:solidFill>
              </a:rPr>
              <a:t>养殖企业</a:t>
            </a:r>
            <a:endParaRPr lang="zh-CN" altLang="en-US" sz="1100" b="1" dirty="0">
              <a:solidFill>
                <a:prstClr val="black"/>
              </a:solidFill>
            </a:endParaRPr>
          </a:p>
        </p:txBody>
      </p:sp>
      <p:sp>
        <p:nvSpPr>
          <p:cNvPr id="113" name="椭圆 112"/>
          <p:cNvSpPr/>
          <p:nvPr/>
        </p:nvSpPr>
        <p:spPr>
          <a:xfrm>
            <a:off x="3858419" y="2686870"/>
            <a:ext cx="1152525" cy="5048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buFont typeface="Arial" panose="020B0604020202020204" pitchFamily="34" charset="0"/>
              <a:buNone/>
              <a:defRPr/>
            </a:pPr>
            <a:r>
              <a:rPr lang="zh-CN" altLang="en-US" sz="1100" b="1" dirty="0">
                <a:solidFill>
                  <a:prstClr val="black"/>
                </a:solidFill>
              </a:rPr>
              <a:t>中药材</a:t>
            </a:r>
            <a:endParaRPr lang="en-US" altLang="zh-CN" sz="1100" b="1" dirty="0">
              <a:solidFill>
                <a:prstClr val="black"/>
              </a:solidFill>
            </a:endParaRPr>
          </a:p>
          <a:p>
            <a:pPr algn="ctr">
              <a:buFont typeface="Arial" panose="020B0604020202020204" pitchFamily="34" charset="0"/>
              <a:buNone/>
              <a:defRPr/>
            </a:pPr>
            <a:r>
              <a:rPr lang="zh-CN" altLang="en-US" sz="1100" b="1" dirty="0">
                <a:solidFill>
                  <a:prstClr val="black"/>
                </a:solidFill>
              </a:rPr>
              <a:t>经营企业</a:t>
            </a:r>
            <a:endParaRPr lang="zh-CN" altLang="en-US" sz="1100" b="1" dirty="0">
              <a:solidFill>
                <a:prstClr val="black"/>
              </a:solidFill>
            </a:endParaRPr>
          </a:p>
        </p:txBody>
      </p:sp>
      <p:sp>
        <p:nvSpPr>
          <p:cNvPr id="114" name="椭圆 113"/>
          <p:cNvSpPr/>
          <p:nvPr/>
        </p:nvSpPr>
        <p:spPr>
          <a:xfrm>
            <a:off x="4795044" y="3694933"/>
            <a:ext cx="1079500" cy="5048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buFont typeface="Arial" panose="020B0604020202020204" pitchFamily="34" charset="0"/>
              <a:buNone/>
              <a:defRPr/>
            </a:pPr>
            <a:r>
              <a:rPr lang="zh-CN" altLang="en-US" sz="1100" b="1" dirty="0">
                <a:solidFill>
                  <a:prstClr val="black"/>
                </a:solidFill>
              </a:rPr>
              <a:t>中药材</a:t>
            </a:r>
            <a:endParaRPr lang="en-US" altLang="zh-CN" sz="1100" b="1" dirty="0">
              <a:solidFill>
                <a:prstClr val="black"/>
              </a:solidFill>
            </a:endParaRPr>
          </a:p>
          <a:p>
            <a:pPr algn="ctr">
              <a:buFont typeface="Arial" panose="020B0604020202020204" pitchFamily="34" charset="0"/>
              <a:buNone/>
              <a:defRPr/>
            </a:pPr>
            <a:r>
              <a:rPr lang="zh-CN" altLang="en-US" sz="1100" b="1" dirty="0">
                <a:solidFill>
                  <a:prstClr val="black"/>
                </a:solidFill>
              </a:rPr>
              <a:t>专业市场</a:t>
            </a:r>
            <a:endParaRPr lang="zh-CN" altLang="en-US" sz="1100" b="1" dirty="0">
              <a:solidFill>
                <a:prstClr val="black"/>
              </a:solidFill>
            </a:endParaRPr>
          </a:p>
        </p:txBody>
      </p:sp>
      <p:sp>
        <p:nvSpPr>
          <p:cNvPr id="115" name="椭圆 114"/>
          <p:cNvSpPr/>
          <p:nvPr/>
        </p:nvSpPr>
        <p:spPr>
          <a:xfrm>
            <a:off x="6161881" y="3694933"/>
            <a:ext cx="1081088" cy="5048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buFont typeface="Arial" panose="020B0604020202020204" pitchFamily="34" charset="0"/>
              <a:buNone/>
              <a:defRPr/>
            </a:pPr>
            <a:r>
              <a:rPr lang="zh-CN" altLang="en-US" sz="1100" b="1" dirty="0">
                <a:solidFill>
                  <a:prstClr val="black"/>
                </a:solidFill>
              </a:rPr>
              <a:t>饮片生产企业</a:t>
            </a:r>
            <a:endParaRPr lang="en-US" altLang="zh-CN" sz="1100" b="1" dirty="0">
              <a:solidFill>
                <a:prstClr val="black"/>
              </a:solidFill>
            </a:endParaRPr>
          </a:p>
        </p:txBody>
      </p:sp>
      <p:sp>
        <p:nvSpPr>
          <p:cNvPr id="116" name="椭圆 115"/>
          <p:cNvSpPr/>
          <p:nvPr/>
        </p:nvSpPr>
        <p:spPr>
          <a:xfrm>
            <a:off x="7674769" y="3288533"/>
            <a:ext cx="1081087" cy="5048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buFont typeface="Arial" panose="020B0604020202020204" pitchFamily="34" charset="0"/>
              <a:buNone/>
              <a:defRPr/>
            </a:pPr>
            <a:r>
              <a:rPr lang="zh-CN" altLang="en-US" sz="1100" b="1" dirty="0">
                <a:solidFill>
                  <a:prstClr val="black"/>
                </a:solidFill>
              </a:rPr>
              <a:t>饮片</a:t>
            </a:r>
            <a:endParaRPr lang="en-US" altLang="zh-CN" sz="1100" b="1" dirty="0">
              <a:solidFill>
                <a:prstClr val="black"/>
              </a:solidFill>
            </a:endParaRPr>
          </a:p>
          <a:p>
            <a:pPr algn="ctr">
              <a:buFont typeface="Arial" panose="020B0604020202020204" pitchFamily="34" charset="0"/>
              <a:buNone/>
              <a:defRPr/>
            </a:pPr>
            <a:r>
              <a:rPr lang="zh-CN" altLang="en-US" sz="1100" b="1" dirty="0">
                <a:solidFill>
                  <a:prstClr val="black"/>
                </a:solidFill>
              </a:rPr>
              <a:t>批发商</a:t>
            </a:r>
            <a:r>
              <a:rPr lang="en-US" altLang="zh-CN" sz="1100" b="1" dirty="0">
                <a:solidFill>
                  <a:prstClr val="black"/>
                </a:solidFill>
              </a:rPr>
              <a:t>/</a:t>
            </a:r>
            <a:endParaRPr lang="en-US" altLang="zh-CN" sz="1100" b="1" dirty="0">
              <a:solidFill>
                <a:prstClr val="black"/>
              </a:solidFill>
            </a:endParaRPr>
          </a:p>
          <a:p>
            <a:pPr algn="ctr">
              <a:buFont typeface="Arial" panose="020B0604020202020204" pitchFamily="34" charset="0"/>
              <a:buNone/>
              <a:defRPr/>
            </a:pPr>
            <a:r>
              <a:rPr lang="zh-CN" altLang="en-US" sz="1100" b="1" dirty="0">
                <a:solidFill>
                  <a:prstClr val="black"/>
                </a:solidFill>
              </a:rPr>
              <a:t>零售连锁</a:t>
            </a:r>
            <a:endParaRPr lang="en-US" altLang="zh-CN" sz="1100" b="1" dirty="0">
              <a:solidFill>
                <a:prstClr val="black"/>
              </a:solidFill>
            </a:endParaRPr>
          </a:p>
        </p:txBody>
      </p:sp>
      <p:sp>
        <p:nvSpPr>
          <p:cNvPr id="117" name="椭圆 116"/>
          <p:cNvSpPr/>
          <p:nvPr/>
        </p:nvSpPr>
        <p:spPr>
          <a:xfrm>
            <a:off x="8971756" y="2569395"/>
            <a:ext cx="935038" cy="5032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buFont typeface="Arial" panose="020B0604020202020204" pitchFamily="34" charset="0"/>
              <a:buNone/>
              <a:defRPr/>
            </a:pPr>
            <a:r>
              <a:rPr lang="zh-CN" altLang="en-US" sz="1100" b="1" dirty="0">
                <a:solidFill>
                  <a:prstClr val="black"/>
                </a:solidFill>
              </a:rPr>
              <a:t>医院</a:t>
            </a:r>
            <a:endParaRPr lang="en-US" altLang="zh-CN" sz="1100" b="1" dirty="0">
              <a:solidFill>
                <a:prstClr val="black"/>
              </a:solidFill>
            </a:endParaRPr>
          </a:p>
        </p:txBody>
      </p:sp>
      <p:sp>
        <p:nvSpPr>
          <p:cNvPr id="118" name="椭圆 117"/>
          <p:cNvSpPr/>
          <p:nvPr/>
        </p:nvSpPr>
        <p:spPr>
          <a:xfrm>
            <a:off x="8971756" y="4728395"/>
            <a:ext cx="935038"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100" b="1" dirty="0">
                <a:solidFill>
                  <a:prstClr val="white"/>
                </a:solidFill>
              </a:rPr>
              <a:t>药店</a:t>
            </a:r>
            <a:endParaRPr lang="en-US" altLang="zh-CN" sz="1100" b="1" dirty="0">
              <a:solidFill>
                <a:prstClr val="white"/>
              </a:solidFill>
            </a:endParaRPr>
          </a:p>
        </p:txBody>
      </p:sp>
      <p:sp>
        <p:nvSpPr>
          <p:cNvPr id="119" name="椭圆 118"/>
          <p:cNvSpPr/>
          <p:nvPr/>
        </p:nvSpPr>
        <p:spPr>
          <a:xfrm>
            <a:off x="9619456" y="3694933"/>
            <a:ext cx="936625"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r>
              <a:rPr lang="zh-CN" altLang="en-US" sz="1100" b="1" dirty="0">
                <a:solidFill>
                  <a:prstClr val="white"/>
                </a:solidFill>
              </a:rPr>
              <a:t>消费者</a:t>
            </a:r>
            <a:endParaRPr lang="en-US" altLang="zh-CN" sz="1100" b="1" dirty="0">
              <a:solidFill>
                <a:prstClr val="white"/>
              </a:solidFill>
            </a:endParaRPr>
          </a:p>
        </p:txBody>
      </p:sp>
      <p:cxnSp>
        <p:nvCxnSpPr>
          <p:cNvPr id="120" name="直接箭头连接符 119"/>
          <p:cNvCxnSpPr>
            <a:stCxn id="111" idx="6"/>
          </p:cNvCxnSpPr>
          <p:nvPr/>
        </p:nvCxnSpPr>
        <p:spPr>
          <a:xfrm>
            <a:off x="2585245" y="2939283"/>
            <a:ext cx="19367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1" name="直接箭头连接符 120"/>
          <p:cNvCxnSpPr>
            <a:endCxn id="113" idx="2"/>
          </p:cNvCxnSpPr>
          <p:nvPr/>
        </p:nvCxnSpPr>
        <p:spPr>
          <a:xfrm>
            <a:off x="3642519" y="2939283"/>
            <a:ext cx="2159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2" name="形状 37"/>
          <p:cNvCxnSpPr>
            <a:endCxn id="114" idx="2"/>
          </p:cNvCxnSpPr>
          <p:nvPr/>
        </p:nvCxnSpPr>
        <p:spPr>
          <a:xfrm rot="16200000" flipH="1">
            <a:off x="3625057" y="2777357"/>
            <a:ext cx="755650" cy="1584325"/>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23" name="形状 41"/>
          <p:cNvCxnSpPr>
            <a:stCxn id="113" idx="4"/>
            <a:endCxn id="114" idx="2"/>
          </p:cNvCxnSpPr>
          <p:nvPr/>
        </p:nvCxnSpPr>
        <p:spPr>
          <a:xfrm rot="16200000" flipH="1">
            <a:off x="4237038" y="3389338"/>
            <a:ext cx="755650" cy="360363"/>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24" name="形状 47"/>
          <p:cNvCxnSpPr>
            <a:stCxn id="113" idx="6"/>
            <a:endCxn id="115" idx="0"/>
          </p:cNvCxnSpPr>
          <p:nvPr/>
        </p:nvCxnSpPr>
        <p:spPr>
          <a:xfrm>
            <a:off x="5010944" y="2939283"/>
            <a:ext cx="1692275" cy="75565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25" name="形状 49"/>
          <p:cNvCxnSpPr>
            <a:stCxn id="112" idx="6"/>
            <a:endCxn id="115" idx="4"/>
          </p:cNvCxnSpPr>
          <p:nvPr/>
        </p:nvCxnSpPr>
        <p:spPr>
          <a:xfrm flipV="1">
            <a:off x="2563019" y="4199758"/>
            <a:ext cx="4140200" cy="53975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26" name="直接箭头连接符 125"/>
          <p:cNvCxnSpPr>
            <a:stCxn id="114" idx="6"/>
            <a:endCxn id="115" idx="2"/>
          </p:cNvCxnSpPr>
          <p:nvPr/>
        </p:nvCxnSpPr>
        <p:spPr>
          <a:xfrm>
            <a:off x="5874544" y="3947345"/>
            <a:ext cx="2873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7" name="直接箭头连接符 126"/>
          <p:cNvCxnSpPr>
            <a:stCxn id="117" idx="6"/>
            <a:endCxn id="119" idx="0"/>
          </p:cNvCxnSpPr>
          <p:nvPr/>
        </p:nvCxnSpPr>
        <p:spPr>
          <a:xfrm>
            <a:off x="9906794" y="2820220"/>
            <a:ext cx="180975" cy="8747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8" name="直接箭头连接符 127"/>
          <p:cNvCxnSpPr>
            <a:stCxn id="115" idx="6"/>
            <a:endCxn id="116" idx="2"/>
          </p:cNvCxnSpPr>
          <p:nvPr/>
        </p:nvCxnSpPr>
        <p:spPr>
          <a:xfrm flipV="1">
            <a:off x="7242969" y="3540945"/>
            <a:ext cx="431800" cy="40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9" name="直接箭头连接符 128"/>
          <p:cNvCxnSpPr>
            <a:stCxn id="118" idx="6"/>
            <a:endCxn id="119" idx="4"/>
          </p:cNvCxnSpPr>
          <p:nvPr/>
        </p:nvCxnSpPr>
        <p:spPr>
          <a:xfrm flipV="1">
            <a:off x="9906794" y="4199758"/>
            <a:ext cx="180975" cy="7810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0" name="形状 87"/>
          <p:cNvCxnSpPr>
            <a:stCxn id="114" idx="0"/>
          </p:cNvCxnSpPr>
          <p:nvPr/>
        </p:nvCxnSpPr>
        <p:spPr>
          <a:xfrm rot="5400000" flipH="1" flipV="1">
            <a:off x="7077869" y="650108"/>
            <a:ext cx="1301750" cy="47879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31" name="直接连接符 130"/>
          <p:cNvCxnSpPr/>
          <p:nvPr/>
        </p:nvCxnSpPr>
        <p:spPr>
          <a:xfrm>
            <a:off x="2705894" y="1535933"/>
            <a:ext cx="0" cy="3743325"/>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132" name="直接连接符 131"/>
          <p:cNvCxnSpPr/>
          <p:nvPr/>
        </p:nvCxnSpPr>
        <p:spPr>
          <a:xfrm>
            <a:off x="5974556" y="1607370"/>
            <a:ext cx="0" cy="3744913"/>
          </a:xfrm>
          <a:prstGeom prst="line">
            <a:avLst/>
          </a:prstGeom>
          <a:ln>
            <a:prstDash val="dash"/>
          </a:ln>
        </p:spPr>
        <p:style>
          <a:lnRef idx="2">
            <a:schemeClr val="accent4"/>
          </a:lnRef>
          <a:fillRef idx="0">
            <a:schemeClr val="accent4"/>
          </a:fillRef>
          <a:effectRef idx="1">
            <a:schemeClr val="accent4"/>
          </a:effectRef>
          <a:fontRef idx="minor">
            <a:schemeClr val="tx1"/>
          </a:fontRef>
        </p:style>
      </p:cxnSp>
      <p:cxnSp>
        <p:nvCxnSpPr>
          <p:cNvPr id="133" name="直接连接符 132"/>
          <p:cNvCxnSpPr/>
          <p:nvPr/>
        </p:nvCxnSpPr>
        <p:spPr>
          <a:xfrm>
            <a:off x="7458869" y="1632770"/>
            <a:ext cx="0" cy="3744913"/>
          </a:xfrm>
          <a:prstGeom prst="line">
            <a:avLst/>
          </a:prstGeom>
          <a:ln>
            <a:prstDash val="dash"/>
          </a:ln>
        </p:spPr>
        <p:style>
          <a:lnRef idx="2">
            <a:schemeClr val="accent4"/>
          </a:lnRef>
          <a:fillRef idx="0">
            <a:schemeClr val="accent4"/>
          </a:fillRef>
          <a:effectRef idx="1">
            <a:schemeClr val="accent4"/>
          </a:effectRef>
          <a:fontRef idx="minor">
            <a:schemeClr val="tx1"/>
          </a:fontRef>
        </p:style>
      </p:cxnSp>
      <p:sp>
        <p:nvSpPr>
          <p:cNvPr id="134" name="TextBox 29"/>
          <p:cNvSpPr txBox="1"/>
          <p:nvPr/>
        </p:nvSpPr>
        <p:spPr>
          <a:xfrm>
            <a:off x="1481931" y="1751833"/>
            <a:ext cx="1152525" cy="3683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buFont typeface="Arial" panose="020B0604020202020204" pitchFamily="34" charset="0"/>
              <a:buNone/>
              <a:defRPr/>
            </a:pPr>
            <a:r>
              <a:rPr lang="zh-CN" altLang="en-US" b="1" dirty="0">
                <a:solidFill>
                  <a:prstClr val="black"/>
                </a:solidFill>
              </a:rPr>
              <a:t>药材种植</a:t>
            </a:r>
            <a:endParaRPr lang="zh-CN" altLang="en-US" b="1" dirty="0">
              <a:solidFill>
                <a:prstClr val="black"/>
              </a:solidFill>
            </a:endParaRPr>
          </a:p>
        </p:txBody>
      </p:sp>
      <p:sp>
        <p:nvSpPr>
          <p:cNvPr id="135" name="TextBox 30"/>
          <p:cNvSpPr txBox="1"/>
          <p:nvPr/>
        </p:nvSpPr>
        <p:spPr>
          <a:xfrm>
            <a:off x="3455194" y="1751833"/>
            <a:ext cx="1655762" cy="3683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buFont typeface="Arial" panose="020B0604020202020204" pitchFamily="34" charset="0"/>
              <a:buNone/>
              <a:defRPr/>
            </a:pPr>
            <a:r>
              <a:rPr lang="zh-CN" altLang="en-US" b="1" dirty="0">
                <a:solidFill>
                  <a:prstClr val="black"/>
                </a:solidFill>
              </a:rPr>
              <a:t>药材流通</a:t>
            </a:r>
            <a:endParaRPr lang="zh-CN" altLang="en-US" b="1" dirty="0">
              <a:solidFill>
                <a:prstClr val="black"/>
              </a:solidFill>
            </a:endParaRPr>
          </a:p>
        </p:txBody>
      </p:sp>
      <p:sp>
        <p:nvSpPr>
          <p:cNvPr id="136" name="TextBox 31"/>
          <p:cNvSpPr txBox="1"/>
          <p:nvPr/>
        </p:nvSpPr>
        <p:spPr>
          <a:xfrm>
            <a:off x="6095206" y="1775645"/>
            <a:ext cx="1223963" cy="3683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buFont typeface="Arial" panose="020B0604020202020204" pitchFamily="34" charset="0"/>
              <a:buNone/>
              <a:defRPr/>
            </a:pPr>
            <a:r>
              <a:rPr lang="zh-CN" altLang="en-US" b="1" dirty="0">
                <a:solidFill>
                  <a:prstClr val="black"/>
                </a:solidFill>
              </a:rPr>
              <a:t>饮片生产</a:t>
            </a:r>
            <a:endParaRPr lang="zh-CN" altLang="en-US" b="1" dirty="0">
              <a:solidFill>
                <a:prstClr val="black"/>
              </a:solidFill>
            </a:endParaRPr>
          </a:p>
        </p:txBody>
      </p:sp>
      <p:sp>
        <p:nvSpPr>
          <p:cNvPr id="137" name="TextBox 32"/>
          <p:cNvSpPr txBox="1"/>
          <p:nvPr/>
        </p:nvSpPr>
        <p:spPr>
          <a:xfrm>
            <a:off x="8322469" y="1751833"/>
            <a:ext cx="1871662" cy="3698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buFont typeface="Arial" panose="020B0604020202020204" pitchFamily="34" charset="0"/>
              <a:buNone/>
              <a:defRPr/>
            </a:pPr>
            <a:r>
              <a:rPr lang="zh-CN" altLang="en-US" b="1" dirty="0">
                <a:solidFill>
                  <a:prstClr val="black"/>
                </a:solidFill>
              </a:rPr>
              <a:t>中药流通及使用</a:t>
            </a:r>
            <a:endParaRPr lang="zh-CN" altLang="en-US" b="1" dirty="0">
              <a:solidFill>
                <a:prstClr val="black"/>
              </a:solidFill>
            </a:endParaRPr>
          </a:p>
        </p:txBody>
      </p:sp>
      <p:sp>
        <p:nvSpPr>
          <p:cNvPr id="138" name="右箭头 33"/>
          <p:cNvSpPr/>
          <p:nvPr/>
        </p:nvSpPr>
        <p:spPr>
          <a:xfrm>
            <a:off x="2851944" y="1786758"/>
            <a:ext cx="503237" cy="277812"/>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buFont typeface="Arial" panose="020B0604020202020204" pitchFamily="34" charset="0"/>
              <a:buNone/>
              <a:defRPr/>
            </a:pPr>
            <a:endParaRPr lang="zh-CN" altLang="en-US">
              <a:solidFill>
                <a:prstClr val="black"/>
              </a:solidFill>
            </a:endParaRPr>
          </a:p>
        </p:txBody>
      </p:sp>
      <p:sp>
        <p:nvSpPr>
          <p:cNvPr id="139" name="右箭头 34"/>
          <p:cNvSpPr/>
          <p:nvPr/>
        </p:nvSpPr>
        <p:spPr>
          <a:xfrm>
            <a:off x="5226844" y="1799458"/>
            <a:ext cx="576262" cy="265112"/>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buFont typeface="Arial" panose="020B0604020202020204" pitchFamily="34" charset="0"/>
              <a:buNone/>
              <a:defRPr/>
            </a:pPr>
            <a:endParaRPr lang="zh-CN" altLang="en-US">
              <a:solidFill>
                <a:prstClr val="black"/>
              </a:solidFill>
            </a:endParaRPr>
          </a:p>
        </p:txBody>
      </p:sp>
      <p:sp>
        <p:nvSpPr>
          <p:cNvPr id="140" name="右箭头 35"/>
          <p:cNvSpPr/>
          <p:nvPr/>
        </p:nvSpPr>
        <p:spPr>
          <a:xfrm>
            <a:off x="7589044" y="1797870"/>
            <a:ext cx="590550" cy="2667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buFont typeface="Arial" panose="020B0604020202020204" pitchFamily="34" charset="0"/>
              <a:buNone/>
              <a:defRPr/>
            </a:pPr>
            <a:endParaRPr lang="zh-CN" altLang="en-US">
              <a:solidFill>
                <a:prstClr val="black"/>
              </a:solidFill>
            </a:endParaRPr>
          </a:p>
        </p:txBody>
      </p:sp>
      <p:sp>
        <p:nvSpPr>
          <p:cNvPr id="141" name="TextBox 112"/>
          <p:cNvSpPr txBox="1">
            <a:spLocks noChangeArrowheads="1"/>
          </p:cNvSpPr>
          <p:nvPr/>
        </p:nvSpPr>
        <p:spPr bwMode="auto">
          <a:xfrm>
            <a:off x="1756569" y="5203058"/>
            <a:ext cx="86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9pPr>
          </a:lstStyle>
          <a:p>
            <a:pPr algn="ctr" eaLnBrk="1" hangingPunct="1"/>
            <a:r>
              <a:rPr lang="en-US" altLang="zh-CN" sz="2000" b="1" dirty="0">
                <a:solidFill>
                  <a:srgbClr val="000000"/>
                </a:solidFill>
                <a:latin typeface="+mn-ea"/>
                <a:ea typeface="+mn-ea"/>
              </a:rPr>
              <a:t>GAP</a:t>
            </a:r>
            <a:r>
              <a:rPr lang="zh-CN" altLang="en-US" sz="2000" b="1" dirty="0">
                <a:solidFill>
                  <a:srgbClr val="000000"/>
                </a:solidFill>
                <a:latin typeface="+mn-ea"/>
                <a:ea typeface="+mn-ea"/>
              </a:rPr>
              <a:t>认证</a:t>
            </a:r>
            <a:endParaRPr lang="zh-CN" altLang="en-US" sz="2000" b="1" dirty="0">
              <a:solidFill>
                <a:srgbClr val="000000"/>
              </a:solidFill>
              <a:latin typeface="+mn-ea"/>
              <a:ea typeface="+mn-ea"/>
            </a:endParaRPr>
          </a:p>
        </p:txBody>
      </p:sp>
      <p:sp>
        <p:nvSpPr>
          <p:cNvPr id="142" name="TextBox 113"/>
          <p:cNvSpPr txBox="1">
            <a:spLocks noChangeArrowheads="1"/>
          </p:cNvSpPr>
          <p:nvPr/>
        </p:nvSpPr>
        <p:spPr bwMode="auto">
          <a:xfrm>
            <a:off x="6293010" y="5203058"/>
            <a:ext cx="86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9pPr>
          </a:lstStyle>
          <a:p>
            <a:pPr algn="ctr" eaLnBrk="1" hangingPunct="1"/>
            <a:r>
              <a:rPr lang="en-US" altLang="zh-CN" sz="2000" b="1" dirty="0">
                <a:solidFill>
                  <a:srgbClr val="000000"/>
                </a:solidFill>
                <a:latin typeface="+mn-ea"/>
                <a:ea typeface="+mn-ea"/>
              </a:rPr>
              <a:t>GMP</a:t>
            </a:r>
            <a:r>
              <a:rPr lang="zh-CN" altLang="en-US" sz="2000" b="1" dirty="0">
                <a:solidFill>
                  <a:srgbClr val="000000"/>
                </a:solidFill>
                <a:latin typeface="+mn-ea"/>
                <a:ea typeface="+mn-ea"/>
              </a:rPr>
              <a:t>认证</a:t>
            </a:r>
            <a:endParaRPr lang="zh-CN" altLang="en-US" sz="2000" b="1" dirty="0">
              <a:solidFill>
                <a:srgbClr val="000000"/>
              </a:solidFill>
              <a:latin typeface="+mn-ea"/>
              <a:ea typeface="+mn-ea"/>
            </a:endParaRPr>
          </a:p>
        </p:txBody>
      </p:sp>
      <p:cxnSp>
        <p:nvCxnSpPr>
          <p:cNvPr id="143" name="直接箭头连接符 142"/>
          <p:cNvCxnSpPr>
            <a:stCxn id="116" idx="6"/>
            <a:endCxn id="117" idx="2"/>
          </p:cNvCxnSpPr>
          <p:nvPr/>
        </p:nvCxnSpPr>
        <p:spPr>
          <a:xfrm flipV="1">
            <a:off x="8755856" y="2820220"/>
            <a:ext cx="215900" cy="7207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4" name="TextBox 143"/>
          <p:cNvSpPr txBox="1">
            <a:spLocks noChangeArrowheads="1"/>
          </p:cNvSpPr>
          <p:nvPr/>
        </p:nvSpPr>
        <p:spPr bwMode="auto">
          <a:xfrm>
            <a:off x="7747794" y="5203058"/>
            <a:ext cx="86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华文细黑" panose="02010600040101010101" pitchFamily="2" charset="-122"/>
              </a:defRPr>
            </a:lvl2pPr>
            <a:lvl3pPr marL="1143000" indent="-228600" eaLnBrk="0" hangingPunct="0">
              <a:defRPr>
                <a:solidFill>
                  <a:schemeClr val="tx1"/>
                </a:solidFill>
                <a:latin typeface="Arial" panose="020B0604020202020204" pitchFamily="34" charset="0"/>
                <a:ea typeface="华文细黑" panose="02010600040101010101" pitchFamily="2" charset="-122"/>
              </a:defRPr>
            </a:lvl3pPr>
            <a:lvl4pPr marL="1600200" indent="-228600" eaLnBrk="0" hangingPunct="0">
              <a:defRPr>
                <a:solidFill>
                  <a:schemeClr val="tx1"/>
                </a:solidFill>
                <a:latin typeface="Arial" panose="020B0604020202020204" pitchFamily="34" charset="0"/>
                <a:ea typeface="华文细黑" panose="02010600040101010101" pitchFamily="2" charset="-122"/>
              </a:defRPr>
            </a:lvl4pPr>
            <a:lvl5pPr marL="2057400" indent="-228600" eaLnBrk="0" hangingPunct="0">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细黑" panose="02010600040101010101" pitchFamily="2" charset="-122"/>
              </a:defRPr>
            </a:lvl9pPr>
          </a:lstStyle>
          <a:p>
            <a:pPr algn="ctr" eaLnBrk="1" hangingPunct="1"/>
            <a:r>
              <a:rPr lang="en-US" altLang="zh-CN" sz="2000" b="1" dirty="0">
                <a:solidFill>
                  <a:srgbClr val="000000"/>
                </a:solidFill>
                <a:latin typeface="+mn-ea"/>
                <a:ea typeface="+mn-ea"/>
              </a:rPr>
              <a:t>GSP</a:t>
            </a:r>
            <a:r>
              <a:rPr lang="zh-CN" altLang="en-US" sz="2000" b="1" dirty="0">
                <a:solidFill>
                  <a:srgbClr val="000000"/>
                </a:solidFill>
                <a:latin typeface="+mn-ea"/>
                <a:ea typeface="+mn-ea"/>
              </a:rPr>
              <a:t>认证</a:t>
            </a:r>
            <a:endParaRPr lang="zh-CN" altLang="en-US" sz="2000" b="1" dirty="0">
              <a:solidFill>
                <a:srgbClr val="000000"/>
              </a:solidFill>
              <a:latin typeface="+mn-ea"/>
              <a:ea typeface="+mn-ea"/>
            </a:endParaRPr>
          </a:p>
        </p:txBody>
      </p:sp>
      <p:cxnSp>
        <p:nvCxnSpPr>
          <p:cNvPr id="145" name="直接箭头连接符 144"/>
          <p:cNvCxnSpPr/>
          <p:nvPr/>
        </p:nvCxnSpPr>
        <p:spPr>
          <a:xfrm>
            <a:off x="10122694" y="2399533"/>
            <a:ext cx="0" cy="1295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6" name="直接箭头连接符 145"/>
          <p:cNvCxnSpPr>
            <a:stCxn id="116" idx="6"/>
            <a:endCxn id="119" idx="2"/>
          </p:cNvCxnSpPr>
          <p:nvPr/>
        </p:nvCxnSpPr>
        <p:spPr>
          <a:xfrm>
            <a:off x="8755856" y="3540945"/>
            <a:ext cx="863600" cy="406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7" name="形状 48"/>
          <p:cNvCxnSpPr>
            <a:stCxn id="111" idx="4"/>
            <a:endCxn id="114" idx="2"/>
          </p:cNvCxnSpPr>
          <p:nvPr/>
        </p:nvCxnSpPr>
        <p:spPr>
          <a:xfrm rot="16200000" flipH="1">
            <a:off x="3099594" y="2251895"/>
            <a:ext cx="755651" cy="2635249"/>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48" name="形状 54"/>
          <p:cNvCxnSpPr>
            <a:stCxn id="111" idx="0"/>
          </p:cNvCxnSpPr>
          <p:nvPr/>
        </p:nvCxnSpPr>
        <p:spPr>
          <a:xfrm rot="5400000" flipH="1" flipV="1">
            <a:off x="3150396" y="1402585"/>
            <a:ext cx="293684" cy="2274886"/>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49" name="直接箭头连接符 148"/>
          <p:cNvCxnSpPr/>
          <p:nvPr/>
        </p:nvCxnSpPr>
        <p:spPr>
          <a:xfrm>
            <a:off x="4434681" y="2399533"/>
            <a:ext cx="0" cy="2873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0" name="形状 56"/>
          <p:cNvCxnSpPr>
            <a:stCxn id="112" idx="6"/>
            <a:endCxn id="114" idx="4"/>
          </p:cNvCxnSpPr>
          <p:nvPr/>
        </p:nvCxnSpPr>
        <p:spPr>
          <a:xfrm flipV="1">
            <a:off x="2563019" y="4199758"/>
            <a:ext cx="2771775" cy="539750"/>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51" name="椭圆 150"/>
          <p:cNvSpPr/>
          <p:nvPr/>
        </p:nvSpPr>
        <p:spPr>
          <a:xfrm>
            <a:off x="7674769" y="4079108"/>
            <a:ext cx="1081087" cy="504825"/>
          </a:xfrm>
          <a:prstGeom prst="ellipse">
            <a:avLst/>
          </a:prstGeom>
          <a:solidFill>
            <a:schemeClr val="accent3">
              <a:lumMod val="60000"/>
              <a:lumOff val="40000"/>
            </a:schemeClr>
          </a:solidFill>
          <a:ln>
            <a:solidFill>
              <a:schemeClr val="tx1"/>
            </a:solidFill>
            <a:prstDash val="dash"/>
          </a:ln>
        </p:spPr>
        <p:style>
          <a:lnRef idx="1">
            <a:schemeClr val="accent1"/>
          </a:lnRef>
          <a:fillRef idx="2">
            <a:schemeClr val="accent1"/>
          </a:fillRef>
          <a:effectRef idx="1">
            <a:schemeClr val="accent1"/>
          </a:effectRef>
          <a:fontRef idx="minor">
            <a:schemeClr val="dk1"/>
          </a:fontRef>
        </p:style>
        <p:txBody>
          <a:bodyPr anchor="ctr"/>
          <a:lstStyle/>
          <a:p>
            <a:pPr algn="ctr">
              <a:buFont typeface="Arial" panose="020B0604020202020204" pitchFamily="34" charset="0"/>
              <a:buNone/>
              <a:defRPr/>
            </a:pPr>
            <a:r>
              <a:rPr lang="zh-CN" altLang="en-US" sz="1100" b="1" dirty="0">
                <a:solidFill>
                  <a:prstClr val="black"/>
                </a:solidFill>
              </a:rPr>
              <a:t>中成药生产企业</a:t>
            </a:r>
            <a:endParaRPr lang="en-US" altLang="zh-CN" sz="1100" b="1" dirty="0">
              <a:solidFill>
                <a:prstClr val="black"/>
              </a:solidFill>
            </a:endParaRPr>
          </a:p>
        </p:txBody>
      </p:sp>
      <p:cxnSp>
        <p:nvCxnSpPr>
          <p:cNvPr id="152" name="直接箭头连接符 151"/>
          <p:cNvCxnSpPr>
            <a:stCxn id="115" idx="6"/>
            <a:endCxn id="151" idx="2"/>
          </p:cNvCxnSpPr>
          <p:nvPr/>
        </p:nvCxnSpPr>
        <p:spPr>
          <a:xfrm>
            <a:off x="7242969" y="3947345"/>
            <a:ext cx="431800" cy="3841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3" name="直接箭头连接符 152"/>
          <p:cNvCxnSpPr>
            <a:stCxn id="151" idx="6"/>
            <a:endCxn id="118" idx="0"/>
          </p:cNvCxnSpPr>
          <p:nvPr/>
        </p:nvCxnSpPr>
        <p:spPr>
          <a:xfrm>
            <a:off x="8755856" y="4331520"/>
            <a:ext cx="684213" cy="396875"/>
          </a:xfrm>
          <a:prstGeom prst="straightConnector1">
            <a:avLst/>
          </a:prstGeom>
          <a:ln>
            <a:solidFill>
              <a:schemeClr val="accent3">
                <a:lumMod val="60000"/>
                <a:lumOff val="40000"/>
              </a:schemeClr>
            </a:solidFill>
            <a:prstDash val="dash"/>
            <a:tailEnd type="arrow"/>
          </a:ln>
        </p:spPr>
        <p:style>
          <a:lnRef idx="2">
            <a:schemeClr val="dk1"/>
          </a:lnRef>
          <a:fillRef idx="0">
            <a:schemeClr val="dk1"/>
          </a:fillRef>
          <a:effectRef idx="1">
            <a:schemeClr val="dk1"/>
          </a:effectRef>
          <a:fontRef idx="minor">
            <a:schemeClr val="tx1"/>
          </a:fontRef>
        </p:style>
      </p:cxnSp>
      <p:cxnSp>
        <p:nvCxnSpPr>
          <p:cNvPr id="154" name="直接箭头连接符 153"/>
          <p:cNvCxnSpPr>
            <a:stCxn id="151" idx="6"/>
            <a:endCxn id="117" idx="4"/>
          </p:cNvCxnSpPr>
          <p:nvPr/>
        </p:nvCxnSpPr>
        <p:spPr>
          <a:xfrm flipV="1">
            <a:off x="8755856" y="3072633"/>
            <a:ext cx="684213" cy="1258887"/>
          </a:xfrm>
          <a:prstGeom prst="straightConnector1">
            <a:avLst/>
          </a:prstGeom>
          <a:ln>
            <a:solidFill>
              <a:schemeClr val="accent3">
                <a:lumMod val="60000"/>
                <a:lumOff val="40000"/>
              </a:schemeClr>
            </a:solidFill>
            <a:prstDash val="dash"/>
            <a:tailEnd type="arrow"/>
          </a:ln>
        </p:spPr>
        <p:style>
          <a:lnRef idx="2">
            <a:schemeClr val="dk1"/>
          </a:lnRef>
          <a:fillRef idx="0">
            <a:schemeClr val="dk1"/>
          </a:fillRef>
          <a:effectRef idx="1">
            <a:schemeClr val="dk1"/>
          </a:effectRef>
          <a:fontRef idx="minor">
            <a:schemeClr val="tx1"/>
          </a:fontRef>
        </p:style>
      </p:cxnSp>
      <p:cxnSp>
        <p:nvCxnSpPr>
          <p:cNvPr id="155" name="直接箭头连接符 154"/>
          <p:cNvCxnSpPr>
            <a:endCxn id="118" idx="2"/>
          </p:cNvCxnSpPr>
          <p:nvPr/>
        </p:nvCxnSpPr>
        <p:spPr>
          <a:xfrm>
            <a:off x="8755856" y="3504433"/>
            <a:ext cx="215900" cy="1476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6" name="肘形连接符 53"/>
          <p:cNvCxnSpPr>
            <a:stCxn id="115" idx="6"/>
            <a:endCxn id="117" idx="2"/>
          </p:cNvCxnSpPr>
          <p:nvPr/>
        </p:nvCxnSpPr>
        <p:spPr>
          <a:xfrm flipV="1">
            <a:off x="7242969" y="2820220"/>
            <a:ext cx="1728787" cy="1127125"/>
          </a:xfrm>
          <a:prstGeom prst="bentConnector3">
            <a:avLst>
              <a:gd name="adj1" fmla="val 327"/>
            </a:avLst>
          </a:prstGeom>
          <a:ln>
            <a:tailEnd type="arrow"/>
          </a:ln>
        </p:spPr>
        <p:style>
          <a:lnRef idx="2">
            <a:schemeClr val="dk1"/>
          </a:lnRef>
          <a:fillRef idx="0">
            <a:schemeClr val="dk1"/>
          </a:fillRef>
          <a:effectRef idx="1">
            <a:schemeClr val="dk1"/>
          </a:effectRef>
          <a:fontRef idx="minor">
            <a:schemeClr val="tx1"/>
          </a:fontRef>
        </p:style>
      </p:cxnSp>
      <p:cxnSp>
        <p:nvCxnSpPr>
          <p:cNvPr id="157" name="肘形连接符 54"/>
          <p:cNvCxnSpPr>
            <a:stCxn id="115" idx="6"/>
            <a:endCxn id="118" idx="2"/>
          </p:cNvCxnSpPr>
          <p:nvPr/>
        </p:nvCxnSpPr>
        <p:spPr>
          <a:xfrm>
            <a:off x="7242969" y="3947345"/>
            <a:ext cx="1728787" cy="1033463"/>
          </a:xfrm>
          <a:prstGeom prst="bentConnector3">
            <a:avLst>
              <a:gd name="adj1" fmla="val 327"/>
            </a:avLst>
          </a:prstGeom>
          <a:ln>
            <a:tailEnd type="arrow"/>
          </a:ln>
        </p:spPr>
        <p:style>
          <a:lnRef idx="2">
            <a:schemeClr val="dk1"/>
          </a:lnRef>
          <a:fillRef idx="0">
            <a:schemeClr val="dk1"/>
          </a:fillRef>
          <a:effectRef idx="1">
            <a:schemeClr val="dk1"/>
          </a:effectRef>
          <a:fontRef idx="minor">
            <a:schemeClr val="tx1"/>
          </a:fontRef>
        </p:style>
      </p:cxnSp>
      <p:sp>
        <p:nvSpPr>
          <p:cNvPr id="158" name="椭圆 157"/>
          <p:cNvSpPr/>
          <p:nvPr/>
        </p:nvSpPr>
        <p:spPr>
          <a:xfrm>
            <a:off x="8954294" y="4728395"/>
            <a:ext cx="935037" cy="5032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buFont typeface="Arial" panose="020B0604020202020204" pitchFamily="34" charset="0"/>
              <a:buNone/>
              <a:defRPr/>
            </a:pPr>
            <a:r>
              <a:rPr lang="zh-CN" altLang="en-US" sz="1100" b="1" dirty="0">
                <a:solidFill>
                  <a:prstClr val="black"/>
                </a:solidFill>
              </a:rPr>
              <a:t>药店</a:t>
            </a:r>
            <a:endParaRPr lang="en-US" altLang="zh-CN" sz="1100" b="1" dirty="0">
              <a:solidFill>
                <a:prstClr val="black"/>
              </a:solidFill>
            </a:endParaRPr>
          </a:p>
        </p:txBody>
      </p:sp>
      <p:sp>
        <p:nvSpPr>
          <p:cNvPr id="159" name="椭圆 158"/>
          <p:cNvSpPr/>
          <p:nvPr/>
        </p:nvSpPr>
        <p:spPr>
          <a:xfrm>
            <a:off x="2791619" y="2675758"/>
            <a:ext cx="792162" cy="5048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buFont typeface="Arial" panose="020B0604020202020204" pitchFamily="34" charset="0"/>
              <a:buNone/>
              <a:defRPr/>
            </a:pPr>
            <a:r>
              <a:rPr lang="zh-CN" altLang="en-US" sz="1100" b="1" dirty="0">
                <a:solidFill>
                  <a:prstClr val="black"/>
                </a:solidFill>
              </a:rPr>
              <a:t>合作社</a:t>
            </a:r>
            <a:endParaRPr lang="zh-CN" altLang="en-US" sz="1100" b="1" dirty="0">
              <a:solidFill>
                <a:prstClr val="black"/>
              </a:solidFill>
            </a:endParaRPr>
          </a:p>
        </p:txBody>
      </p:sp>
      <p:sp>
        <p:nvSpPr>
          <p:cNvPr id="56"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57" name="文本框 56"/>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22477" y="1589787"/>
            <a:ext cx="5942040" cy="4611956"/>
            <a:chOff x="3741906" y="1117924"/>
            <a:chExt cx="7189033" cy="5184576"/>
          </a:xfrm>
        </p:grpSpPr>
        <p:sp>
          <p:nvSpPr>
            <p:cNvPr id="8" name="koppt-连接线"/>
            <p:cNvSpPr>
              <a:spLocks noChangeShapeType="1"/>
            </p:cNvSpPr>
            <p:nvPr/>
          </p:nvSpPr>
          <p:spPr bwMode="auto">
            <a:xfrm flipH="1">
              <a:off x="5608417" y="2165205"/>
              <a:ext cx="644798" cy="815288"/>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koppt-连接线"/>
            <p:cNvSpPr/>
            <p:nvPr/>
          </p:nvSpPr>
          <p:spPr bwMode="auto">
            <a:xfrm>
              <a:off x="4961690" y="4546683"/>
              <a:ext cx="1581636" cy="1233824"/>
            </a:xfrm>
            <a:custGeom>
              <a:avLst/>
              <a:gdLst>
                <a:gd name="T0" fmla="*/ 818 w 1641"/>
                <a:gd name="T1" fmla="*/ 0 h 1303"/>
                <a:gd name="T2" fmla="*/ 0 w 1641"/>
                <a:gd name="T3" fmla="*/ 1303 h 1303"/>
                <a:gd name="T4" fmla="*/ 1641 w 1641"/>
                <a:gd name="T5" fmla="*/ 1007 h 1303"/>
              </a:gdLst>
              <a:ahLst/>
              <a:cxnLst>
                <a:cxn ang="0">
                  <a:pos x="T0" y="T1"/>
                </a:cxn>
                <a:cxn ang="0">
                  <a:pos x="T2" y="T3"/>
                </a:cxn>
                <a:cxn ang="0">
                  <a:pos x="T4" y="T5"/>
                </a:cxn>
              </a:cxnLst>
              <a:rect l="0" t="0" r="r" b="b"/>
              <a:pathLst>
                <a:path w="1641" h="1303">
                  <a:moveTo>
                    <a:pt x="818" y="0"/>
                  </a:moveTo>
                  <a:lnTo>
                    <a:pt x="0" y="1303"/>
                  </a:lnTo>
                  <a:lnTo>
                    <a:pt x="1641" y="1007"/>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koppt-连接线"/>
            <p:cNvSpPr/>
            <p:nvPr/>
          </p:nvSpPr>
          <p:spPr bwMode="auto">
            <a:xfrm>
              <a:off x="8487361" y="1343288"/>
              <a:ext cx="1925721" cy="1169434"/>
            </a:xfrm>
            <a:custGeom>
              <a:avLst/>
              <a:gdLst>
                <a:gd name="T0" fmla="*/ 0 w 1998"/>
                <a:gd name="T1" fmla="*/ 949 h 1235"/>
                <a:gd name="T2" fmla="*/ 551 w 1998"/>
                <a:gd name="T3" fmla="*/ 0 h 1235"/>
                <a:gd name="T4" fmla="*/ 804 w 1998"/>
                <a:gd name="T5" fmla="*/ 795 h 1235"/>
                <a:gd name="T6" fmla="*/ 1998 w 1998"/>
                <a:gd name="T7" fmla="*/ 542 h 1235"/>
                <a:gd name="T8" fmla="*/ 1998 w 1998"/>
                <a:gd name="T9" fmla="*/ 1235 h 1235"/>
                <a:gd name="T10" fmla="*/ 804 w 1998"/>
                <a:gd name="T11" fmla="*/ 795 h 1235"/>
              </a:gdLst>
              <a:ahLst/>
              <a:cxnLst>
                <a:cxn ang="0">
                  <a:pos x="T0" y="T1"/>
                </a:cxn>
                <a:cxn ang="0">
                  <a:pos x="T2" y="T3"/>
                </a:cxn>
                <a:cxn ang="0">
                  <a:pos x="T4" y="T5"/>
                </a:cxn>
                <a:cxn ang="0">
                  <a:pos x="T6" y="T7"/>
                </a:cxn>
                <a:cxn ang="0">
                  <a:pos x="T8" y="T9"/>
                </a:cxn>
                <a:cxn ang="0">
                  <a:pos x="T10" y="T11"/>
                </a:cxn>
              </a:cxnLst>
              <a:rect l="0" t="0" r="r" b="b"/>
              <a:pathLst>
                <a:path w="1998" h="1235">
                  <a:moveTo>
                    <a:pt x="0" y="949"/>
                  </a:moveTo>
                  <a:lnTo>
                    <a:pt x="551" y="0"/>
                  </a:lnTo>
                  <a:lnTo>
                    <a:pt x="804" y="795"/>
                  </a:lnTo>
                  <a:lnTo>
                    <a:pt x="1998" y="542"/>
                  </a:lnTo>
                  <a:lnTo>
                    <a:pt x="1998" y="1235"/>
                  </a:lnTo>
                  <a:lnTo>
                    <a:pt x="804" y="795"/>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koppt-连接线"/>
            <p:cNvSpPr/>
            <p:nvPr/>
          </p:nvSpPr>
          <p:spPr bwMode="auto">
            <a:xfrm>
              <a:off x="4808442" y="1229659"/>
              <a:ext cx="2037526" cy="971528"/>
            </a:xfrm>
            <a:custGeom>
              <a:avLst/>
              <a:gdLst>
                <a:gd name="T0" fmla="*/ 0 w 2114"/>
                <a:gd name="T1" fmla="*/ 0 h 1026"/>
                <a:gd name="T2" fmla="*/ 327 w 2114"/>
                <a:gd name="T3" fmla="*/ 1026 h 1026"/>
                <a:gd name="T4" fmla="*/ 2114 w 2114"/>
                <a:gd name="T5" fmla="*/ 563 h 1026"/>
                <a:gd name="T6" fmla="*/ 0 w 2114"/>
                <a:gd name="T7" fmla="*/ 0 h 1026"/>
              </a:gdLst>
              <a:ahLst/>
              <a:cxnLst>
                <a:cxn ang="0">
                  <a:pos x="T0" y="T1"/>
                </a:cxn>
                <a:cxn ang="0">
                  <a:pos x="T2" y="T3"/>
                </a:cxn>
                <a:cxn ang="0">
                  <a:pos x="T4" y="T5"/>
                </a:cxn>
                <a:cxn ang="0">
                  <a:pos x="T6" y="T7"/>
                </a:cxn>
              </a:cxnLst>
              <a:rect l="0" t="0" r="r" b="b"/>
              <a:pathLst>
                <a:path w="2114" h="1026">
                  <a:moveTo>
                    <a:pt x="0" y="0"/>
                  </a:moveTo>
                  <a:lnTo>
                    <a:pt x="327" y="1026"/>
                  </a:lnTo>
                  <a:lnTo>
                    <a:pt x="2114" y="563"/>
                  </a:lnTo>
                  <a:lnTo>
                    <a:pt x="0" y="0"/>
                  </a:lnTo>
                  <a:close/>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koppt-连接线"/>
            <p:cNvSpPr/>
            <p:nvPr/>
          </p:nvSpPr>
          <p:spPr bwMode="auto">
            <a:xfrm>
              <a:off x="6630071" y="1845150"/>
              <a:ext cx="2769069" cy="2777286"/>
            </a:xfrm>
            <a:custGeom>
              <a:avLst/>
              <a:gdLst>
                <a:gd name="T0" fmla="*/ 2440 w 2873"/>
                <a:gd name="T1" fmla="*/ 878 h 2933"/>
                <a:gd name="T2" fmla="*/ 1314 w 2873"/>
                <a:gd name="T3" fmla="*/ 1580 h 2933"/>
                <a:gd name="T4" fmla="*/ 1158 w 2873"/>
                <a:gd name="T5" fmla="*/ 2143 h 2933"/>
                <a:gd name="T6" fmla="*/ 1165 w 2873"/>
                <a:gd name="T7" fmla="*/ 2933 h 2933"/>
                <a:gd name="T8" fmla="*/ 2374 w 2873"/>
                <a:gd name="T9" fmla="*/ 2500 h 2933"/>
                <a:gd name="T10" fmla="*/ 640 w 2873"/>
                <a:gd name="T11" fmla="*/ 1989 h 2933"/>
                <a:gd name="T12" fmla="*/ 0 w 2873"/>
                <a:gd name="T13" fmla="*/ 852 h 2933"/>
                <a:gd name="T14" fmla="*/ 484 w 2873"/>
                <a:gd name="T15" fmla="*/ 334 h 2933"/>
                <a:gd name="T16" fmla="*/ 1241 w 2873"/>
                <a:gd name="T17" fmla="*/ 0 h 2933"/>
                <a:gd name="T18" fmla="*/ 1927 w 2873"/>
                <a:gd name="T19" fmla="*/ 419 h 2933"/>
                <a:gd name="T20" fmla="*/ 2873 w 2873"/>
                <a:gd name="T21" fmla="*/ 197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3" h="2933">
                  <a:moveTo>
                    <a:pt x="2440" y="878"/>
                  </a:moveTo>
                  <a:lnTo>
                    <a:pt x="1314" y="1580"/>
                  </a:lnTo>
                  <a:lnTo>
                    <a:pt x="1158" y="2143"/>
                  </a:lnTo>
                  <a:lnTo>
                    <a:pt x="1165" y="2933"/>
                  </a:lnTo>
                  <a:lnTo>
                    <a:pt x="2374" y="2500"/>
                  </a:lnTo>
                  <a:lnTo>
                    <a:pt x="640" y="1989"/>
                  </a:lnTo>
                  <a:lnTo>
                    <a:pt x="0" y="852"/>
                  </a:lnTo>
                  <a:lnTo>
                    <a:pt x="484" y="334"/>
                  </a:lnTo>
                  <a:lnTo>
                    <a:pt x="1241" y="0"/>
                  </a:lnTo>
                  <a:lnTo>
                    <a:pt x="1927" y="419"/>
                  </a:lnTo>
                  <a:lnTo>
                    <a:pt x="2873" y="197"/>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koppt-连接线"/>
            <p:cNvSpPr/>
            <p:nvPr/>
          </p:nvSpPr>
          <p:spPr bwMode="auto">
            <a:xfrm>
              <a:off x="4341950" y="1762769"/>
              <a:ext cx="5647050" cy="3737452"/>
            </a:xfrm>
            <a:custGeom>
              <a:avLst/>
              <a:gdLst>
                <a:gd name="T0" fmla="*/ 5859 w 5859"/>
                <a:gd name="T1" fmla="*/ 2239 h 3947"/>
                <a:gd name="T2" fmla="*/ 4738 w 5859"/>
                <a:gd name="T3" fmla="*/ 2469 h 3947"/>
                <a:gd name="T4" fmla="*/ 4599 w 5859"/>
                <a:gd name="T5" fmla="*/ 2507 h 3947"/>
                <a:gd name="T6" fmla="*/ 4852 w 5859"/>
                <a:gd name="T7" fmla="*/ 3566 h 3947"/>
                <a:gd name="T8" fmla="*/ 3989 w 5859"/>
                <a:gd name="T9" fmla="*/ 3947 h 3947"/>
                <a:gd name="T10" fmla="*/ 3390 w 5859"/>
                <a:gd name="T11" fmla="*/ 3183 h 3947"/>
                <a:gd name="T12" fmla="*/ 2891 w 5859"/>
                <a:gd name="T13" fmla="*/ 2128 h 3947"/>
                <a:gd name="T14" fmla="*/ 3471 w 5859"/>
                <a:gd name="T15" fmla="*/ 749 h 3947"/>
                <a:gd name="T16" fmla="*/ 3615 w 5859"/>
                <a:gd name="T17" fmla="*/ 87 h 3947"/>
                <a:gd name="T18" fmla="*/ 2617 w 5859"/>
                <a:gd name="T19" fmla="*/ 0 h 3947"/>
                <a:gd name="T20" fmla="*/ 2374 w 5859"/>
                <a:gd name="T21" fmla="*/ 939 h 3947"/>
                <a:gd name="T22" fmla="*/ 858 w 5859"/>
                <a:gd name="T23" fmla="*/ 511 h 3947"/>
                <a:gd name="T24" fmla="*/ 0 w 5859"/>
                <a:gd name="T25" fmla="*/ 1859 h 3947"/>
                <a:gd name="T26" fmla="*/ 950 w 5859"/>
                <a:gd name="T27" fmla="*/ 2015 h 3947"/>
                <a:gd name="T28" fmla="*/ 1596 w 5859"/>
                <a:gd name="T29" fmla="*/ 1693 h 3947"/>
                <a:gd name="T30" fmla="*/ 1366 w 5859"/>
                <a:gd name="T31" fmla="*/ 2892 h 3947"/>
                <a:gd name="T32" fmla="*/ 2043 w 5859"/>
                <a:gd name="T33" fmla="*/ 2112 h 3947"/>
                <a:gd name="T34" fmla="*/ 2426 w 5859"/>
                <a:gd name="T35" fmla="*/ 939 h 3947"/>
                <a:gd name="T36" fmla="*/ 3563 w 5859"/>
                <a:gd name="T37" fmla="*/ 894 h 3947"/>
                <a:gd name="T38" fmla="*/ 4447 w 5859"/>
                <a:gd name="T39" fmla="*/ 1140 h 3947"/>
                <a:gd name="T40" fmla="*/ 5859 w 5859"/>
                <a:gd name="T41" fmla="*/ 2239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9" h="3947">
                  <a:moveTo>
                    <a:pt x="5859" y="2239"/>
                  </a:moveTo>
                  <a:lnTo>
                    <a:pt x="4738" y="2469"/>
                  </a:lnTo>
                  <a:lnTo>
                    <a:pt x="4599" y="2507"/>
                  </a:lnTo>
                  <a:lnTo>
                    <a:pt x="4852" y="3566"/>
                  </a:lnTo>
                  <a:lnTo>
                    <a:pt x="3989" y="3947"/>
                  </a:lnTo>
                  <a:lnTo>
                    <a:pt x="3390" y="3183"/>
                  </a:lnTo>
                  <a:lnTo>
                    <a:pt x="2891" y="2128"/>
                  </a:lnTo>
                  <a:lnTo>
                    <a:pt x="3471" y="749"/>
                  </a:lnTo>
                  <a:lnTo>
                    <a:pt x="3615" y="87"/>
                  </a:lnTo>
                  <a:lnTo>
                    <a:pt x="2617" y="0"/>
                  </a:lnTo>
                  <a:lnTo>
                    <a:pt x="2374" y="939"/>
                  </a:lnTo>
                  <a:lnTo>
                    <a:pt x="858" y="511"/>
                  </a:lnTo>
                  <a:lnTo>
                    <a:pt x="0" y="1859"/>
                  </a:lnTo>
                  <a:lnTo>
                    <a:pt x="950" y="2015"/>
                  </a:lnTo>
                  <a:lnTo>
                    <a:pt x="1596" y="1693"/>
                  </a:lnTo>
                  <a:lnTo>
                    <a:pt x="1366" y="2892"/>
                  </a:lnTo>
                  <a:lnTo>
                    <a:pt x="2043" y="2112"/>
                  </a:lnTo>
                  <a:lnTo>
                    <a:pt x="2426" y="939"/>
                  </a:lnTo>
                  <a:lnTo>
                    <a:pt x="3563" y="894"/>
                  </a:lnTo>
                  <a:lnTo>
                    <a:pt x="4447" y="1140"/>
                  </a:lnTo>
                  <a:lnTo>
                    <a:pt x="5859" y="2239"/>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koppt-连接线"/>
            <p:cNvSpPr/>
            <p:nvPr/>
          </p:nvSpPr>
          <p:spPr bwMode="auto">
            <a:xfrm>
              <a:off x="8831446" y="2069568"/>
              <a:ext cx="1157554" cy="1813331"/>
            </a:xfrm>
            <a:custGeom>
              <a:avLst/>
              <a:gdLst>
                <a:gd name="T0" fmla="*/ 0 w 1201"/>
                <a:gd name="T1" fmla="*/ 842 h 1915"/>
                <a:gd name="T2" fmla="*/ 447 w 1201"/>
                <a:gd name="T3" fmla="*/ 0 h 1915"/>
                <a:gd name="T4" fmla="*/ 1201 w 1201"/>
                <a:gd name="T5" fmla="*/ 1915 h 1915"/>
              </a:gdLst>
              <a:ahLst/>
              <a:cxnLst>
                <a:cxn ang="0">
                  <a:pos x="T0" y="T1"/>
                </a:cxn>
                <a:cxn ang="0">
                  <a:pos x="T2" y="T3"/>
                </a:cxn>
                <a:cxn ang="0">
                  <a:pos x="T4" y="T5"/>
                </a:cxn>
              </a:cxnLst>
              <a:rect l="0" t="0" r="r" b="b"/>
              <a:pathLst>
                <a:path w="1201" h="1915">
                  <a:moveTo>
                    <a:pt x="0" y="842"/>
                  </a:moveTo>
                  <a:lnTo>
                    <a:pt x="447" y="0"/>
                  </a:lnTo>
                  <a:lnTo>
                    <a:pt x="1201" y="1915"/>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koppt-连接线"/>
            <p:cNvSpPr/>
            <p:nvPr/>
          </p:nvSpPr>
          <p:spPr bwMode="auto">
            <a:xfrm>
              <a:off x="5750099" y="3682155"/>
              <a:ext cx="1396582" cy="1818066"/>
            </a:xfrm>
            <a:custGeom>
              <a:avLst/>
              <a:gdLst>
                <a:gd name="T0" fmla="*/ 832 w 1449"/>
                <a:gd name="T1" fmla="*/ 1920 h 1920"/>
                <a:gd name="T2" fmla="*/ 0 w 1449"/>
                <a:gd name="T3" fmla="*/ 913 h 1920"/>
                <a:gd name="T4" fmla="*/ 1449 w 1449"/>
                <a:gd name="T5" fmla="*/ 0 h 1920"/>
              </a:gdLst>
              <a:ahLst/>
              <a:cxnLst>
                <a:cxn ang="0">
                  <a:pos x="T0" y="T1"/>
                </a:cxn>
                <a:cxn ang="0">
                  <a:pos x="T2" y="T3"/>
                </a:cxn>
                <a:cxn ang="0">
                  <a:pos x="T4" y="T5"/>
                </a:cxn>
              </a:cxnLst>
              <a:rect l="0" t="0" r="r" b="b"/>
              <a:pathLst>
                <a:path w="1449" h="1920">
                  <a:moveTo>
                    <a:pt x="832" y="1920"/>
                  </a:moveTo>
                  <a:lnTo>
                    <a:pt x="0" y="913"/>
                  </a:lnTo>
                  <a:lnTo>
                    <a:pt x="1449" y="0"/>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koppt-连接线"/>
            <p:cNvSpPr/>
            <p:nvPr/>
          </p:nvSpPr>
          <p:spPr bwMode="auto">
            <a:xfrm>
              <a:off x="9111919" y="2512720"/>
              <a:ext cx="1516081" cy="2841381"/>
            </a:xfrm>
            <a:custGeom>
              <a:avLst/>
              <a:gdLst>
                <a:gd name="T0" fmla="*/ 1350 w 1350"/>
                <a:gd name="T1" fmla="*/ 0 h 2796"/>
                <a:gd name="T2" fmla="*/ 796 w 1350"/>
                <a:gd name="T3" fmla="*/ 1492 h 2796"/>
                <a:gd name="T4" fmla="*/ 0 w 1350"/>
                <a:gd name="T5" fmla="*/ 2796 h 2796"/>
              </a:gdLst>
              <a:ahLst/>
              <a:cxnLst>
                <a:cxn ang="0">
                  <a:pos x="T0" y="T1"/>
                </a:cxn>
                <a:cxn ang="0">
                  <a:pos x="T2" y="T3"/>
                </a:cxn>
                <a:cxn ang="0">
                  <a:pos x="T4" y="T5"/>
                </a:cxn>
              </a:cxnLst>
              <a:rect l="0" t="0" r="r" b="b"/>
              <a:pathLst>
                <a:path w="1350" h="2796">
                  <a:moveTo>
                    <a:pt x="1350" y="0"/>
                  </a:moveTo>
                  <a:lnTo>
                    <a:pt x="796" y="1492"/>
                  </a:lnTo>
                  <a:lnTo>
                    <a:pt x="0" y="2796"/>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koppt-连接线"/>
            <p:cNvSpPr/>
            <p:nvPr/>
          </p:nvSpPr>
          <p:spPr bwMode="auto">
            <a:xfrm>
              <a:off x="5148672" y="2281676"/>
              <a:ext cx="1549830" cy="1084211"/>
            </a:xfrm>
            <a:custGeom>
              <a:avLst/>
              <a:gdLst>
                <a:gd name="T0" fmla="*/ 0 w 1608"/>
                <a:gd name="T1" fmla="*/ 0 h 1145"/>
                <a:gd name="T2" fmla="*/ 759 w 1608"/>
                <a:gd name="T3" fmla="*/ 1145 h 1145"/>
                <a:gd name="T4" fmla="*/ 1608 w 1608"/>
                <a:gd name="T5" fmla="*/ 258 h 1145"/>
              </a:gdLst>
              <a:ahLst/>
              <a:cxnLst>
                <a:cxn ang="0">
                  <a:pos x="T0" y="T1"/>
                </a:cxn>
                <a:cxn ang="0">
                  <a:pos x="T2" y="T3"/>
                </a:cxn>
                <a:cxn ang="0">
                  <a:pos x="T4" y="T5"/>
                </a:cxn>
              </a:cxnLst>
              <a:rect l="0" t="0" r="r" b="b"/>
              <a:pathLst>
                <a:path w="1608" h="1145">
                  <a:moveTo>
                    <a:pt x="0" y="0"/>
                  </a:moveTo>
                  <a:lnTo>
                    <a:pt x="759" y="1145"/>
                  </a:lnTo>
                  <a:lnTo>
                    <a:pt x="1608" y="258"/>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koppt-连接线"/>
            <p:cNvSpPr/>
            <p:nvPr/>
          </p:nvSpPr>
          <p:spPr bwMode="auto">
            <a:xfrm>
              <a:off x="4341950" y="2671802"/>
              <a:ext cx="2288121" cy="855060"/>
            </a:xfrm>
            <a:custGeom>
              <a:avLst/>
              <a:gdLst>
                <a:gd name="T0" fmla="*/ 0 w 2374"/>
                <a:gd name="T1" fmla="*/ 903 h 903"/>
                <a:gd name="T2" fmla="*/ 659 w 2374"/>
                <a:gd name="T3" fmla="*/ 525 h 903"/>
                <a:gd name="T4" fmla="*/ 2374 w 2374"/>
                <a:gd name="T5" fmla="*/ 0 h 903"/>
              </a:gdLst>
              <a:ahLst/>
              <a:cxnLst>
                <a:cxn ang="0">
                  <a:pos x="T0" y="T1"/>
                </a:cxn>
                <a:cxn ang="0">
                  <a:pos x="T2" y="T3"/>
                </a:cxn>
                <a:cxn ang="0">
                  <a:pos x="T4" y="T5"/>
                </a:cxn>
              </a:cxnLst>
              <a:rect l="0" t="0" r="r" b="b"/>
              <a:pathLst>
                <a:path w="2374" h="903">
                  <a:moveTo>
                    <a:pt x="0" y="903"/>
                  </a:moveTo>
                  <a:lnTo>
                    <a:pt x="659" y="525"/>
                  </a:lnTo>
                  <a:lnTo>
                    <a:pt x="2374" y="0"/>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koppt-连接线"/>
            <p:cNvSpPr>
              <a:spLocks noChangeShapeType="1"/>
            </p:cNvSpPr>
            <p:nvPr/>
          </p:nvSpPr>
          <p:spPr bwMode="auto">
            <a:xfrm flipH="1">
              <a:off x="8701331" y="2512721"/>
              <a:ext cx="1711753" cy="421375"/>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koppt-连接线"/>
            <p:cNvSpPr>
              <a:spLocks noChangeShapeType="1"/>
            </p:cNvSpPr>
            <p:nvPr/>
          </p:nvSpPr>
          <p:spPr bwMode="auto">
            <a:xfrm flipH="1">
              <a:off x="6552002" y="3713403"/>
              <a:ext cx="599499" cy="178681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koppt-连接线"/>
            <p:cNvSpPr/>
            <p:nvPr/>
          </p:nvSpPr>
          <p:spPr bwMode="auto">
            <a:xfrm>
              <a:off x="4977112" y="2201188"/>
              <a:ext cx="2632205" cy="2575594"/>
            </a:xfrm>
            <a:custGeom>
              <a:avLst/>
              <a:gdLst>
                <a:gd name="T0" fmla="*/ 152 w 2731"/>
                <a:gd name="T1" fmla="*/ 0 h 2720"/>
                <a:gd name="T2" fmla="*/ 0 w 2731"/>
                <a:gd name="T3" fmla="*/ 1022 h 2720"/>
                <a:gd name="T4" fmla="*/ 802 w 2731"/>
                <a:gd name="T5" fmla="*/ 2477 h 2720"/>
                <a:gd name="T6" fmla="*/ 2731 w 2731"/>
                <a:gd name="T7" fmla="*/ 2720 h 2720"/>
              </a:gdLst>
              <a:ahLst/>
              <a:cxnLst>
                <a:cxn ang="0">
                  <a:pos x="T0" y="T1"/>
                </a:cxn>
                <a:cxn ang="0">
                  <a:pos x="T2" y="T3"/>
                </a:cxn>
                <a:cxn ang="0">
                  <a:pos x="T4" y="T5"/>
                </a:cxn>
                <a:cxn ang="0">
                  <a:pos x="T6" y="T7"/>
                </a:cxn>
              </a:cxnLst>
              <a:rect l="0" t="0" r="r" b="b"/>
              <a:pathLst>
                <a:path w="2731" h="2720">
                  <a:moveTo>
                    <a:pt x="152" y="0"/>
                  </a:moveTo>
                  <a:lnTo>
                    <a:pt x="0" y="1022"/>
                  </a:lnTo>
                  <a:lnTo>
                    <a:pt x="802" y="2477"/>
                  </a:lnTo>
                  <a:lnTo>
                    <a:pt x="2731" y="2720"/>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koppt-连接线"/>
            <p:cNvSpPr>
              <a:spLocks noChangeShapeType="1"/>
            </p:cNvSpPr>
            <p:nvPr/>
          </p:nvSpPr>
          <p:spPr bwMode="auto">
            <a:xfrm flipV="1">
              <a:off x="8774580" y="2512721"/>
              <a:ext cx="1638502" cy="162394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koppt-连接线"/>
            <p:cNvSpPr>
              <a:spLocks noChangeShapeType="1"/>
            </p:cNvSpPr>
            <p:nvPr/>
          </p:nvSpPr>
          <p:spPr bwMode="auto">
            <a:xfrm>
              <a:off x="5827205" y="3383878"/>
              <a:ext cx="1782112" cy="1392904"/>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koppt-连接线"/>
            <p:cNvSpPr>
              <a:spLocks noChangeShapeType="1"/>
            </p:cNvSpPr>
            <p:nvPr/>
          </p:nvSpPr>
          <p:spPr bwMode="auto">
            <a:xfrm>
              <a:off x="4341950" y="3523074"/>
              <a:ext cx="1408147" cy="1023609"/>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koppt-连接线"/>
            <p:cNvSpPr/>
            <p:nvPr/>
          </p:nvSpPr>
          <p:spPr bwMode="auto">
            <a:xfrm>
              <a:off x="6630071" y="2651917"/>
              <a:ext cx="2144511" cy="1484754"/>
            </a:xfrm>
            <a:custGeom>
              <a:avLst/>
              <a:gdLst>
                <a:gd name="T0" fmla="*/ 0 w 2225"/>
                <a:gd name="T1" fmla="*/ 0 h 1568"/>
                <a:gd name="T2" fmla="*/ 1314 w 2225"/>
                <a:gd name="T3" fmla="*/ 728 h 1568"/>
                <a:gd name="T4" fmla="*/ 2225 w 2225"/>
                <a:gd name="T5" fmla="*/ 1568 h 1568"/>
              </a:gdLst>
              <a:ahLst/>
              <a:cxnLst>
                <a:cxn ang="0">
                  <a:pos x="T0" y="T1"/>
                </a:cxn>
                <a:cxn ang="0">
                  <a:pos x="T2" y="T3"/>
                </a:cxn>
                <a:cxn ang="0">
                  <a:pos x="T4" y="T5"/>
                </a:cxn>
              </a:cxnLst>
              <a:rect l="0" t="0" r="r" b="b"/>
              <a:pathLst>
                <a:path w="2225" h="1568">
                  <a:moveTo>
                    <a:pt x="0" y="0"/>
                  </a:moveTo>
                  <a:lnTo>
                    <a:pt x="1314" y="728"/>
                  </a:lnTo>
                  <a:lnTo>
                    <a:pt x="2225" y="1568"/>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koppt-连接线"/>
            <p:cNvSpPr>
              <a:spLocks noChangeShapeType="1"/>
            </p:cNvSpPr>
            <p:nvPr/>
          </p:nvSpPr>
          <p:spPr bwMode="auto">
            <a:xfrm flipV="1">
              <a:off x="6552002" y="4776781"/>
              <a:ext cx="1057315" cy="690297"/>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koppt-连接线"/>
            <p:cNvSpPr>
              <a:spLocks noChangeShapeType="1"/>
            </p:cNvSpPr>
            <p:nvPr/>
          </p:nvSpPr>
          <p:spPr bwMode="auto">
            <a:xfrm>
              <a:off x="6253215" y="2165205"/>
              <a:ext cx="376856" cy="506596"/>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koppt-连接线"/>
            <p:cNvSpPr>
              <a:spLocks noChangeShapeType="1"/>
            </p:cNvSpPr>
            <p:nvPr/>
          </p:nvSpPr>
          <p:spPr bwMode="auto">
            <a:xfrm>
              <a:off x="7609317" y="4776781"/>
              <a:ext cx="1409112" cy="410011"/>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koppt-连接线"/>
            <p:cNvSpPr>
              <a:spLocks noChangeShapeType="1"/>
            </p:cNvSpPr>
            <p:nvPr/>
          </p:nvSpPr>
          <p:spPr bwMode="auto">
            <a:xfrm flipH="1">
              <a:off x="8186648" y="4136672"/>
              <a:ext cx="587932" cy="1363550"/>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koppt-连接线"/>
            <p:cNvSpPr>
              <a:spLocks noChangeShapeType="1"/>
            </p:cNvSpPr>
            <p:nvPr/>
          </p:nvSpPr>
          <p:spPr bwMode="auto">
            <a:xfrm>
              <a:off x="8487361" y="2241905"/>
              <a:ext cx="225535" cy="600340"/>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koppt-连接线"/>
            <p:cNvSpPr/>
            <p:nvPr/>
          </p:nvSpPr>
          <p:spPr bwMode="auto">
            <a:xfrm>
              <a:off x="5123612" y="1728681"/>
              <a:ext cx="2533896" cy="813395"/>
            </a:xfrm>
            <a:custGeom>
              <a:avLst/>
              <a:gdLst>
                <a:gd name="T0" fmla="*/ 0 w 2629"/>
                <a:gd name="T1" fmla="*/ 542 h 859"/>
                <a:gd name="T2" fmla="*/ 1172 w 2629"/>
                <a:gd name="T3" fmla="*/ 461 h 859"/>
                <a:gd name="T4" fmla="*/ 1842 w 2629"/>
                <a:gd name="T5" fmla="*/ 0 h 859"/>
                <a:gd name="T6" fmla="*/ 2047 w 2629"/>
                <a:gd name="T7" fmla="*/ 457 h 859"/>
                <a:gd name="T8" fmla="*/ 2629 w 2629"/>
                <a:gd name="T9" fmla="*/ 859 h 859"/>
              </a:gdLst>
              <a:ahLst/>
              <a:cxnLst>
                <a:cxn ang="0">
                  <a:pos x="T0" y="T1"/>
                </a:cxn>
                <a:cxn ang="0">
                  <a:pos x="T2" y="T3"/>
                </a:cxn>
                <a:cxn ang="0">
                  <a:pos x="T4" y="T5"/>
                </a:cxn>
                <a:cxn ang="0">
                  <a:pos x="T6" y="T7"/>
                </a:cxn>
                <a:cxn ang="0">
                  <a:pos x="T8" y="T9"/>
                </a:cxn>
              </a:cxnLst>
              <a:rect l="0" t="0" r="r" b="b"/>
              <a:pathLst>
                <a:path w="2629" h="859">
                  <a:moveTo>
                    <a:pt x="0" y="542"/>
                  </a:moveTo>
                  <a:lnTo>
                    <a:pt x="1172" y="461"/>
                  </a:lnTo>
                  <a:lnTo>
                    <a:pt x="1842" y="0"/>
                  </a:lnTo>
                  <a:lnTo>
                    <a:pt x="2047" y="457"/>
                  </a:lnTo>
                  <a:lnTo>
                    <a:pt x="2629" y="859"/>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koppt-连接线"/>
            <p:cNvSpPr/>
            <p:nvPr/>
          </p:nvSpPr>
          <p:spPr bwMode="auto">
            <a:xfrm>
              <a:off x="7397275" y="5500222"/>
              <a:ext cx="789373" cy="669466"/>
            </a:xfrm>
            <a:custGeom>
              <a:avLst/>
              <a:gdLst>
                <a:gd name="T0" fmla="*/ 0 w 819"/>
                <a:gd name="T1" fmla="*/ 707 h 707"/>
                <a:gd name="T2" fmla="*/ 819 w 819"/>
                <a:gd name="T3" fmla="*/ 0 h 707"/>
                <a:gd name="T4" fmla="*/ 819 w 819"/>
                <a:gd name="T5" fmla="*/ 0 h 707"/>
              </a:gdLst>
              <a:ahLst/>
              <a:cxnLst>
                <a:cxn ang="0">
                  <a:pos x="T0" y="T1"/>
                </a:cxn>
                <a:cxn ang="0">
                  <a:pos x="T2" y="T3"/>
                </a:cxn>
                <a:cxn ang="0">
                  <a:pos x="T4" y="T5"/>
                </a:cxn>
              </a:cxnLst>
              <a:rect l="0" t="0" r="r" b="b"/>
              <a:pathLst>
                <a:path w="819" h="707">
                  <a:moveTo>
                    <a:pt x="0" y="707"/>
                  </a:moveTo>
                  <a:lnTo>
                    <a:pt x="819" y="0"/>
                  </a:lnTo>
                  <a:lnTo>
                    <a:pt x="819" y="0"/>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koppt-连接线"/>
            <p:cNvSpPr/>
            <p:nvPr/>
          </p:nvSpPr>
          <p:spPr bwMode="auto">
            <a:xfrm>
              <a:off x="8221218" y="5227649"/>
              <a:ext cx="1634510" cy="948398"/>
            </a:xfrm>
            <a:custGeom>
              <a:avLst/>
              <a:gdLst>
                <a:gd name="T0" fmla="*/ 0 w 1362"/>
                <a:gd name="T1" fmla="*/ 331 h 1119"/>
                <a:gd name="T2" fmla="*/ 1362 w 1362"/>
                <a:gd name="T3" fmla="*/ 1119 h 1119"/>
                <a:gd name="T4" fmla="*/ 906 w 1362"/>
                <a:gd name="T5" fmla="*/ 0 h 1119"/>
              </a:gdLst>
              <a:ahLst/>
              <a:cxnLst>
                <a:cxn ang="0">
                  <a:pos x="T0" y="T1"/>
                </a:cxn>
                <a:cxn ang="0">
                  <a:pos x="T2" y="T3"/>
                </a:cxn>
                <a:cxn ang="0">
                  <a:pos x="T4" y="T5"/>
                </a:cxn>
              </a:cxnLst>
              <a:rect l="0" t="0" r="r" b="b"/>
              <a:pathLst>
                <a:path w="1362" h="1119">
                  <a:moveTo>
                    <a:pt x="0" y="331"/>
                  </a:moveTo>
                  <a:lnTo>
                    <a:pt x="1362" y="1119"/>
                  </a:lnTo>
                  <a:lnTo>
                    <a:pt x="906" y="0"/>
                  </a:lnTo>
                </a:path>
              </a:pathLst>
            </a:custGeom>
            <a:noFill/>
            <a:ln w="14288"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koppt-连接线"/>
            <p:cNvSpPr>
              <a:spLocks noChangeShapeType="1"/>
            </p:cNvSpPr>
            <p:nvPr/>
          </p:nvSpPr>
          <p:spPr bwMode="auto">
            <a:xfrm flipH="1" flipV="1">
              <a:off x="6511520" y="5500222"/>
              <a:ext cx="885755" cy="669466"/>
            </a:xfrm>
            <a:prstGeom prst="line">
              <a:avLst/>
            </a:prstGeom>
            <a:noFill/>
            <a:ln w="14288" cap="flat">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koppt-圆形"/>
            <p:cNvSpPr>
              <a:spLocks noChangeArrowheads="1"/>
            </p:cNvSpPr>
            <p:nvPr/>
          </p:nvSpPr>
          <p:spPr bwMode="auto">
            <a:xfrm>
              <a:off x="6552002" y="3936873"/>
              <a:ext cx="141682" cy="139195"/>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koppt-圆形"/>
            <p:cNvSpPr>
              <a:spLocks noChangeArrowheads="1"/>
            </p:cNvSpPr>
            <p:nvPr/>
          </p:nvSpPr>
          <p:spPr bwMode="auto">
            <a:xfrm>
              <a:off x="4895186" y="3096964"/>
              <a:ext cx="161922" cy="159080"/>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koppt-圆形"/>
            <p:cNvSpPr>
              <a:spLocks noChangeArrowheads="1"/>
            </p:cNvSpPr>
            <p:nvPr/>
          </p:nvSpPr>
          <p:spPr bwMode="auto">
            <a:xfrm>
              <a:off x="5561190" y="2934097"/>
              <a:ext cx="97346" cy="95637"/>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koppt-圆形"/>
            <p:cNvSpPr>
              <a:spLocks noChangeArrowheads="1"/>
            </p:cNvSpPr>
            <p:nvPr/>
          </p:nvSpPr>
          <p:spPr bwMode="auto">
            <a:xfrm>
              <a:off x="5148672" y="3565685"/>
              <a:ext cx="202403" cy="196957"/>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koppt-圆形"/>
            <p:cNvSpPr>
              <a:spLocks noChangeArrowheads="1"/>
            </p:cNvSpPr>
            <p:nvPr/>
          </p:nvSpPr>
          <p:spPr bwMode="auto">
            <a:xfrm>
              <a:off x="9334563" y="3359259"/>
              <a:ext cx="212041" cy="208321"/>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koppt-圆形"/>
            <p:cNvSpPr>
              <a:spLocks noChangeArrowheads="1"/>
            </p:cNvSpPr>
            <p:nvPr/>
          </p:nvSpPr>
          <p:spPr bwMode="auto">
            <a:xfrm>
              <a:off x="6196350" y="3648066"/>
              <a:ext cx="225535" cy="221576"/>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koppt-圆形"/>
            <p:cNvSpPr>
              <a:spLocks noChangeArrowheads="1"/>
            </p:cNvSpPr>
            <p:nvPr/>
          </p:nvSpPr>
          <p:spPr bwMode="auto">
            <a:xfrm>
              <a:off x="7625702" y="3753172"/>
              <a:ext cx="243847" cy="239568"/>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koppt-圆形"/>
            <p:cNvSpPr>
              <a:spLocks noChangeArrowheads="1"/>
            </p:cNvSpPr>
            <p:nvPr/>
          </p:nvSpPr>
          <p:spPr bwMode="auto">
            <a:xfrm>
              <a:off x="7824250" y="3269302"/>
              <a:ext cx="147465" cy="145825"/>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koppt-圆形"/>
            <p:cNvSpPr>
              <a:spLocks noChangeArrowheads="1"/>
            </p:cNvSpPr>
            <p:nvPr/>
          </p:nvSpPr>
          <p:spPr bwMode="auto">
            <a:xfrm>
              <a:off x="7358722" y="3019318"/>
              <a:ext cx="134935" cy="129726"/>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koppt-圆形"/>
            <p:cNvSpPr>
              <a:spLocks noChangeArrowheads="1"/>
            </p:cNvSpPr>
            <p:nvPr/>
          </p:nvSpPr>
          <p:spPr bwMode="auto">
            <a:xfrm>
              <a:off x="8309054" y="4917872"/>
              <a:ext cx="178308" cy="175179"/>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koppt-圆形"/>
            <p:cNvSpPr>
              <a:spLocks noChangeArrowheads="1"/>
            </p:cNvSpPr>
            <p:nvPr/>
          </p:nvSpPr>
          <p:spPr bwMode="auto">
            <a:xfrm>
              <a:off x="8382304" y="2136798"/>
              <a:ext cx="212041" cy="208321"/>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koppt-圆形"/>
            <p:cNvSpPr>
              <a:spLocks noChangeArrowheads="1"/>
            </p:cNvSpPr>
            <p:nvPr/>
          </p:nvSpPr>
          <p:spPr bwMode="auto">
            <a:xfrm>
              <a:off x="7744252" y="1762769"/>
              <a:ext cx="163850" cy="162868"/>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koppt-圆形"/>
            <p:cNvSpPr>
              <a:spLocks noChangeArrowheads="1"/>
            </p:cNvSpPr>
            <p:nvPr/>
          </p:nvSpPr>
          <p:spPr bwMode="auto">
            <a:xfrm>
              <a:off x="6207916" y="2120701"/>
              <a:ext cx="91564" cy="89957"/>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koppt-圆形"/>
            <p:cNvSpPr>
              <a:spLocks noChangeArrowheads="1"/>
            </p:cNvSpPr>
            <p:nvPr/>
          </p:nvSpPr>
          <p:spPr bwMode="auto">
            <a:xfrm>
              <a:off x="7039695" y="2105551"/>
              <a:ext cx="111803" cy="111735"/>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koppt-圆形"/>
            <p:cNvSpPr>
              <a:spLocks noChangeArrowheads="1"/>
            </p:cNvSpPr>
            <p:nvPr/>
          </p:nvSpPr>
          <p:spPr bwMode="auto">
            <a:xfrm>
              <a:off x="5891781" y="2365004"/>
              <a:ext cx="229390" cy="228206"/>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koppt-圆形"/>
            <p:cNvSpPr>
              <a:spLocks noChangeArrowheads="1"/>
            </p:cNvSpPr>
            <p:nvPr/>
          </p:nvSpPr>
          <p:spPr bwMode="auto">
            <a:xfrm>
              <a:off x="4694711" y="1117924"/>
              <a:ext cx="230354" cy="225364"/>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koppt-圆形"/>
            <p:cNvSpPr>
              <a:spLocks noChangeArrowheads="1"/>
            </p:cNvSpPr>
            <p:nvPr/>
          </p:nvSpPr>
          <p:spPr bwMode="auto">
            <a:xfrm>
              <a:off x="9405886" y="2622563"/>
              <a:ext cx="204331" cy="201692"/>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koppt-圆形"/>
            <p:cNvSpPr>
              <a:spLocks noChangeArrowheads="1"/>
            </p:cNvSpPr>
            <p:nvPr/>
          </p:nvSpPr>
          <p:spPr bwMode="auto">
            <a:xfrm>
              <a:off x="9668047" y="3162301"/>
              <a:ext cx="88672" cy="89957"/>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koppt-圆形"/>
            <p:cNvSpPr>
              <a:spLocks noChangeArrowheads="1"/>
            </p:cNvSpPr>
            <p:nvPr/>
          </p:nvSpPr>
          <p:spPr bwMode="auto">
            <a:xfrm>
              <a:off x="6905725" y="4215266"/>
              <a:ext cx="115659" cy="115523"/>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koppt-圆形"/>
            <p:cNvSpPr>
              <a:spLocks noChangeArrowheads="1"/>
            </p:cNvSpPr>
            <p:nvPr/>
          </p:nvSpPr>
          <p:spPr bwMode="auto">
            <a:xfrm>
              <a:off x="6727417" y="4584560"/>
              <a:ext cx="198548" cy="192222"/>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5" name="koppt-圆形"/>
            <p:cNvSpPr>
              <a:spLocks noChangeArrowheads="1"/>
            </p:cNvSpPr>
            <p:nvPr/>
          </p:nvSpPr>
          <p:spPr bwMode="auto">
            <a:xfrm>
              <a:off x="4863379" y="5683922"/>
              <a:ext cx="195656" cy="195063"/>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koppt-圆形"/>
            <p:cNvSpPr>
              <a:spLocks noChangeArrowheads="1"/>
            </p:cNvSpPr>
            <p:nvPr/>
          </p:nvSpPr>
          <p:spPr bwMode="auto">
            <a:xfrm>
              <a:off x="10314773" y="1758035"/>
              <a:ext cx="195656" cy="195063"/>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 name="koppt-圆形"/>
            <p:cNvSpPr>
              <a:spLocks noChangeArrowheads="1"/>
            </p:cNvSpPr>
            <p:nvPr/>
          </p:nvSpPr>
          <p:spPr bwMode="auto">
            <a:xfrm>
              <a:off x="8920119" y="1247650"/>
              <a:ext cx="195656" cy="192222"/>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koppt-圆形"/>
            <p:cNvSpPr>
              <a:spLocks noChangeArrowheads="1"/>
            </p:cNvSpPr>
            <p:nvPr/>
          </p:nvSpPr>
          <p:spPr bwMode="auto">
            <a:xfrm>
              <a:off x="7682567" y="3811881"/>
              <a:ext cx="127224" cy="124993"/>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 name="koppt-圆形"/>
            <p:cNvSpPr>
              <a:spLocks noChangeArrowheads="1"/>
            </p:cNvSpPr>
            <p:nvPr/>
          </p:nvSpPr>
          <p:spPr bwMode="auto">
            <a:xfrm>
              <a:off x="5941900" y="2416138"/>
              <a:ext cx="127224" cy="125939"/>
            </a:xfrm>
            <a:prstGeom prst="ellipse">
              <a:avLst/>
            </a:prstGeom>
            <a:solidFill>
              <a:srgbClr val="DDDDDD"/>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 name="koppt-圆形"/>
            <p:cNvSpPr>
              <a:spLocks noChangeArrowheads="1"/>
            </p:cNvSpPr>
            <p:nvPr/>
          </p:nvSpPr>
          <p:spPr bwMode="auto">
            <a:xfrm>
              <a:off x="4758322" y="1180420"/>
              <a:ext cx="100239" cy="98479"/>
            </a:xfrm>
            <a:prstGeom prst="ellipse">
              <a:avLst/>
            </a:prstGeom>
            <a:solidFill>
              <a:srgbClr val="FFFFFF"/>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koppt-圆形"/>
            <p:cNvSpPr>
              <a:spLocks noChangeArrowheads="1"/>
            </p:cNvSpPr>
            <p:nvPr/>
          </p:nvSpPr>
          <p:spPr bwMode="auto">
            <a:xfrm>
              <a:off x="6777536" y="4630959"/>
              <a:ext cx="100239" cy="98479"/>
            </a:xfrm>
            <a:prstGeom prst="ellipse">
              <a:avLst/>
            </a:prstGeom>
            <a:solidFill>
              <a:srgbClr val="FFFFFF"/>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koppt-圆形"/>
            <p:cNvSpPr>
              <a:spLocks noChangeArrowheads="1"/>
            </p:cNvSpPr>
            <p:nvPr/>
          </p:nvSpPr>
          <p:spPr bwMode="auto">
            <a:xfrm>
              <a:off x="4925065" y="5744524"/>
              <a:ext cx="73251" cy="71966"/>
            </a:xfrm>
            <a:prstGeom prst="ellipse">
              <a:avLst/>
            </a:prstGeom>
            <a:solidFill>
              <a:srgbClr val="FFFFFF"/>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 name="koppt-圆形"/>
            <p:cNvSpPr>
              <a:spLocks noChangeArrowheads="1"/>
            </p:cNvSpPr>
            <p:nvPr/>
          </p:nvSpPr>
          <p:spPr bwMode="auto">
            <a:xfrm>
              <a:off x="8437243" y="2192665"/>
              <a:ext cx="100239" cy="98479"/>
            </a:xfrm>
            <a:prstGeom prst="ellipse">
              <a:avLst/>
            </a:prstGeom>
            <a:solidFill>
              <a:srgbClr val="FFFFFF"/>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 name="koppt-圆形"/>
            <p:cNvSpPr>
              <a:spLocks noChangeArrowheads="1"/>
            </p:cNvSpPr>
            <p:nvPr/>
          </p:nvSpPr>
          <p:spPr bwMode="auto">
            <a:xfrm>
              <a:off x="9457933" y="2673696"/>
              <a:ext cx="100239" cy="98479"/>
            </a:xfrm>
            <a:prstGeom prst="ellipse">
              <a:avLst/>
            </a:prstGeom>
            <a:solidFill>
              <a:srgbClr val="FFFFFF"/>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 name="koppt-圆形"/>
            <p:cNvSpPr>
              <a:spLocks noChangeArrowheads="1"/>
            </p:cNvSpPr>
            <p:nvPr/>
          </p:nvSpPr>
          <p:spPr bwMode="auto">
            <a:xfrm>
              <a:off x="9376007" y="3399975"/>
              <a:ext cx="127224" cy="124993"/>
            </a:xfrm>
            <a:prstGeom prst="ellipse">
              <a:avLst/>
            </a:prstGeom>
            <a:solidFill>
              <a:srgbClr val="FFFFFF"/>
            </a:solidFill>
            <a:ln w="9525">
              <a:solidFill>
                <a:schemeClr val="tx1"/>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 name="koppt-圆形"/>
            <p:cNvSpPr>
              <a:spLocks noChangeArrowheads="1"/>
            </p:cNvSpPr>
            <p:nvPr/>
          </p:nvSpPr>
          <p:spPr bwMode="auto">
            <a:xfrm>
              <a:off x="7299929" y="6071208"/>
              <a:ext cx="195656" cy="195063"/>
            </a:xfrm>
            <a:prstGeom prst="ellipse">
              <a:avLst/>
            </a:prstGeom>
            <a:solidFill>
              <a:srgbClr val="DDDDDD"/>
            </a:solidFill>
            <a:ln>
              <a:solidFill>
                <a:schemeClr val="tx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 name="koppt-圆形"/>
            <p:cNvSpPr>
              <a:spLocks noChangeArrowheads="1"/>
            </p:cNvSpPr>
            <p:nvPr/>
          </p:nvSpPr>
          <p:spPr bwMode="auto">
            <a:xfrm>
              <a:off x="9791372" y="6107437"/>
              <a:ext cx="198548" cy="195063"/>
            </a:xfrm>
            <a:prstGeom prst="ellipse">
              <a:avLst/>
            </a:prstGeom>
            <a:solidFill>
              <a:srgbClr val="DDDDDD"/>
            </a:solidFill>
            <a:ln>
              <a:solidFill>
                <a:schemeClr val="tx1"/>
              </a:solid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0" name="组合 109"/>
            <p:cNvGrpSpPr/>
            <p:nvPr/>
          </p:nvGrpSpPr>
          <p:grpSpPr>
            <a:xfrm>
              <a:off x="3741906" y="1244377"/>
              <a:ext cx="7189033" cy="4533289"/>
              <a:chOff x="3646934" y="764704"/>
              <a:chExt cx="8043814" cy="5162912"/>
            </a:xfrm>
            <a:solidFill>
              <a:schemeClr val="bg1">
                <a:lumMod val="95000"/>
              </a:schemeClr>
            </a:solidFill>
          </p:grpSpPr>
          <p:sp>
            <p:nvSpPr>
              <p:cNvPr id="68" name="koppt-圆形"/>
              <p:cNvSpPr>
                <a:spLocks noChangeArrowheads="1"/>
              </p:cNvSpPr>
              <p:nvPr/>
            </p:nvSpPr>
            <p:spPr bwMode="auto">
              <a:xfrm>
                <a:off x="8390454" y="5381933"/>
                <a:ext cx="458330" cy="459409"/>
              </a:xfrm>
              <a:prstGeom prst="ellipse">
                <a:avLst/>
              </a:prstGeom>
              <a:grp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koppt-圆形"/>
              <p:cNvSpPr>
                <a:spLocks noChangeArrowheads="1"/>
              </p:cNvSpPr>
              <p:nvPr/>
            </p:nvSpPr>
            <p:spPr bwMode="auto">
              <a:xfrm>
                <a:off x="8747413" y="3528121"/>
                <a:ext cx="1060092" cy="1061170"/>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成本</a:t>
                </a:r>
                <a:endPar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上升</a:t>
                </a:r>
                <a:endPar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koppt-圆形"/>
              <p:cNvSpPr>
                <a:spLocks noChangeArrowheads="1"/>
              </p:cNvSpPr>
              <p:nvPr/>
            </p:nvSpPr>
            <p:spPr bwMode="auto">
              <a:xfrm>
                <a:off x="10257207" y="3410572"/>
                <a:ext cx="662153" cy="665388"/>
              </a:xfrm>
              <a:prstGeom prst="ellipse">
                <a:avLst/>
              </a:prstGeom>
              <a:grp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koppt-圆形"/>
              <p:cNvSpPr>
                <a:spLocks noChangeArrowheads="1"/>
              </p:cNvSpPr>
              <p:nvPr/>
            </p:nvSpPr>
            <p:spPr bwMode="auto">
              <a:xfrm>
                <a:off x="8492903" y="2093736"/>
                <a:ext cx="1151758" cy="1152836"/>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koppt-圆形"/>
              <p:cNvSpPr>
                <a:spLocks noChangeArrowheads="1"/>
              </p:cNvSpPr>
              <p:nvPr/>
            </p:nvSpPr>
            <p:spPr bwMode="auto">
              <a:xfrm>
                <a:off x="10601420" y="1739218"/>
                <a:ext cx="1089328" cy="1086653"/>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koppt-圆形"/>
              <p:cNvSpPr>
                <a:spLocks noChangeArrowheads="1"/>
              </p:cNvSpPr>
              <p:nvPr/>
            </p:nvSpPr>
            <p:spPr bwMode="auto">
              <a:xfrm>
                <a:off x="5333121" y="3967039"/>
                <a:ext cx="1121561" cy="1119404"/>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竞争激烈</a:t>
                </a:r>
                <a:endParaRPr kumimoji="0" lang="en-GB"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koppt-圆形"/>
              <p:cNvSpPr>
                <a:spLocks noChangeArrowheads="1"/>
              </p:cNvSpPr>
              <p:nvPr/>
            </p:nvSpPr>
            <p:spPr bwMode="auto">
              <a:xfrm>
                <a:off x="7530951" y="4346645"/>
                <a:ext cx="884308" cy="885386"/>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 name="koppt-圆形"/>
              <p:cNvSpPr>
                <a:spLocks noChangeArrowheads="1"/>
              </p:cNvSpPr>
              <p:nvPr/>
            </p:nvSpPr>
            <p:spPr bwMode="auto">
              <a:xfrm>
                <a:off x="7691636" y="1861955"/>
                <a:ext cx="732250" cy="732251"/>
              </a:xfrm>
              <a:prstGeom prst="ellipse">
                <a:avLst/>
              </a:prstGeom>
              <a:grp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 name="koppt-圆形"/>
              <p:cNvSpPr>
                <a:spLocks noChangeArrowheads="1"/>
              </p:cNvSpPr>
              <p:nvPr/>
            </p:nvSpPr>
            <p:spPr bwMode="auto">
              <a:xfrm>
                <a:off x="7028404" y="3152829"/>
                <a:ext cx="816367" cy="818524"/>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7" name="koppt-圆形"/>
              <p:cNvSpPr>
                <a:spLocks noChangeArrowheads="1"/>
              </p:cNvSpPr>
              <p:nvPr/>
            </p:nvSpPr>
            <p:spPr bwMode="auto">
              <a:xfrm>
                <a:off x="9170155" y="4851347"/>
                <a:ext cx="760289" cy="760289"/>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8" name="koppt-圆形"/>
              <p:cNvSpPr/>
              <p:nvPr/>
            </p:nvSpPr>
            <p:spPr bwMode="auto">
              <a:xfrm>
                <a:off x="9550839" y="1461859"/>
                <a:ext cx="547840" cy="545683"/>
              </a:xfrm>
              <a:prstGeom prst="ellipse">
                <a:avLst/>
              </a:prstGeom>
              <a:grp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9" name="koppt-圆形"/>
              <p:cNvSpPr>
                <a:spLocks noChangeArrowheads="1"/>
              </p:cNvSpPr>
              <p:nvPr/>
            </p:nvSpPr>
            <p:spPr bwMode="auto">
              <a:xfrm>
                <a:off x="5694394" y="2938222"/>
                <a:ext cx="569408" cy="569408"/>
              </a:xfrm>
              <a:prstGeom prst="ellipse">
                <a:avLst/>
              </a:prstGeom>
              <a:grp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0" name="koppt-圆形"/>
              <p:cNvSpPr>
                <a:spLocks noChangeArrowheads="1"/>
              </p:cNvSpPr>
              <p:nvPr/>
            </p:nvSpPr>
            <p:spPr bwMode="auto">
              <a:xfrm>
                <a:off x="4769106" y="1480193"/>
                <a:ext cx="846563" cy="846564"/>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koppt-圆形"/>
              <p:cNvSpPr/>
              <p:nvPr/>
            </p:nvSpPr>
            <p:spPr bwMode="auto">
              <a:xfrm>
                <a:off x="6527254" y="764704"/>
                <a:ext cx="1008112" cy="1008112"/>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 name="koppt-圆形"/>
              <p:cNvSpPr>
                <a:spLocks noChangeArrowheads="1"/>
              </p:cNvSpPr>
              <p:nvPr/>
            </p:nvSpPr>
            <p:spPr bwMode="auto">
              <a:xfrm>
                <a:off x="6493506" y="2005386"/>
                <a:ext cx="769995" cy="769995"/>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 name="koppt-圆形"/>
              <p:cNvSpPr>
                <a:spLocks noChangeArrowheads="1"/>
              </p:cNvSpPr>
              <p:nvPr/>
            </p:nvSpPr>
            <p:spPr bwMode="auto">
              <a:xfrm>
                <a:off x="3646934" y="2800774"/>
                <a:ext cx="1060274" cy="1060274"/>
              </a:xfrm>
              <a:prstGeom prst="ellipse">
                <a:avLst/>
              </a:prstGeom>
              <a:solidFill>
                <a:srgbClr val="C00000"/>
              </a:solid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管理难</a:t>
                </a:r>
                <a:endPar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 name="koppt-圆形"/>
              <p:cNvSpPr/>
              <p:nvPr/>
            </p:nvSpPr>
            <p:spPr bwMode="auto">
              <a:xfrm>
                <a:off x="6465467" y="5295659"/>
                <a:ext cx="631957" cy="631957"/>
              </a:xfrm>
              <a:prstGeom prst="ellipse">
                <a:avLst/>
              </a:prstGeom>
              <a:grpFill/>
              <a:ln>
                <a:noFill/>
              </a:ln>
              <a:scene3d>
                <a:camera prst="orthographicFront"/>
                <a:lightRig rig="threePt" dir="t"/>
              </a:scene3d>
              <a:sp3d>
                <a:bevelT w="152400" h="50800" prst="softRound"/>
              </a:sp3d>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8" name="koppt-图标"/>
            <p:cNvSpPr>
              <a:spLocks noEditPoints="1"/>
            </p:cNvSpPr>
            <p:nvPr/>
          </p:nvSpPr>
          <p:spPr bwMode="auto">
            <a:xfrm>
              <a:off x="9735776" y="3692698"/>
              <a:ext cx="419703" cy="334001"/>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rgbClr val="FFFFFF"/>
            </a:solidFill>
            <a:ln>
              <a:solidFill>
                <a:schemeClr val="tx1"/>
              </a:solid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9" name="koppt-图标"/>
            <p:cNvSpPr/>
            <p:nvPr/>
          </p:nvSpPr>
          <p:spPr bwMode="auto">
            <a:xfrm>
              <a:off x="5706868" y="3288007"/>
              <a:ext cx="238748" cy="229619"/>
            </a:xfrm>
            <a:custGeom>
              <a:avLst/>
              <a:gdLst>
                <a:gd name="T0" fmla="*/ 45 w 52"/>
                <a:gd name="T1" fmla="*/ 24 h 51"/>
                <a:gd name="T2" fmla="*/ 45 w 52"/>
                <a:gd name="T3" fmla="*/ 21 h 51"/>
                <a:gd name="T4" fmla="*/ 42 w 52"/>
                <a:gd name="T5" fmla="*/ 21 h 51"/>
                <a:gd name="T6" fmla="*/ 42 w 52"/>
                <a:gd name="T7" fmla="*/ 22 h 51"/>
                <a:gd name="T8" fmla="*/ 38 w 52"/>
                <a:gd name="T9" fmla="*/ 20 h 51"/>
                <a:gd name="T10" fmla="*/ 38 w 52"/>
                <a:gd name="T11" fmla="*/ 17 h 51"/>
                <a:gd name="T12" fmla="*/ 34 w 52"/>
                <a:gd name="T13" fmla="*/ 17 h 51"/>
                <a:gd name="T14" fmla="*/ 34 w 52"/>
                <a:gd name="T15" fmla="*/ 18 h 51"/>
                <a:gd name="T16" fmla="*/ 29 w 52"/>
                <a:gd name="T17" fmla="*/ 15 h 51"/>
                <a:gd name="T18" fmla="*/ 29 w 52"/>
                <a:gd name="T19" fmla="*/ 5 h 51"/>
                <a:gd name="T20" fmla="*/ 26 w 52"/>
                <a:gd name="T21" fmla="*/ 0 h 51"/>
                <a:gd name="T22" fmla="*/ 26 w 52"/>
                <a:gd name="T23" fmla="*/ 0 h 51"/>
                <a:gd name="T24" fmla="*/ 26 w 52"/>
                <a:gd name="T25" fmla="*/ 0 h 51"/>
                <a:gd name="T26" fmla="*/ 23 w 52"/>
                <a:gd name="T27" fmla="*/ 5 h 51"/>
                <a:gd name="T28" fmla="*/ 23 w 52"/>
                <a:gd name="T29" fmla="*/ 15 h 51"/>
                <a:gd name="T30" fmla="*/ 17 w 52"/>
                <a:gd name="T31" fmla="*/ 18 h 51"/>
                <a:gd name="T32" fmla="*/ 17 w 52"/>
                <a:gd name="T33" fmla="*/ 17 h 51"/>
                <a:gd name="T34" fmla="*/ 14 w 52"/>
                <a:gd name="T35" fmla="*/ 17 h 51"/>
                <a:gd name="T36" fmla="*/ 14 w 52"/>
                <a:gd name="T37" fmla="*/ 20 h 51"/>
                <a:gd name="T38" fmla="*/ 10 w 52"/>
                <a:gd name="T39" fmla="*/ 23 h 51"/>
                <a:gd name="T40" fmla="*/ 10 w 52"/>
                <a:gd name="T41" fmla="*/ 21 h 51"/>
                <a:gd name="T42" fmla="*/ 7 w 52"/>
                <a:gd name="T43" fmla="*/ 21 h 51"/>
                <a:gd name="T44" fmla="*/ 7 w 52"/>
                <a:gd name="T45" fmla="*/ 24 h 51"/>
                <a:gd name="T46" fmla="*/ 0 w 52"/>
                <a:gd name="T47" fmla="*/ 28 h 51"/>
                <a:gd name="T48" fmla="*/ 0 w 52"/>
                <a:gd name="T49" fmla="*/ 31 h 51"/>
                <a:gd name="T50" fmla="*/ 15 w 52"/>
                <a:gd name="T51" fmla="*/ 26 h 51"/>
                <a:gd name="T52" fmla="*/ 23 w 52"/>
                <a:gd name="T53" fmla="*/ 26 h 51"/>
                <a:gd name="T54" fmla="*/ 23 w 52"/>
                <a:gd name="T55" fmla="*/ 27 h 51"/>
                <a:gd name="T56" fmla="*/ 24 w 52"/>
                <a:gd name="T57" fmla="*/ 41 h 51"/>
                <a:gd name="T58" fmla="*/ 17 w 52"/>
                <a:gd name="T59" fmla="*/ 47 h 51"/>
                <a:gd name="T60" fmla="*/ 17 w 52"/>
                <a:gd name="T61" fmla="*/ 50 h 51"/>
                <a:gd name="T62" fmla="*/ 26 w 52"/>
                <a:gd name="T63" fmla="*/ 47 h 51"/>
                <a:gd name="T64" fmla="*/ 26 w 52"/>
                <a:gd name="T65" fmla="*/ 51 h 51"/>
                <a:gd name="T66" fmla="*/ 26 w 52"/>
                <a:gd name="T67" fmla="*/ 51 h 51"/>
                <a:gd name="T68" fmla="*/ 26 w 52"/>
                <a:gd name="T69" fmla="*/ 47 h 51"/>
                <a:gd name="T70" fmla="*/ 35 w 52"/>
                <a:gd name="T71" fmla="*/ 49 h 51"/>
                <a:gd name="T72" fmla="*/ 35 w 52"/>
                <a:gd name="T73" fmla="*/ 47 h 51"/>
                <a:gd name="T74" fmla="*/ 28 w 52"/>
                <a:gd name="T75" fmla="*/ 41 h 51"/>
                <a:gd name="T76" fmla="*/ 29 w 52"/>
                <a:gd name="T77" fmla="*/ 27 h 51"/>
                <a:gd name="T78" fmla="*/ 29 w 52"/>
                <a:gd name="T79" fmla="*/ 25 h 51"/>
                <a:gd name="T80" fmla="*/ 36 w 52"/>
                <a:gd name="T81" fmla="*/ 25 h 51"/>
                <a:gd name="T82" fmla="*/ 52 w 52"/>
                <a:gd name="T83" fmla="*/ 30 h 51"/>
                <a:gd name="T84" fmla="*/ 52 w 52"/>
                <a:gd name="T85" fmla="*/ 28 h 51"/>
                <a:gd name="T86" fmla="*/ 45 w 52"/>
                <a:gd name="T8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51">
                  <a:moveTo>
                    <a:pt x="45" y="24"/>
                  </a:moveTo>
                  <a:cubicBezTo>
                    <a:pt x="45" y="21"/>
                    <a:pt x="45" y="21"/>
                    <a:pt x="45" y="21"/>
                  </a:cubicBezTo>
                  <a:cubicBezTo>
                    <a:pt x="42" y="21"/>
                    <a:pt x="42" y="21"/>
                    <a:pt x="42" y="21"/>
                  </a:cubicBezTo>
                  <a:cubicBezTo>
                    <a:pt x="42" y="22"/>
                    <a:pt x="42" y="22"/>
                    <a:pt x="42" y="22"/>
                  </a:cubicBezTo>
                  <a:cubicBezTo>
                    <a:pt x="38" y="20"/>
                    <a:pt x="38" y="20"/>
                    <a:pt x="38" y="20"/>
                  </a:cubicBezTo>
                  <a:cubicBezTo>
                    <a:pt x="38" y="17"/>
                    <a:pt x="38" y="17"/>
                    <a:pt x="38" y="17"/>
                  </a:cubicBezTo>
                  <a:cubicBezTo>
                    <a:pt x="34" y="17"/>
                    <a:pt x="34" y="17"/>
                    <a:pt x="34" y="17"/>
                  </a:cubicBezTo>
                  <a:cubicBezTo>
                    <a:pt x="34" y="18"/>
                    <a:pt x="34" y="18"/>
                    <a:pt x="34" y="18"/>
                  </a:cubicBezTo>
                  <a:cubicBezTo>
                    <a:pt x="29" y="15"/>
                    <a:pt x="29" y="15"/>
                    <a:pt x="29" y="15"/>
                  </a:cubicBezTo>
                  <a:cubicBezTo>
                    <a:pt x="29" y="5"/>
                    <a:pt x="29" y="5"/>
                    <a:pt x="29" y="5"/>
                  </a:cubicBezTo>
                  <a:cubicBezTo>
                    <a:pt x="29" y="1"/>
                    <a:pt x="27" y="0"/>
                    <a:pt x="26" y="0"/>
                  </a:cubicBezTo>
                  <a:cubicBezTo>
                    <a:pt x="26" y="0"/>
                    <a:pt x="26" y="0"/>
                    <a:pt x="26" y="0"/>
                  </a:cubicBezTo>
                  <a:cubicBezTo>
                    <a:pt x="26" y="0"/>
                    <a:pt x="26" y="0"/>
                    <a:pt x="26" y="0"/>
                  </a:cubicBezTo>
                  <a:cubicBezTo>
                    <a:pt x="25" y="0"/>
                    <a:pt x="23" y="1"/>
                    <a:pt x="23" y="5"/>
                  </a:cubicBezTo>
                  <a:cubicBezTo>
                    <a:pt x="23" y="15"/>
                    <a:pt x="23" y="15"/>
                    <a:pt x="23" y="15"/>
                  </a:cubicBezTo>
                  <a:cubicBezTo>
                    <a:pt x="17" y="18"/>
                    <a:pt x="17" y="18"/>
                    <a:pt x="17" y="18"/>
                  </a:cubicBezTo>
                  <a:cubicBezTo>
                    <a:pt x="17" y="17"/>
                    <a:pt x="17" y="17"/>
                    <a:pt x="17" y="17"/>
                  </a:cubicBezTo>
                  <a:cubicBezTo>
                    <a:pt x="14" y="17"/>
                    <a:pt x="14" y="17"/>
                    <a:pt x="14" y="17"/>
                  </a:cubicBezTo>
                  <a:cubicBezTo>
                    <a:pt x="14" y="20"/>
                    <a:pt x="14" y="20"/>
                    <a:pt x="14" y="20"/>
                  </a:cubicBezTo>
                  <a:cubicBezTo>
                    <a:pt x="10" y="23"/>
                    <a:pt x="10" y="23"/>
                    <a:pt x="10" y="23"/>
                  </a:cubicBezTo>
                  <a:cubicBezTo>
                    <a:pt x="10" y="21"/>
                    <a:pt x="10" y="21"/>
                    <a:pt x="10" y="21"/>
                  </a:cubicBezTo>
                  <a:cubicBezTo>
                    <a:pt x="7" y="21"/>
                    <a:pt x="7" y="21"/>
                    <a:pt x="7" y="21"/>
                  </a:cubicBezTo>
                  <a:cubicBezTo>
                    <a:pt x="7" y="24"/>
                    <a:pt x="7" y="24"/>
                    <a:pt x="7" y="24"/>
                  </a:cubicBezTo>
                  <a:cubicBezTo>
                    <a:pt x="0" y="28"/>
                    <a:pt x="0" y="28"/>
                    <a:pt x="0" y="28"/>
                  </a:cubicBezTo>
                  <a:cubicBezTo>
                    <a:pt x="0" y="31"/>
                    <a:pt x="0" y="31"/>
                    <a:pt x="0" y="31"/>
                  </a:cubicBezTo>
                  <a:cubicBezTo>
                    <a:pt x="15" y="26"/>
                    <a:pt x="15" y="26"/>
                    <a:pt x="15" y="26"/>
                  </a:cubicBezTo>
                  <a:cubicBezTo>
                    <a:pt x="23" y="26"/>
                    <a:pt x="23" y="26"/>
                    <a:pt x="23" y="26"/>
                  </a:cubicBezTo>
                  <a:cubicBezTo>
                    <a:pt x="23" y="27"/>
                    <a:pt x="23" y="27"/>
                    <a:pt x="23" y="27"/>
                  </a:cubicBezTo>
                  <a:cubicBezTo>
                    <a:pt x="24" y="41"/>
                    <a:pt x="24" y="41"/>
                    <a:pt x="24" y="41"/>
                  </a:cubicBezTo>
                  <a:cubicBezTo>
                    <a:pt x="17" y="47"/>
                    <a:pt x="17" y="47"/>
                    <a:pt x="17" y="47"/>
                  </a:cubicBezTo>
                  <a:cubicBezTo>
                    <a:pt x="17" y="50"/>
                    <a:pt x="17" y="50"/>
                    <a:pt x="17" y="50"/>
                  </a:cubicBezTo>
                  <a:cubicBezTo>
                    <a:pt x="26" y="47"/>
                    <a:pt x="26" y="47"/>
                    <a:pt x="26" y="47"/>
                  </a:cubicBezTo>
                  <a:cubicBezTo>
                    <a:pt x="26" y="51"/>
                    <a:pt x="26" y="51"/>
                    <a:pt x="26" y="51"/>
                  </a:cubicBezTo>
                  <a:cubicBezTo>
                    <a:pt x="26" y="51"/>
                    <a:pt x="26" y="51"/>
                    <a:pt x="26" y="51"/>
                  </a:cubicBezTo>
                  <a:cubicBezTo>
                    <a:pt x="26" y="47"/>
                    <a:pt x="26" y="47"/>
                    <a:pt x="26" y="47"/>
                  </a:cubicBezTo>
                  <a:cubicBezTo>
                    <a:pt x="35" y="49"/>
                    <a:pt x="35" y="49"/>
                    <a:pt x="35" y="49"/>
                  </a:cubicBezTo>
                  <a:cubicBezTo>
                    <a:pt x="35" y="47"/>
                    <a:pt x="35" y="47"/>
                    <a:pt x="35" y="47"/>
                  </a:cubicBezTo>
                  <a:cubicBezTo>
                    <a:pt x="28" y="41"/>
                    <a:pt x="28" y="41"/>
                    <a:pt x="28" y="41"/>
                  </a:cubicBezTo>
                  <a:cubicBezTo>
                    <a:pt x="29" y="27"/>
                    <a:pt x="29" y="27"/>
                    <a:pt x="29" y="27"/>
                  </a:cubicBezTo>
                  <a:cubicBezTo>
                    <a:pt x="29" y="27"/>
                    <a:pt x="29" y="27"/>
                    <a:pt x="29" y="25"/>
                  </a:cubicBezTo>
                  <a:cubicBezTo>
                    <a:pt x="36" y="25"/>
                    <a:pt x="36" y="25"/>
                    <a:pt x="36" y="25"/>
                  </a:cubicBezTo>
                  <a:cubicBezTo>
                    <a:pt x="52" y="30"/>
                    <a:pt x="52" y="30"/>
                    <a:pt x="52" y="30"/>
                  </a:cubicBezTo>
                  <a:cubicBezTo>
                    <a:pt x="52" y="28"/>
                    <a:pt x="52" y="28"/>
                    <a:pt x="52" y="28"/>
                  </a:cubicBezTo>
                  <a:lnTo>
                    <a:pt x="45" y="24"/>
                  </a:lnTo>
                  <a:close/>
                </a:path>
              </a:pathLst>
            </a:custGeom>
            <a:solidFill>
              <a:srgbClr val="FFFFFF"/>
            </a:solidFill>
            <a:ln>
              <a:solidFill>
                <a:schemeClr val="tx1"/>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1" name="koppt-图标"/>
            <p:cNvSpPr/>
            <p:nvPr/>
          </p:nvSpPr>
          <p:spPr bwMode="auto">
            <a:xfrm>
              <a:off x="8066791" y="5385412"/>
              <a:ext cx="238748" cy="229619"/>
            </a:xfrm>
            <a:custGeom>
              <a:avLst/>
              <a:gdLst>
                <a:gd name="T0" fmla="*/ 45 w 52"/>
                <a:gd name="T1" fmla="*/ 24 h 51"/>
                <a:gd name="T2" fmla="*/ 45 w 52"/>
                <a:gd name="T3" fmla="*/ 21 h 51"/>
                <a:gd name="T4" fmla="*/ 42 w 52"/>
                <a:gd name="T5" fmla="*/ 21 h 51"/>
                <a:gd name="T6" fmla="*/ 42 w 52"/>
                <a:gd name="T7" fmla="*/ 22 h 51"/>
                <a:gd name="T8" fmla="*/ 38 w 52"/>
                <a:gd name="T9" fmla="*/ 20 h 51"/>
                <a:gd name="T10" fmla="*/ 38 w 52"/>
                <a:gd name="T11" fmla="*/ 17 h 51"/>
                <a:gd name="T12" fmla="*/ 34 w 52"/>
                <a:gd name="T13" fmla="*/ 17 h 51"/>
                <a:gd name="T14" fmla="*/ 34 w 52"/>
                <a:gd name="T15" fmla="*/ 18 h 51"/>
                <a:gd name="T16" fmla="*/ 29 w 52"/>
                <a:gd name="T17" fmla="*/ 15 h 51"/>
                <a:gd name="T18" fmla="*/ 29 w 52"/>
                <a:gd name="T19" fmla="*/ 5 h 51"/>
                <a:gd name="T20" fmla="*/ 26 w 52"/>
                <a:gd name="T21" fmla="*/ 0 h 51"/>
                <a:gd name="T22" fmla="*/ 26 w 52"/>
                <a:gd name="T23" fmla="*/ 0 h 51"/>
                <a:gd name="T24" fmla="*/ 26 w 52"/>
                <a:gd name="T25" fmla="*/ 0 h 51"/>
                <a:gd name="T26" fmla="*/ 23 w 52"/>
                <a:gd name="T27" fmla="*/ 5 h 51"/>
                <a:gd name="T28" fmla="*/ 23 w 52"/>
                <a:gd name="T29" fmla="*/ 15 h 51"/>
                <a:gd name="T30" fmla="*/ 17 w 52"/>
                <a:gd name="T31" fmla="*/ 18 h 51"/>
                <a:gd name="T32" fmla="*/ 17 w 52"/>
                <a:gd name="T33" fmla="*/ 17 h 51"/>
                <a:gd name="T34" fmla="*/ 14 w 52"/>
                <a:gd name="T35" fmla="*/ 17 h 51"/>
                <a:gd name="T36" fmla="*/ 14 w 52"/>
                <a:gd name="T37" fmla="*/ 20 h 51"/>
                <a:gd name="T38" fmla="*/ 10 w 52"/>
                <a:gd name="T39" fmla="*/ 23 h 51"/>
                <a:gd name="T40" fmla="*/ 10 w 52"/>
                <a:gd name="T41" fmla="*/ 21 h 51"/>
                <a:gd name="T42" fmla="*/ 7 w 52"/>
                <a:gd name="T43" fmla="*/ 21 h 51"/>
                <a:gd name="T44" fmla="*/ 7 w 52"/>
                <a:gd name="T45" fmla="*/ 24 h 51"/>
                <a:gd name="T46" fmla="*/ 0 w 52"/>
                <a:gd name="T47" fmla="*/ 28 h 51"/>
                <a:gd name="T48" fmla="*/ 0 w 52"/>
                <a:gd name="T49" fmla="*/ 31 h 51"/>
                <a:gd name="T50" fmla="*/ 15 w 52"/>
                <a:gd name="T51" fmla="*/ 26 h 51"/>
                <a:gd name="T52" fmla="*/ 23 w 52"/>
                <a:gd name="T53" fmla="*/ 26 h 51"/>
                <a:gd name="T54" fmla="*/ 23 w 52"/>
                <a:gd name="T55" fmla="*/ 27 h 51"/>
                <a:gd name="T56" fmla="*/ 24 w 52"/>
                <a:gd name="T57" fmla="*/ 41 h 51"/>
                <a:gd name="T58" fmla="*/ 17 w 52"/>
                <a:gd name="T59" fmla="*/ 47 h 51"/>
                <a:gd name="T60" fmla="*/ 17 w 52"/>
                <a:gd name="T61" fmla="*/ 50 h 51"/>
                <a:gd name="T62" fmla="*/ 26 w 52"/>
                <a:gd name="T63" fmla="*/ 47 h 51"/>
                <a:gd name="T64" fmla="*/ 26 w 52"/>
                <a:gd name="T65" fmla="*/ 51 h 51"/>
                <a:gd name="T66" fmla="*/ 26 w 52"/>
                <a:gd name="T67" fmla="*/ 51 h 51"/>
                <a:gd name="T68" fmla="*/ 26 w 52"/>
                <a:gd name="T69" fmla="*/ 47 h 51"/>
                <a:gd name="T70" fmla="*/ 35 w 52"/>
                <a:gd name="T71" fmla="*/ 49 h 51"/>
                <a:gd name="T72" fmla="*/ 35 w 52"/>
                <a:gd name="T73" fmla="*/ 47 h 51"/>
                <a:gd name="T74" fmla="*/ 28 w 52"/>
                <a:gd name="T75" fmla="*/ 41 h 51"/>
                <a:gd name="T76" fmla="*/ 29 w 52"/>
                <a:gd name="T77" fmla="*/ 27 h 51"/>
                <a:gd name="T78" fmla="*/ 29 w 52"/>
                <a:gd name="T79" fmla="*/ 25 h 51"/>
                <a:gd name="T80" fmla="*/ 36 w 52"/>
                <a:gd name="T81" fmla="*/ 25 h 51"/>
                <a:gd name="T82" fmla="*/ 52 w 52"/>
                <a:gd name="T83" fmla="*/ 30 h 51"/>
                <a:gd name="T84" fmla="*/ 52 w 52"/>
                <a:gd name="T85" fmla="*/ 28 h 51"/>
                <a:gd name="T86" fmla="*/ 45 w 52"/>
                <a:gd name="T8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51">
                  <a:moveTo>
                    <a:pt x="45" y="24"/>
                  </a:moveTo>
                  <a:cubicBezTo>
                    <a:pt x="45" y="21"/>
                    <a:pt x="45" y="21"/>
                    <a:pt x="45" y="21"/>
                  </a:cubicBezTo>
                  <a:cubicBezTo>
                    <a:pt x="42" y="21"/>
                    <a:pt x="42" y="21"/>
                    <a:pt x="42" y="21"/>
                  </a:cubicBezTo>
                  <a:cubicBezTo>
                    <a:pt x="42" y="22"/>
                    <a:pt x="42" y="22"/>
                    <a:pt x="42" y="22"/>
                  </a:cubicBezTo>
                  <a:cubicBezTo>
                    <a:pt x="38" y="20"/>
                    <a:pt x="38" y="20"/>
                    <a:pt x="38" y="20"/>
                  </a:cubicBezTo>
                  <a:cubicBezTo>
                    <a:pt x="38" y="17"/>
                    <a:pt x="38" y="17"/>
                    <a:pt x="38" y="17"/>
                  </a:cubicBezTo>
                  <a:cubicBezTo>
                    <a:pt x="34" y="17"/>
                    <a:pt x="34" y="17"/>
                    <a:pt x="34" y="17"/>
                  </a:cubicBezTo>
                  <a:cubicBezTo>
                    <a:pt x="34" y="18"/>
                    <a:pt x="34" y="18"/>
                    <a:pt x="34" y="18"/>
                  </a:cubicBezTo>
                  <a:cubicBezTo>
                    <a:pt x="29" y="15"/>
                    <a:pt x="29" y="15"/>
                    <a:pt x="29" y="15"/>
                  </a:cubicBezTo>
                  <a:cubicBezTo>
                    <a:pt x="29" y="5"/>
                    <a:pt x="29" y="5"/>
                    <a:pt x="29" y="5"/>
                  </a:cubicBezTo>
                  <a:cubicBezTo>
                    <a:pt x="29" y="1"/>
                    <a:pt x="27" y="0"/>
                    <a:pt x="26" y="0"/>
                  </a:cubicBezTo>
                  <a:cubicBezTo>
                    <a:pt x="26" y="0"/>
                    <a:pt x="26" y="0"/>
                    <a:pt x="26" y="0"/>
                  </a:cubicBezTo>
                  <a:cubicBezTo>
                    <a:pt x="26" y="0"/>
                    <a:pt x="26" y="0"/>
                    <a:pt x="26" y="0"/>
                  </a:cubicBezTo>
                  <a:cubicBezTo>
                    <a:pt x="25" y="0"/>
                    <a:pt x="23" y="1"/>
                    <a:pt x="23" y="5"/>
                  </a:cubicBezTo>
                  <a:cubicBezTo>
                    <a:pt x="23" y="15"/>
                    <a:pt x="23" y="15"/>
                    <a:pt x="23" y="15"/>
                  </a:cubicBezTo>
                  <a:cubicBezTo>
                    <a:pt x="17" y="18"/>
                    <a:pt x="17" y="18"/>
                    <a:pt x="17" y="18"/>
                  </a:cubicBezTo>
                  <a:cubicBezTo>
                    <a:pt x="17" y="17"/>
                    <a:pt x="17" y="17"/>
                    <a:pt x="17" y="17"/>
                  </a:cubicBezTo>
                  <a:cubicBezTo>
                    <a:pt x="14" y="17"/>
                    <a:pt x="14" y="17"/>
                    <a:pt x="14" y="17"/>
                  </a:cubicBezTo>
                  <a:cubicBezTo>
                    <a:pt x="14" y="20"/>
                    <a:pt x="14" y="20"/>
                    <a:pt x="14" y="20"/>
                  </a:cubicBezTo>
                  <a:cubicBezTo>
                    <a:pt x="10" y="23"/>
                    <a:pt x="10" y="23"/>
                    <a:pt x="10" y="23"/>
                  </a:cubicBezTo>
                  <a:cubicBezTo>
                    <a:pt x="10" y="21"/>
                    <a:pt x="10" y="21"/>
                    <a:pt x="10" y="21"/>
                  </a:cubicBezTo>
                  <a:cubicBezTo>
                    <a:pt x="7" y="21"/>
                    <a:pt x="7" y="21"/>
                    <a:pt x="7" y="21"/>
                  </a:cubicBezTo>
                  <a:cubicBezTo>
                    <a:pt x="7" y="24"/>
                    <a:pt x="7" y="24"/>
                    <a:pt x="7" y="24"/>
                  </a:cubicBezTo>
                  <a:cubicBezTo>
                    <a:pt x="0" y="28"/>
                    <a:pt x="0" y="28"/>
                    <a:pt x="0" y="28"/>
                  </a:cubicBezTo>
                  <a:cubicBezTo>
                    <a:pt x="0" y="31"/>
                    <a:pt x="0" y="31"/>
                    <a:pt x="0" y="31"/>
                  </a:cubicBezTo>
                  <a:cubicBezTo>
                    <a:pt x="15" y="26"/>
                    <a:pt x="15" y="26"/>
                    <a:pt x="15" y="26"/>
                  </a:cubicBezTo>
                  <a:cubicBezTo>
                    <a:pt x="23" y="26"/>
                    <a:pt x="23" y="26"/>
                    <a:pt x="23" y="26"/>
                  </a:cubicBezTo>
                  <a:cubicBezTo>
                    <a:pt x="23" y="27"/>
                    <a:pt x="23" y="27"/>
                    <a:pt x="23" y="27"/>
                  </a:cubicBezTo>
                  <a:cubicBezTo>
                    <a:pt x="24" y="41"/>
                    <a:pt x="24" y="41"/>
                    <a:pt x="24" y="41"/>
                  </a:cubicBezTo>
                  <a:cubicBezTo>
                    <a:pt x="17" y="47"/>
                    <a:pt x="17" y="47"/>
                    <a:pt x="17" y="47"/>
                  </a:cubicBezTo>
                  <a:cubicBezTo>
                    <a:pt x="17" y="50"/>
                    <a:pt x="17" y="50"/>
                    <a:pt x="17" y="50"/>
                  </a:cubicBezTo>
                  <a:cubicBezTo>
                    <a:pt x="26" y="47"/>
                    <a:pt x="26" y="47"/>
                    <a:pt x="26" y="47"/>
                  </a:cubicBezTo>
                  <a:cubicBezTo>
                    <a:pt x="26" y="51"/>
                    <a:pt x="26" y="51"/>
                    <a:pt x="26" y="51"/>
                  </a:cubicBezTo>
                  <a:cubicBezTo>
                    <a:pt x="26" y="51"/>
                    <a:pt x="26" y="51"/>
                    <a:pt x="26" y="51"/>
                  </a:cubicBezTo>
                  <a:cubicBezTo>
                    <a:pt x="26" y="47"/>
                    <a:pt x="26" y="47"/>
                    <a:pt x="26" y="47"/>
                  </a:cubicBezTo>
                  <a:cubicBezTo>
                    <a:pt x="35" y="49"/>
                    <a:pt x="35" y="49"/>
                    <a:pt x="35" y="49"/>
                  </a:cubicBezTo>
                  <a:cubicBezTo>
                    <a:pt x="35" y="47"/>
                    <a:pt x="35" y="47"/>
                    <a:pt x="35" y="47"/>
                  </a:cubicBezTo>
                  <a:cubicBezTo>
                    <a:pt x="28" y="41"/>
                    <a:pt x="28" y="41"/>
                    <a:pt x="28" y="41"/>
                  </a:cubicBezTo>
                  <a:cubicBezTo>
                    <a:pt x="29" y="27"/>
                    <a:pt x="29" y="27"/>
                    <a:pt x="29" y="27"/>
                  </a:cubicBezTo>
                  <a:cubicBezTo>
                    <a:pt x="29" y="27"/>
                    <a:pt x="29" y="27"/>
                    <a:pt x="29" y="25"/>
                  </a:cubicBezTo>
                  <a:cubicBezTo>
                    <a:pt x="36" y="25"/>
                    <a:pt x="36" y="25"/>
                    <a:pt x="36" y="25"/>
                  </a:cubicBezTo>
                  <a:cubicBezTo>
                    <a:pt x="52" y="30"/>
                    <a:pt x="52" y="30"/>
                    <a:pt x="52" y="30"/>
                  </a:cubicBezTo>
                  <a:cubicBezTo>
                    <a:pt x="52" y="28"/>
                    <a:pt x="52" y="28"/>
                    <a:pt x="52" y="28"/>
                  </a:cubicBezTo>
                  <a:lnTo>
                    <a:pt x="45" y="24"/>
                  </a:lnTo>
                  <a:close/>
                </a:path>
              </a:pathLst>
            </a:custGeom>
            <a:solidFill>
              <a:srgbClr val="FFFFFF"/>
            </a:solidFill>
            <a:ln>
              <a:solidFill>
                <a:schemeClr val="tx1"/>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3" name="koppt-图标"/>
            <p:cNvSpPr/>
            <p:nvPr/>
          </p:nvSpPr>
          <p:spPr bwMode="auto">
            <a:xfrm>
              <a:off x="9143866" y="1981272"/>
              <a:ext cx="238748" cy="229619"/>
            </a:xfrm>
            <a:custGeom>
              <a:avLst/>
              <a:gdLst>
                <a:gd name="T0" fmla="*/ 45 w 52"/>
                <a:gd name="T1" fmla="*/ 24 h 51"/>
                <a:gd name="T2" fmla="*/ 45 w 52"/>
                <a:gd name="T3" fmla="*/ 21 h 51"/>
                <a:gd name="T4" fmla="*/ 42 w 52"/>
                <a:gd name="T5" fmla="*/ 21 h 51"/>
                <a:gd name="T6" fmla="*/ 42 w 52"/>
                <a:gd name="T7" fmla="*/ 22 h 51"/>
                <a:gd name="T8" fmla="*/ 38 w 52"/>
                <a:gd name="T9" fmla="*/ 20 h 51"/>
                <a:gd name="T10" fmla="*/ 38 w 52"/>
                <a:gd name="T11" fmla="*/ 17 h 51"/>
                <a:gd name="T12" fmla="*/ 34 w 52"/>
                <a:gd name="T13" fmla="*/ 17 h 51"/>
                <a:gd name="T14" fmla="*/ 34 w 52"/>
                <a:gd name="T15" fmla="*/ 18 h 51"/>
                <a:gd name="T16" fmla="*/ 29 w 52"/>
                <a:gd name="T17" fmla="*/ 15 h 51"/>
                <a:gd name="T18" fmla="*/ 29 w 52"/>
                <a:gd name="T19" fmla="*/ 5 h 51"/>
                <a:gd name="T20" fmla="*/ 26 w 52"/>
                <a:gd name="T21" fmla="*/ 0 h 51"/>
                <a:gd name="T22" fmla="*/ 26 w 52"/>
                <a:gd name="T23" fmla="*/ 0 h 51"/>
                <a:gd name="T24" fmla="*/ 26 w 52"/>
                <a:gd name="T25" fmla="*/ 0 h 51"/>
                <a:gd name="T26" fmla="*/ 23 w 52"/>
                <a:gd name="T27" fmla="*/ 5 h 51"/>
                <a:gd name="T28" fmla="*/ 23 w 52"/>
                <a:gd name="T29" fmla="*/ 15 h 51"/>
                <a:gd name="T30" fmla="*/ 17 w 52"/>
                <a:gd name="T31" fmla="*/ 18 h 51"/>
                <a:gd name="T32" fmla="*/ 17 w 52"/>
                <a:gd name="T33" fmla="*/ 17 h 51"/>
                <a:gd name="T34" fmla="*/ 14 w 52"/>
                <a:gd name="T35" fmla="*/ 17 h 51"/>
                <a:gd name="T36" fmla="*/ 14 w 52"/>
                <a:gd name="T37" fmla="*/ 20 h 51"/>
                <a:gd name="T38" fmla="*/ 10 w 52"/>
                <a:gd name="T39" fmla="*/ 23 h 51"/>
                <a:gd name="T40" fmla="*/ 10 w 52"/>
                <a:gd name="T41" fmla="*/ 21 h 51"/>
                <a:gd name="T42" fmla="*/ 7 w 52"/>
                <a:gd name="T43" fmla="*/ 21 h 51"/>
                <a:gd name="T44" fmla="*/ 7 w 52"/>
                <a:gd name="T45" fmla="*/ 24 h 51"/>
                <a:gd name="T46" fmla="*/ 0 w 52"/>
                <a:gd name="T47" fmla="*/ 28 h 51"/>
                <a:gd name="T48" fmla="*/ 0 w 52"/>
                <a:gd name="T49" fmla="*/ 31 h 51"/>
                <a:gd name="T50" fmla="*/ 15 w 52"/>
                <a:gd name="T51" fmla="*/ 26 h 51"/>
                <a:gd name="T52" fmla="*/ 23 w 52"/>
                <a:gd name="T53" fmla="*/ 26 h 51"/>
                <a:gd name="T54" fmla="*/ 23 w 52"/>
                <a:gd name="T55" fmla="*/ 27 h 51"/>
                <a:gd name="T56" fmla="*/ 24 w 52"/>
                <a:gd name="T57" fmla="*/ 41 h 51"/>
                <a:gd name="T58" fmla="*/ 17 w 52"/>
                <a:gd name="T59" fmla="*/ 47 h 51"/>
                <a:gd name="T60" fmla="*/ 17 w 52"/>
                <a:gd name="T61" fmla="*/ 50 h 51"/>
                <a:gd name="T62" fmla="*/ 26 w 52"/>
                <a:gd name="T63" fmla="*/ 47 h 51"/>
                <a:gd name="T64" fmla="*/ 26 w 52"/>
                <a:gd name="T65" fmla="*/ 51 h 51"/>
                <a:gd name="T66" fmla="*/ 26 w 52"/>
                <a:gd name="T67" fmla="*/ 51 h 51"/>
                <a:gd name="T68" fmla="*/ 26 w 52"/>
                <a:gd name="T69" fmla="*/ 47 h 51"/>
                <a:gd name="T70" fmla="*/ 35 w 52"/>
                <a:gd name="T71" fmla="*/ 49 h 51"/>
                <a:gd name="T72" fmla="*/ 35 w 52"/>
                <a:gd name="T73" fmla="*/ 47 h 51"/>
                <a:gd name="T74" fmla="*/ 28 w 52"/>
                <a:gd name="T75" fmla="*/ 41 h 51"/>
                <a:gd name="T76" fmla="*/ 29 w 52"/>
                <a:gd name="T77" fmla="*/ 27 h 51"/>
                <a:gd name="T78" fmla="*/ 29 w 52"/>
                <a:gd name="T79" fmla="*/ 25 h 51"/>
                <a:gd name="T80" fmla="*/ 36 w 52"/>
                <a:gd name="T81" fmla="*/ 25 h 51"/>
                <a:gd name="T82" fmla="*/ 52 w 52"/>
                <a:gd name="T83" fmla="*/ 30 h 51"/>
                <a:gd name="T84" fmla="*/ 52 w 52"/>
                <a:gd name="T85" fmla="*/ 28 h 51"/>
                <a:gd name="T86" fmla="*/ 45 w 52"/>
                <a:gd name="T8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51">
                  <a:moveTo>
                    <a:pt x="45" y="24"/>
                  </a:moveTo>
                  <a:cubicBezTo>
                    <a:pt x="45" y="21"/>
                    <a:pt x="45" y="21"/>
                    <a:pt x="45" y="21"/>
                  </a:cubicBezTo>
                  <a:cubicBezTo>
                    <a:pt x="42" y="21"/>
                    <a:pt x="42" y="21"/>
                    <a:pt x="42" y="21"/>
                  </a:cubicBezTo>
                  <a:cubicBezTo>
                    <a:pt x="42" y="22"/>
                    <a:pt x="42" y="22"/>
                    <a:pt x="42" y="22"/>
                  </a:cubicBezTo>
                  <a:cubicBezTo>
                    <a:pt x="38" y="20"/>
                    <a:pt x="38" y="20"/>
                    <a:pt x="38" y="20"/>
                  </a:cubicBezTo>
                  <a:cubicBezTo>
                    <a:pt x="38" y="17"/>
                    <a:pt x="38" y="17"/>
                    <a:pt x="38" y="17"/>
                  </a:cubicBezTo>
                  <a:cubicBezTo>
                    <a:pt x="34" y="17"/>
                    <a:pt x="34" y="17"/>
                    <a:pt x="34" y="17"/>
                  </a:cubicBezTo>
                  <a:cubicBezTo>
                    <a:pt x="34" y="18"/>
                    <a:pt x="34" y="18"/>
                    <a:pt x="34" y="18"/>
                  </a:cubicBezTo>
                  <a:cubicBezTo>
                    <a:pt x="29" y="15"/>
                    <a:pt x="29" y="15"/>
                    <a:pt x="29" y="15"/>
                  </a:cubicBezTo>
                  <a:cubicBezTo>
                    <a:pt x="29" y="5"/>
                    <a:pt x="29" y="5"/>
                    <a:pt x="29" y="5"/>
                  </a:cubicBezTo>
                  <a:cubicBezTo>
                    <a:pt x="29" y="1"/>
                    <a:pt x="27" y="0"/>
                    <a:pt x="26" y="0"/>
                  </a:cubicBezTo>
                  <a:cubicBezTo>
                    <a:pt x="26" y="0"/>
                    <a:pt x="26" y="0"/>
                    <a:pt x="26" y="0"/>
                  </a:cubicBezTo>
                  <a:cubicBezTo>
                    <a:pt x="26" y="0"/>
                    <a:pt x="26" y="0"/>
                    <a:pt x="26" y="0"/>
                  </a:cubicBezTo>
                  <a:cubicBezTo>
                    <a:pt x="25" y="0"/>
                    <a:pt x="23" y="1"/>
                    <a:pt x="23" y="5"/>
                  </a:cubicBezTo>
                  <a:cubicBezTo>
                    <a:pt x="23" y="15"/>
                    <a:pt x="23" y="15"/>
                    <a:pt x="23" y="15"/>
                  </a:cubicBezTo>
                  <a:cubicBezTo>
                    <a:pt x="17" y="18"/>
                    <a:pt x="17" y="18"/>
                    <a:pt x="17" y="18"/>
                  </a:cubicBezTo>
                  <a:cubicBezTo>
                    <a:pt x="17" y="17"/>
                    <a:pt x="17" y="17"/>
                    <a:pt x="17" y="17"/>
                  </a:cubicBezTo>
                  <a:cubicBezTo>
                    <a:pt x="14" y="17"/>
                    <a:pt x="14" y="17"/>
                    <a:pt x="14" y="17"/>
                  </a:cubicBezTo>
                  <a:cubicBezTo>
                    <a:pt x="14" y="20"/>
                    <a:pt x="14" y="20"/>
                    <a:pt x="14" y="20"/>
                  </a:cubicBezTo>
                  <a:cubicBezTo>
                    <a:pt x="10" y="23"/>
                    <a:pt x="10" y="23"/>
                    <a:pt x="10" y="23"/>
                  </a:cubicBezTo>
                  <a:cubicBezTo>
                    <a:pt x="10" y="21"/>
                    <a:pt x="10" y="21"/>
                    <a:pt x="10" y="21"/>
                  </a:cubicBezTo>
                  <a:cubicBezTo>
                    <a:pt x="7" y="21"/>
                    <a:pt x="7" y="21"/>
                    <a:pt x="7" y="21"/>
                  </a:cubicBezTo>
                  <a:cubicBezTo>
                    <a:pt x="7" y="24"/>
                    <a:pt x="7" y="24"/>
                    <a:pt x="7" y="24"/>
                  </a:cubicBezTo>
                  <a:cubicBezTo>
                    <a:pt x="0" y="28"/>
                    <a:pt x="0" y="28"/>
                    <a:pt x="0" y="28"/>
                  </a:cubicBezTo>
                  <a:cubicBezTo>
                    <a:pt x="0" y="31"/>
                    <a:pt x="0" y="31"/>
                    <a:pt x="0" y="31"/>
                  </a:cubicBezTo>
                  <a:cubicBezTo>
                    <a:pt x="15" y="26"/>
                    <a:pt x="15" y="26"/>
                    <a:pt x="15" y="26"/>
                  </a:cubicBezTo>
                  <a:cubicBezTo>
                    <a:pt x="23" y="26"/>
                    <a:pt x="23" y="26"/>
                    <a:pt x="23" y="26"/>
                  </a:cubicBezTo>
                  <a:cubicBezTo>
                    <a:pt x="23" y="27"/>
                    <a:pt x="23" y="27"/>
                    <a:pt x="23" y="27"/>
                  </a:cubicBezTo>
                  <a:cubicBezTo>
                    <a:pt x="24" y="41"/>
                    <a:pt x="24" y="41"/>
                    <a:pt x="24" y="41"/>
                  </a:cubicBezTo>
                  <a:cubicBezTo>
                    <a:pt x="17" y="47"/>
                    <a:pt x="17" y="47"/>
                    <a:pt x="17" y="47"/>
                  </a:cubicBezTo>
                  <a:cubicBezTo>
                    <a:pt x="17" y="50"/>
                    <a:pt x="17" y="50"/>
                    <a:pt x="17" y="50"/>
                  </a:cubicBezTo>
                  <a:cubicBezTo>
                    <a:pt x="26" y="47"/>
                    <a:pt x="26" y="47"/>
                    <a:pt x="26" y="47"/>
                  </a:cubicBezTo>
                  <a:cubicBezTo>
                    <a:pt x="26" y="51"/>
                    <a:pt x="26" y="51"/>
                    <a:pt x="26" y="51"/>
                  </a:cubicBezTo>
                  <a:cubicBezTo>
                    <a:pt x="26" y="51"/>
                    <a:pt x="26" y="51"/>
                    <a:pt x="26" y="51"/>
                  </a:cubicBezTo>
                  <a:cubicBezTo>
                    <a:pt x="26" y="47"/>
                    <a:pt x="26" y="47"/>
                    <a:pt x="26" y="47"/>
                  </a:cubicBezTo>
                  <a:cubicBezTo>
                    <a:pt x="35" y="49"/>
                    <a:pt x="35" y="49"/>
                    <a:pt x="35" y="49"/>
                  </a:cubicBezTo>
                  <a:cubicBezTo>
                    <a:pt x="35" y="47"/>
                    <a:pt x="35" y="47"/>
                    <a:pt x="35" y="47"/>
                  </a:cubicBezTo>
                  <a:cubicBezTo>
                    <a:pt x="28" y="41"/>
                    <a:pt x="28" y="41"/>
                    <a:pt x="28" y="41"/>
                  </a:cubicBezTo>
                  <a:cubicBezTo>
                    <a:pt x="29" y="27"/>
                    <a:pt x="29" y="27"/>
                    <a:pt x="29" y="27"/>
                  </a:cubicBezTo>
                  <a:cubicBezTo>
                    <a:pt x="29" y="27"/>
                    <a:pt x="29" y="27"/>
                    <a:pt x="29" y="25"/>
                  </a:cubicBezTo>
                  <a:cubicBezTo>
                    <a:pt x="36" y="25"/>
                    <a:pt x="36" y="25"/>
                    <a:pt x="36" y="25"/>
                  </a:cubicBezTo>
                  <a:cubicBezTo>
                    <a:pt x="52" y="30"/>
                    <a:pt x="52" y="30"/>
                    <a:pt x="52" y="30"/>
                  </a:cubicBezTo>
                  <a:cubicBezTo>
                    <a:pt x="52" y="28"/>
                    <a:pt x="52" y="28"/>
                    <a:pt x="52" y="28"/>
                  </a:cubicBezTo>
                  <a:lnTo>
                    <a:pt x="45" y="24"/>
                  </a:lnTo>
                  <a:close/>
                </a:path>
              </a:pathLst>
            </a:custGeom>
            <a:solidFill>
              <a:srgbClr val="FFFFFF"/>
            </a:solidFill>
            <a:ln>
              <a:solidFill>
                <a:schemeClr val="tx1"/>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4" name="koppt-图标"/>
            <p:cNvSpPr/>
            <p:nvPr/>
          </p:nvSpPr>
          <p:spPr bwMode="auto">
            <a:xfrm>
              <a:off x="6423953" y="5385412"/>
              <a:ext cx="238748" cy="229619"/>
            </a:xfrm>
            <a:custGeom>
              <a:avLst/>
              <a:gdLst>
                <a:gd name="T0" fmla="*/ 45 w 52"/>
                <a:gd name="T1" fmla="*/ 24 h 51"/>
                <a:gd name="T2" fmla="*/ 45 w 52"/>
                <a:gd name="T3" fmla="*/ 21 h 51"/>
                <a:gd name="T4" fmla="*/ 42 w 52"/>
                <a:gd name="T5" fmla="*/ 21 h 51"/>
                <a:gd name="T6" fmla="*/ 42 w 52"/>
                <a:gd name="T7" fmla="*/ 22 h 51"/>
                <a:gd name="T8" fmla="*/ 38 w 52"/>
                <a:gd name="T9" fmla="*/ 20 h 51"/>
                <a:gd name="T10" fmla="*/ 38 w 52"/>
                <a:gd name="T11" fmla="*/ 17 h 51"/>
                <a:gd name="T12" fmla="*/ 34 w 52"/>
                <a:gd name="T13" fmla="*/ 17 h 51"/>
                <a:gd name="T14" fmla="*/ 34 w 52"/>
                <a:gd name="T15" fmla="*/ 18 h 51"/>
                <a:gd name="T16" fmla="*/ 29 w 52"/>
                <a:gd name="T17" fmla="*/ 15 h 51"/>
                <a:gd name="T18" fmla="*/ 29 w 52"/>
                <a:gd name="T19" fmla="*/ 5 h 51"/>
                <a:gd name="T20" fmla="*/ 26 w 52"/>
                <a:gd name="T21" fmla="*/ 0 h 51"/>
                <a:gd name="T22" fmla="*/ 26 w 52"/>
                <a:gd name="T23" fmla="*/ 0 h 51"/>
                <a:gd name="T24" fmla="*/ 26 w 52"/>
                <a:gd name="T25" fmla="*/ 0 h 51"/>
                <a:gd name="T26" fmla="*/ 23 w 52"/>
                <a:gd name="T27" fmla="*/ 5 h 51"/>
                <a:gd name="T28" fmla="*/ 23 w 52"/>
                <a:gd name="T29" fmla="*/ 15 h 51"/>
                <a:gd name="T30" fmla="*/ 17 w 52"/>
                <a:gd name="T31" fmla="*/ 18 h 51"/>
                <a:gd name="T32" fmla="*/ 17 w 52"/>
                <a:gd name="T33" fmla="*/ 17 h 51"/>
                <a:gd name="T34" fmla="*/ 14 w 52"/>
                <a:gd name="T35" fmla="*/ 17 h 51"/>
                <a:gd name="T36" fmla="*/ 14 w 52"/>
                <a:gd name="T37" fmla="*/ 20 h 51"/>
                <a:gd name="T38" fmla="*/ 10 w 52"/>
                <a:gd name="T39" fmla="*/ 23 h 51"/>
                <a:gd name="T40" fmla="*/ 10 w 52"/>
                <a:gd name="T41" fmla="*/ 21 h 51"/>
                <a:gd name="T42" fmla="*/ 7 w 52"/>
                <a:gd name="T43" fmla="*/ 21 h 51"/>
                <a:gd name="T44" fmla="*/ 7 w 52"/>
                <a:gd name="T45" fmla="*/ 24 h 51"/>
                <a:gd name="T46" fmla="*/ 0 w 52"/>
                <a:gd name="T47" fmla="*/ 28 h 51"/>
                <a:gd name="T48" fmla="*/ 0 w 52"/>
                <a:gd name="T49" fmla="*/ 31 h 51"/>
                <a:gd name="T50" fmla="*/ 15 w 52"/>
                <a:gd name="T51" fmla="*/ 26 h 51"/>
                <a:gd name="T52" fmla="*/ 23 w 52"/>
                <a:gd name="T53" fmla="*/ 26 h 51"/>
                <a:gd name="T54" fmla="*/ 23 w 52"/>
                <a:gd name="T55" fmla="*/ 27 h 51"/>
                <a:gd name="T56" fmla="*/ 24 w 52"/>
                <a:gd name="T57" fmla="*/ 41 h 51"/>
                <a:gd name="T58" fmla="*/ 17 w 52"/>
                <a:gd name="T59" fmla="*/ 47 h 51"/>
                <a:gd name="T60" fmla="*/ 17 w 52"/>
                <a:gd name="T61" fmla="*/ 50 h 51"/>
                <a:gd name="T62" fmla="*/ 26 w 52"/>
                <a:gd name="T63" fmla="*/ 47 h 51"/>
                <a:gd name="T64" fmla="*/ 26 w 52"/>
                <a:gd name="T65" fmla="*/ 51 h 51"/>
                <a:gd name="T66" fmla="*/ 26 w 52"/>
                <a:gd name="T67" fmla="*/ 51 h 51"/>
                <a:gd name="T68" fmla="*/ 26 w 52"/>
                <a:gd name="T69" fmla="*/ 47 h 51"/>
                <a:gd name="T70" fmla="*/ 35 w 52"/>
                <a:gd name="T71" fmla="*/ 49 h 51"/>
                <a:gd name="T72" fmla="*/ 35 w 52"/>
                <a:gd name="T73" fmla="*/ 47 h 51"/>
                <a:gd name="T74" fmla="*/ 28 w 52"/>
                <a:gd name="T75" fmla="*/ 41 h 51"/>
                <a:gd name="T76" fmla="*/ 29 w 52"/>
                <a:gd name="T77" fmla="*/ 27 h 51"/>
                <a:gd name="T78" fmla="*/ 29 w 52"/>
                <a:gd name="T79" fmla="*/ 25 h 51"/>
                <a:gd name="T80" fmla="*/ 36 w 52"/>
                <a:gd name="T81" fmla="*/ 25 h 51"/>
                <a:gd name="T82" fmla="*/ 52 w 52"/>
                <a:gd name="T83" fmla="*/ 30 h 51"/>
                <a:gd name="T84" fmla="*/ 52 w 52"/>
                <a:gd name="T85" fmla="*/ 28 h 51"/>
                <a:gd name="T86" fmla="*/ 45 w 52"/>
                <a:gd name="T8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51">
                  <a:moveTo>
                    <a:pt x="45" y="24"/>
                  </a:moveTo>
                  <a:cubicBezTo>
                    <a:pt x="45" y="21"/>
                    <a:pt x="45" y="21"/>
                    <a:pt x="45" y="21"/>
                  </a:cubicBezTo>
                  <a:cubicBezTo>
                    <a:pt x="42" y="21"/>
                    <a:pt x="42" y="21"/>
                    <a:pt x="42" y="21"/>
                  </a:cubicBezTo>
                  <a:cubicBezTo>
                    <a:pt x="42" y="22"/>
                    <a:pt x="42" y="22"/>
                    <a:pt x="42" y="22"/>
                  </a:cubicBezTo>
                  <a:cubicBezTo>
                    <a:pt x="38" y="20"/>
                    <a:pt x="38" y="20"/>
                    <a:pt x="38" y="20"/>
                  </a:cubicBezTo>
                  <a:cubicBezTo>
                    <a:pt x="38" y="17"/>
                    <a:pt x="38" y="17"/>
                    <a:pt x="38" y="17"/>
                  </a:cubicBezTo>
                  <a:cubicBezTo>
                    <a:pt x="34" y="17"/>
                    <a:pt x="34" y="17"/>
                    <a:pt x="34" y="17"/>
                  </a:cubicBezTo>
                  <a:cubicBezTo>
                    <a:pt x="34" y="18"/>
                    <a:pt x="34" y="18"/>
                    <a:pt x="34" y="18"/>
                  </a:cubicBezTo>
                  <a:cubicBezTo>
                    <a:pt x="29" y="15"/>
                    <a:pt x="29" y="15"/>
                    <a:pt x="29" y="15"/>
                  </a:cubicBezTo>
                  <a:cubicBezTo>
                    <a:pt x="29" y="5"/>
                    <a:pt x="29" y="5"/>
                    <a:pt x="29" y="5"/>
                  </a:cubicBezTo>
                  <a:cubicBezTo>
                    <a:pt x="29" y="1"/>
                    <a:pt x="27" y="0"/>
                    <a:pt x="26" y="0"/>
                  </a:cubicBezTo>
                  <a:cubicBezTo>
                    <a:pt x="26" y="0"/>
                    <a:pt x="26" y="0"/>
                    <a:pt x="26" y="0"/>
                  </a:cubicBezTo>
                  <a:cubicBezTo>
                    <a:pt x="26" y="0"/>
                    <a:pt x="26" y="0"/>
                    <a:pt x="26" y="0"/>
                  </a:cubicBezTo>
                  <a:cubicBezTo>
                    <a:pt x="25" y="0"/>
                    <a:pt x="23" y="1"/>
                    <a:pt x="23" y="5"/>
                  </a:cubicBezTo>
                  <a:cubicBezTo>
                    <a:pt x="23" y="15"/>
                    <a:pt x="23" y="15"/>
                    <a:pt x="23" y="15"/>
                  </a:cubicBezTo>
                  <a:cubicBezTo>
                    <a:pt x="17" y="18"/>
                    <a:pt x="17" y="18"/>
                    <a:pt x="17" y="18"/>
                  </a:cubicBezTo>
                  <a:cubicBezTo>
                    <a:pt x="17" y="17"/>
                    <a:pt x="17" y="17"/>
                    <a:pt x="17" y="17"/>
                  </a:cubicBezTo>
                  <a:cubicBezTo>
                    <a:pt x="14" y="17"/>
                    <a:pt x="14" y="17"/>
                    <a:pt x="14" y="17"/>
                  </a:cubicBezTo>
                  <a:cubicBezTo>
                    <a:pt x="14" y="20"/>
                    <a:pt x="14" y="20"/>
                    <a:pt x="14" y="20"/>
                  </a:cubicBezTo>
                  <a:cubicBezTo>
                    <a:pt x="10" y="23"/>
                    <a:pt x="10" y="23"/>
                    <a:pt x="10" y="23"/>
                  </a:cubicBezTo>
                  <a:cubicBezTo>
                    <a:pt x="10" y="21"/>
                    <a:pt x="10" y="21"/>
                    <a:pt x="10" y="21"/>
                  </a:cubicBezTo>
                  <a:cubicBezTo>
                    <a:pt x="7" y="21"/>
                    <a:pt x="7" y="21"/>
                    <a:pt x="7" y="21"/>
                  </a:cubicBezTo>
                  <a:cubicBezTo>
                    <a:pt x="7" y="24"/>
                    <a:pt x="7" y="24"/>
                    <a:pt x="7" y="24"/>
                  </a:cubicBezTo>
                  <a:cubicBezTo>
                    <a:pt x="0" y="28"/>
                    <a:pt x="0" y="28"/>
                    <a:pt x="0" y="28"/>
                  </a:cubicBezTo>
                  <a:cubicBezTo>
                    <a:pt x="0" y="31"/>
                    <a:pt x="0" y="31"/>
                    <a:pt x="0" y="31"/>
                  </a:cubicBezTo>
                  <a:cubicBezTo>
                    <a:pt x="15" y="26"/>
                    <a:pt x="15" y="26"/>
                    <a:pt x="15" y="26"/>
                  </a:cubicBezTo>
                  <a:cubicBezTo>
                    <a:pt x="23" y="26"/>
                    <a:pt x="23" y="26"/>
                    <a:pt x="23" y="26"/>
                  </a:cubicBezTo>
                  <a:cubicBezTo>
                    <a:pt x="23" y="27"/>
                    <a:pt x="23" y="27"/>
                    <a:pt x="23" y="27"/>
                  </a:cubicBezTo>
                  <a:cubicBezTo>
                    <a:pt x="24" y="41"/>
                    <a:pt x="24" y="41"/>
                    <a:pt x="24" y="41"/>
                  </a:cubicBezTo>
                  <a:cubicBezTo>
                    <a:pt x="17" y="47"/>
                    <a:pt x="17" y="47"/>
                    <a:pt x="17" y="47"/>
                  </a:cubicBezTo>
                  <a:cubicBezTo>
                    <a:pt x="17" y="50"/>
                    <a:pt x="17" y="50"/>
                    <a:pt x="17" y="50"/>
                  </a:cubicBezTo>
                  <a:cubicBezTo>
                    <a:pt x="26" y="47"/>
                    <a:pt x="26" y="47"/>
                    <a:pt x="26" y="47"/>
                  </a:cubicBezTo>
                  <a:cubicBezTo>
                    <a:pt x="26" y="51"/>
                    <a:pt x="26" y="51"/>
                    <a:pt x="26" y="51"/>
                  </a:cubicBezTo>
                  <a:cubicBezTo>
                    <a:pt x="26" y="51"/>
                    <a:pt x="26" y="51"/>
                    <a:pt x="26" y="51"/>
                  </a:cubicBezTo>
                  <a:cubicBezTo>
                    <a:pt x="26" y="47"/>
                    <a:pt x="26" y="47"/>
                    <a:pt x="26" y="47"/>
                  </a:cubicBezTo>
                  <a:cubicBezTo>
                    <a:pt x="35" y="49"/>
                    <a:pt x="35" y="49"/>
                    <a:pt x="35" y="49"/>
                  </a:cubicBezTo>
                  <a:cubicBezTo>
                    <a:pt x="35" y="47"/>
                    <a:pt x="35" y="47"/>
                    <a:pt x="35" y="47"/>
                  </a:cubicBezTo>
                  <a:cubicBezTo>
                    <a:pt x="28" y="41"/>
                    <a:pt x="28" y="41"/>
                    <a:pt x="28" y="41"/>
                  </a:cubicBezTo>
                  <a:cubicBezTo>
                    <a:pt x="29" y="27"/>
                    <a:pt x="29" y="27"/>
                    <a:pt x="29" y="27"/>
                  </a:cubicBezTo>
                  <a:cubicBezTo>
                    <a:pt x="29" y="27"/>
                    <a:pt x="29" y="27"/>
                    <a:pt x="29" y="25"/>
                  </a:cubicBezTo>
                  <a:cubicBezTo>
                    <a:pt x="36" y="25"/>
                    <a:pt x="36" y="25"/>
                    <a:pt x="36" y="25"/>
                  </a:cubicBezTo>
                  <a:cubicBezTo>
                    <a:pt x="52" y="30"/>
                    <a:pt x="52" y="30"/>
                    <a:pt x="52" y="30"/>
                  </a:cubicBezTo>
                  <a:cubicBezTo>
                    <a:pt x="52" y="28"/>
                    <a:pt x="52" y="28"/>
                    <a:pt x="52" y="28"/>
                  </a:cubicBezTo>
                  <a:lnTo>
                    <a:pt x="45" y="24"/>
                  </a:lnTo>
                  <a:close/>
                </a:path>
              </a:pathLst>
            </a:custGeom>
            <a:solidFill>
              <a:srgbClr val="FFFFFF"/>
            </a:solidFill>
            <a:ln>
              <a:solidFill>
                <a:schemeClr val="tx1"/>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6" name="koppt-图标"/>
            <p:cNvSpPr>
              <a:spLocks noChangeAspect="1"/>
            </p:cNvSpPr>
            <p:nvPr/>
          </p:nvSpPr>
          <p:spPr bwMode="auto">
            <a:xfrm>
              <a:off x="7519630" y="2367796"/>
              <a:ext cx="328766" cy="3229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w="9525">
              <a:solidFill>
                <a:schemeClr val="tx1"/>
              </a:solid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矩形 112"/>
            <p:cNvSpPr/>
            <p:nvPr/>
          </p:nvSpPr>
          <p:spPr>
            <a:xfrm>
              <a:off x="4707245" y="2066320"/>
              <a:ext cx="872329" cy="6185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周期长</a:t>
              </a:r>
              <a:endPar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4" name="矩形 113"/>
            <p:cNvSpPr/>
            <p:nvPr/>
          </p:nvSpPr>
          <p:spPr>
            <a:xfrm>
              <a:off x="7180087" y="4595384"/>
              <a:ext cx="918514" cy="3638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融资难</a:t>
              </a:r>
              <a:endPar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5" name="矩形 114"/>
            <p:cNvSpPr/>
            <p:nvPr/>
          </p:nvSpPr>
          <p:spPr>
            <a:xfrm>
              <a:off x="8584628" y="5016080"/>
              <a:ext cx="918514" cy="3638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融资贵</a:t>
              </a:r>
              <a:endPar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矩形 115"/>
            <p:cNvSpPr/>
            <p:nvPr/>
          </p:nvSpPr>
          <p:spPr>
            <a:xfrm>
              <a:off x="8246830" y="2646068"/>
              <a:ext cx="787023" cy="5881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掺假使假</a:t>
              </a:r>
              <a:endParaRPr kumimoji="0" lang="zh-CN" altLang="en-GB"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7" name="矩形 116"/>
            <p:cNvSpPr/>
            <p:nvPr/>
          </p:nvSpPr>
          <p:spPr>
            <a:xfrm>
              <a:off x="6412993" y="1397615"/>
              <a:ext cx="723548" cy="5881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没有标准</a:t>
              </a:r>
              <a:endPar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8" name="矩形 117"/>
            <p:cNvSpPr/>
            <p:nvPr/>
          </p:nvSpPr>
          <p:spPr>
            <a:xfrm>
              <a:off x="6187435" y="2473724"/>
              <a:ext cx="918514" cy="3638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人工高</a:t>
              </a:r>
              <a:endPar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19" name="矩形 118"/>
            <p:cNvSpPr/>
            <p:nvPr/>
          </p:nvSpPr>
          <p:spPr>
            <a:xfrm>
              <a:off x="6845216" y="3406796"/>
              <a:ext cx="741703" cy="5881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诚信缺失</a:t>
              </a:r>
              <a:endParaRPr kumimoji="0" lang="zh-CN" altLang="en-GB"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0" name="矩形 119"/>
            <p:cNvSpPr/>
            <p:nvPr/>
          </p:nvSpPr>
          <p:spPr>
            <a:xfrm>
              <a:off x="9952565" y="2256002"/>
              <a:ext cx="936645" cy="5881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流通成本高</a:t>
              </a:r>
              <a:endParaRPr kumimoji="0" lang="en-GB"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 name="标题 1"/>
          <p:cNvSpPr>
            <a:spLocks noGrp="1"/>
          </p:cNvSpPr>
          <p:nvPr>
            <p:ph type="title"/>
          </p:nvPr>
        </p:nvSpPr>
        <p:spPr>
          <a:xfrm>
            <a:off x="694606" y="399896"/>
            <a:ext cx="4104456" cy="668485"/>
          </a:xfrm>
        </p:spPr>
        <p:txBody>
          <a:bodyPr>
            <a:normAutofit/>
          </a:bodyPr>
          <a:lstStyle/>
          <a:p>
            <a:pPr algn="l"/>
            <a:r>
              <a:rPr lang="en-US" altLang="zh-CN" sz="2800" dirty="0">
                <a:solidFill>
                  <a:schemeClr val="tx1"/>
                </a:solidFill>
                <a:latin typeface="+mn-ea"/>
                <a:ea typeface="+mn-ea"/>
              </a:rPr>
              <a:t>1.3</a:t>
            </a:r>
            <a:r>
              <a:rPr lang="zh-CN" altLang="en-US" sz="2800" dirty="0">
                <a:solidFill>
                  <a:schemeClr val="tx1"/>
                </a:solidFill>
                <a:latin typeface="+mn-ea"/>
                <a:ea typeface="+mn-ea"/>
              </a:rPr>
              <a:t>、</a:t>
            </a:r>
            <a:r>
              <a:rPr lang="en-US" altLang="zh-CN" sz="2800" dirty="0">
                <a:solidFill>
                  <a:schemeClr val="tx1"/>
                </a:solidFill>
                <a:latin typeface="微软雅黑" panose="020B0503020204020204" pitchFamily="34" charset="-122"/>
                <a:ea typeface="微软雅黑" panose="020B0503020204020204" pitchFamily="34" charset="-122"/>
              </a:rPr>
              <a:t> </a:t>
            </a:r>
            <a:r>
              <a:rPr lang="zh-CN" altLang="en-US" sz="2800" dirty="0">
                <a:solidFill>
                  <a:schemeClr val="tx1"/>
                </a:solidFill>
                <a:latin typeface="微软雅黑" panose="020B0503020204020204" pitchFamily="34" charset="-122"/>
                <a:ea typeface="微软雅黑" panose="020B0503020204020204" pitchFamily="34" charset="-122"/>
              </a:rPr>
              <a:t>产业痛点</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239193" y="1099364"/>
            <a:ext cx="6033504" cy="4850174"/>
          </a:xfrm>
          <a:prstGeom prst="rect">
            <a:avLst/>
          </a:prstGeom>
          <a:noFill/>
        </p:spPr>
        <p:txBody>
          <a:bodyPr wrap="square">
            <a:spAutoFit/>
          </a:bodyPr>
          <a:lstStyle/>
          <a:p>
            <a:pPr algn="just">
              <a:lnSpc>
                <a:spcPct val="150000"/>
              </a:lnSpc>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、种植水平不统一，加工、仓储条件差，检测资源弱，没有标准，品质参差不齐；</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、诚信缺失，掺杂使假，以次充好，交易纠纷多</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、流通低效成本高，中间倒卖环节多，信息不对称，资金流转慢</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、小批量生产，采购分散，人为操纵、药材价格暴涨暴跌，供应链没有定价权</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、融资难，融资贵，资金压力大；</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6</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、创新人才，高端人才缺乏，招聘难，用工成本高；</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7</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、缺乏现代金融直投体系和服务体系，资产难以资本化；</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、在新技术，新产品，深加工、衍生品开发等方面，存在严重不足，综合利用率较低；</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、缺乏龙头带动，缺乏平台经济，产业转型升级难；</a:t>
            </a:r>
            <a:endPar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、政策分散、效果差，缺乏持续性、系统性</a:t>
            </a:r>
            <a:endParaRPr kumimoji="0" lang="zh-CN"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2"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pic>
        <p:nvPicPr>
          <p:cNvPr id="105" name="图片 12"/>
          <p:cNvPicPr>
            <a:picLocks noChangeAspect="1" noChangeArrowheads="1"/>
          </p:cNvPicPr>
          <p:nvPr/>
        </p:nvPicPr>
        <p:blipFill>
          <a:blip r:embed="rId1" cstate="print"/>
          <a:srcRect/>
          <a:stretch>
            <a:fillRect/>
          </a:stretch>
        </p:blipFill>
        <p:spPr bwMode="auto">
          <a:xfrm>
            <a:off x="9407574" y="450874"/>
            <a:ext cx="1833144" cy="432048"/>
          </a:xfrm>
          <a:prstGeom prst="rect">
            <a:avLst/>
          </a:prstGeom>
          <a:noFill/>
          <a:ln w="9525">
            <a:noFill/>
            <a:bevel/>
          </a:ln>
        </p:spPr>
      </p:pic>
      <p:sp>
        <p:nvSpPr>
          <p:cNvPr id="107"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108" name="文本框 107"/>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9695" y="332655"/>
            <a:ext cx="6480720" cy="668485"/>
          </a:xfrm>
        </p:spPr>
        <p:txBody>
          <a:bodyPr>
            <a:noAutofit/>
          </a:bodyPr>
          <a:lstStyle/>
          <a:p>
            <a:pPr algn="l"/>
            <a:r>
              <a:rPr lang="en-US" altLang="zh-CN" sz="2800" dirty="0">
                <a:solidFill>
                  <a:schemeClr val="tx1"/>
                </a:solidFill>
                <a:latin typeface="+mn-ea"/>
                <a:ea typeface="+mn-ea"/>
              </a:rPr>
              <a:t>1.5</a:t>
            </a:r>
            <a:r>
              <a:rPr lang="zh-CN" altLang="en-US" sz="2800" dirty="0">
                <a:solidFill>
                  <a:schemeClr val="tx1"/>
                </a:solidFill>
                <a:latin typeface="+mn-ea"/>
                <a:ea typeface="+mn-ea"/>
              </a:rPr>
              <a:t>、中药的发展优势和趋势</a:t>
            </a:r>
            <a:endParaRPr lang="zh-CN" altLang="en-US" sz="2800" dirty="0">
              <a:solidFill>
                <a:schemeClr val="tx1"/>
              </a:solidFill>
              <a:latin typeface="+mn-ea"/>
              <a:ea typeface="+mn-ea"/>
            </a:endParaRPr>
          </a:p>
        </p:txBody>
      </p:sp>
      <p:sp>
        <p:nvSpPr>
          <p:cNvPr id="9" name="日期占位符 8"/>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E425FE5-BDF4-4203-90AC-F450488925FD}" type="datetime5">
              <a:rPr kumimoji="0" lang="zh-CN" altLang="en-US" sz="1400" b="0" i="0" u="none" strike="noStrike" kern="1200" cap="none" spc="0" normalizeH="0" baseline="0" noProof="0" smtClean="0">
                <a:ln>
                  <a:noFill/>
                </a:ln>
                <a:solidFill>
                  <a:srgbClr val="000000">
                    <a:tint val="75000"/>
                  </a:srgbClr>
                </a:solidFill>
                <a:effectLst/>
                <a:uLnTx/>
                <a:uFillTx/>
                <a:latin typeface="Verdana" panose="020B0604030504040204"/>
                <a:ea typeface="微软雅黑" panose="020B0503020204020204" pitchFamily="34" charset="-122"/>
                <a:cs typeface="+mn-cs"/>
              </a:rPr>
            </a:fld>
            <a:endParaRPr kumimoji="0" lang="zh-CN" altLang="en-US" sz="1400" b="0" i="0" u="none" strike="noStrike" kern="1200" cap="none" spc="0" normalizeH="0" baseline="0" noProof="0" dirty="0">
              <a:ln>
                <a:noFill/>
              </a:ln>
              <a:solidFill>
                <a:srgbClr val="000000">
                  <a:tint val="75000"/>
                </a:srgbClr>
              </a:solidFill>
              <a:effectLst/>
              <a:uLnTx/>
              <a:uFillTx/>
              <a:latin typeface="Verdana" panose="020B0604030504040204"/>
              <a:ea typeface="微软雅黑" panose="020B0503020204020204" pitchFamily="34" charset="-122"/>
              <a:cs typeface="+mn-cs"/>
            </a:endParaRPr>
          </a:p>
        </p:txBody>
      </p:sp>
      <p:sp>
        <p:nvSpPr>
          <p:cNvPr id="10" name="灯片编号占位符 9"/>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E24C920-23A3-4416-AB8F-D33AD14DD175}" type="slidenum">
              <a:rPr kumimoji="0" lang="zh-CN" altLang="en-US" sz="1400" b="0" i="0" u="none" strike="noStrike" kern="1200" cap="none" spc="0" normalizeH="0" baseline="0" noProof="0" smtClean="0">
                <a:ln>
                  <a:noFill/>
                </a:ln>
                <a:solidFill>
                  <a:srgbClr val="000000">
                    <a:tint val="75000"/>
                  </a:srgbClr>
                </a:solidFill>
                <a:effectLst/>
                <a:uLnTx/>
                <a:uFillTx/>
                <a:latin typeface="Verdana" panose="020B0604030504040204"/>
                <a:ea typeface="微软雅黑" panose="020B0503020204020204" pitchFamily="34" charset="-122"/>
                <a:cs typeface="+mn-cs"/>
              </a:rPr>
            </a:fld>
            <a:endParaRPr kumimoji="0" lang="zh-CN" altLang="en-US" sz="1400" b="0" i="0" u="none" strike="noStrike" kern="1200" cap="none" spc="0" normalizeH="0" baseline="0" noProof="0" dirty="0">
              <a:ln>
                <a:noFill/>
              </a:ln>
              <a:solidFill>
                <a:srgbClr val="000000">
                  <a:tint val="75000"/>
                </a:srgbClr>
              </a:solidFill>
              <a:effectLst/>
              <a:uLnTx/>
              <a:uFillTx/>
              <a:latin typeface="Verdana" panose="020B0604030504040204"/>
              <a:ea typeface="微软雅黑" panose="020B0503020204020204" pitchFamily="34" charset="-122"/>
              <a:cs typeface="+mn-cs"/>
            </a:endParaRPr>
          </a:p>
        </p:txBody>
      </p:sp>
      <p:pic>
        <p:nvPicPr>
          <p:cNvPr id="11" name="图片 12"/>
          <p:cNvPicPr>
            <a:picLocks noChangeAspect="1" noChangeArrowheads="1"/>
          </p:cNvPicPr>
          <p:nvPr/>
        </p:nvPicPr>
        <p:blipFill>
          <a:blip r:embed="rId1" cstate="print"/>
          <a:srcRect/>
          <a:stretch>
            <a:fillRect/>
          </a:stretch>
        </p:blipFill>
        <p:spPr bwMode="auto">
          <a:xfrm>
            <a:off x="9407574" y="450874"/>
            <a:ext cx="1833144" cy="432048"/>
          </a:xfrm>
          <a:prstGeom prst="rect">
            <a:avLst/>
          </a:prstGeom>
          <a:noFill/>
          <a:ln w="9525">
            <a:noFill/>
            <a:bevel/>
          </a:ln>
        </p:spPr>
      </p:pic>
      <p:sp>
        <p:nvSpPr>
          <p:cNvPr id="13"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grpSp>
        <p:nvGrpSpPr>
          <p:cNvPr id="7" name="组合 6"/>
          <p:cNvGrpSpPr/>
          <p:nvPr/>
        </p:nvGrpSpPr>
        <p:grpSpPr>
          <a:xfrm>
            <a:off x="262177" y="1251075"/>
            <a:ext cx="11666058" cy="5606925"/>
            <a:chOff x="271138" y="1257305"/>
            <a:chExt cx="11666058" cy="5606925"/>
          </a:xfrm>
        </p:grpSpPr>
        <p:sp>
          <p:nvSpPr>
            <p:cNvPr id="50" name="灯片编号占位符 34"/>
            <p:cNvSpPr txBox="1"/>
            <p:nvPr/>
          </p:nvSpPr>
          <p:spPr>
            <a:xfrm>
              <a:off x="9011414" y="6499105"/>
              <a:ext cx="2844432" cy="365125"/>
            </a:xfrm>
            <a:prstGeom prst="rect">
              <a:avLst/>
            </a:prstGeom>
          </p:spPr>
          <p:txBody>
            <a:bodyPr vert="horz" lIns="91440" tIns="45720" rIns="91440" bIns="45720" rtlCol="0" anchor="ctr"/>
            <a:lstStyle>
              <a:defPPr>
                <a:defRPr lang="zh-CN"/>
              </a:defPPr>
              <a:lvl1pPr marL="0" algn="r" defTabSz="914400" rtl="0" eaLnBrk="1" latinLnBrk="0" hangingPunct="1">
                <a:defRPr sz="1400" kern="1200">
                  <a:solidFill>
                    <a:schemeClr val="tx1">
                      <a:tint val="75000"/>
                    </a:schemeClr>
                  </a:solidFill>
                  <a:latin typeface="+mn-lt"/>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E24C920-23A3-4416-AB8F-D33AD14DD175}" type="slidenum">
                <a:rPr lang="zh-CN" altLang="en-US" smtClean="0">
                  <a:latin typeface="+mn-ea"/>
                  <a:ea typeface="+mn-ea"/>
                </a:rPr>
              </a:fld>
              <a:endParaRPr lang="zh-CN" altLang="en-US" dirty="0">
                <a:latin typeface="+mn-ea"/>
                <a:ea typeface="+mn-ea"/>
              </a:endParaRPr>
            </a:p>
          </p:txBody>
        </p:sp>
        <p:sp>
          <p:nvSpPr>
            <p:cNvPr id="51" name="椭圆 50"/>
            <p:cNvSpPr/>
            <p:nvPr/>
          </p:nvSpPr>
          <p:spPr>
            <a:xfrm>
              <a:off x="5273536" y="1257305"/>
              <a:ext cx="1686038" cy="1688325"/>
            </a:xfrm>
            <a:prstGeom prst="ellipse">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zh-CN" altLang="en-US" sz="2800" b="1" dirty="0">
                  <a:latin typeface="+mn-ea"/>
                </a:rPr>
                <a:t>  中药</a:t>
              </a:r>
              <a:endParaRPr lang="en-US" altLang="zh-CN" sz="2800" b="1" dirty="0">
                <a:latin typeface="+mn-ea"/>
              </a:endParaRPr>
            </a:p>
            <a:p>
              <a:pPr algn="just"/>
              <a:r>
                <a:rPr lang="zh-CN" altLang="en-US" sz="2800" b="1" dirty="0">
                  <a:latin typeface="+mn-ea"/>
                </a:rPr>
                <a:t>  行业</a:t>
              </a:r>
              <a:endParaRPr lang="zh-CN" altLang="en-US" sz="2800" b="1" dirty="0">
                <a:latin typeface="+mn-ea"/>
              </a:endParaRPr>
            </a:p>
          </p:txBody>
        </p:sp>
        <p:sp>
          <p:nvSpPr>
            <p:cNvPr id="52" name="椭圆 51"/>
            <p:cNvSpPr/>
            <p:nvPr/>
          </p:nvSpPr>
          <p:spPr>
            <a:xfrm>
              <a:off x="7391350" y="1368710"/>
              <a:ext cx="1555854" cy="125169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zh-CN" altLang="en-US" sz="2400" dirty="0">
                  <a:latin typeface="+mn-ea"/>
                </a:rPr>
                <a:t>人口老龄化</a:t>
              </a:r>
              <a:endParaRPr lang="zh-CN" altLang="en-US" sz="2400" dirty="0">
                <a:latin typeface="+mn-ea"/>
              </a:endParaRPr>
            </a:p>
          </p:txBody>
        </p:sp>
        <p:sp>
          <p:nvSpPr>
            <p:cNvPr id="53" name="椭圆 52"/>
            <p:cNvSpPr/>
            <p:nvPr/>
          </p:nvSpPr>
          <p:spPr>
            <a:xfrm>
              <a:off x="7678938" y="3219221"/>
              <a:ext cx="1152128" cy="116370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zh-CN" altLang="en-US" sz="2400" dirty="0">
                  <a:latin typeface="+mn-ea"/>
                </a:rPr>
                <a:t>医改政策</a:t>
              </a:r>
              <a:endParaRPr lang="zh-CN" altLang="en-US" sz="2400" dirty="0">
                <a:latin typeface="+mn-ea"/>
              </a:endParaRPr>
            </a:p>
          </p:txBody>
        </p:sp>
        <p:sp>
          <p:nvSpPr>
            <p:cNvPr id="54" name="椭圆 53"/>
            <p:cNvSpPr/>
            <p:nvPr/>
          </p:nvSpPr>
          <p:spPr>
            <a:xfrm>
              <a:off x="7408398" y="4769580"/>
              <a:ext cx="1603016" cy="116370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zh-CN" altLang="en-US" sz="2400" dirty="0">
                  <a:latin typeface="+mn-ea"/>
                </a:rPr>
                <a:t>疾病普遍化</a:t>
              </a:r>
              <a:endParaRPr lang="zh-CN" altLang="en-US" sz="2400" dirty="0">
                <a:latin typeface="+mn-ea"/>
              </a:endParaRPr>
            </a:p>
          </p:txBody>
        </p:sp>
        <p:sp>
          <p:nvSpPr>
            <p:cNvPr id="55" name="椭圆 54"/>
            <p:cNvSpPr/>
            <p:nvPr/>
          </p:nvSpPr>
          <p:spPr>
            <a:xfrm>
              <a:off x="3334534" y="4909261"/>
              <a:ext cx="1202040" cy="1170223"/>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zh-CN" altLang="en-US" sz="2400" dirty="0">
                  <a:latin typeface="+mn-ea"/>
                </a:rPr>
                <a:t>疗效优势</a:t>
              </a:r>
              <a:endParaRPr lang="zh-CN" altLang="en-US" sz="2400" dirty="0">
                <a:latin typeface="+mn-ea"/>
              </a:endParaRPr>
            </a:p>
          </p:txBody>
        </p:sp>
        <p:sp>
          <p:nvSpPr>
            <p:cNvPr id="56" name="椭圆 55"/>
            <p:cNvSpPr/>
            <p:nvPr/>
          </p:nvSpPr>
          <p:spPr>
            <a:xfrm>
              <a:off x="3308990" y="3090246"/>
              <a:ext cx="1202040" cy="1170223"/>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zh-CN" altLang="en-US" sz="2400" dirty="0">
                  <a:latin typeface="+mn-ea"/>
                </a:rPr>
                <a:t>传统优势</a:t>
              </a:r>
              <a:endParaRPr lang="zh-CN" altLang="en-US" sz="2400" dirty="0">
                <a:latin typeface="+mn-ea"/>
              </a:endParaRPr>
            </a:p>
          </p:txBody>
        </p:sp>
        <p:sp>
          <p:nvSpPr>
            <p:cNvPr id="57" name="矩形 56"/>
            <p:cNvSpPr/>
            <p:nvPr/>
          </p:nvSpPr>
          <p:spPr>
            <a:xfrm>
              <a:off x="271138" y="1273436"/>
              <a:ext cx="2878918" cy="15469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zh-CN" altLang="en-US" sz="1600" dirty="0">
                  <a:latin typeface="+mn-ea"/>
                </a:rPr>
                <a:t> 中药材从</a:t>
              </a:r>
              <a:r>
                <a:rPr lang="en-US" altLang="zh-CN" sz="1600" dirty="0">
                  <a:latin typeface="+mn-ea"/>
                </a:rPr>
                <a:t>《</a:t>
              </a:r>
              <a:r>
                <a:rPr lang="zh-CN" altLang="en-US" sz="1600" dirty="0">
                  <a:latin typeface="+mn-ea"/>
                </a:rPr>
                <a:t>神农本草经</a:t>
              </a:r>
              <a:r>
                <a:rPr lang="en-US" altLang="zh-CN" sz="1600" dirty="0">
                  <a:latin typeface="+mn-ea"/>
                </a:rPr>
                <a:t>》 </a:t>
              </a:r>
              <a:r>
                <a:rPr lang="zh-CN" altLang="en-US" sz="1600" dirty="0">
                  <a:latin typeface="+mn-ea"/>
                </a:rPr>
                <a:t>记载的</a:t>
              </a:r>
              <a:r>
                <a:rPr lang="en-US" altLang="zh-CN" sz="1600" dirty="0">
                  <a:latin typeface="+mn-ea"/>
                </a:rPr>
                <a:t>365</a:t>
              </a:r>
              <a:r>
                <a:rPr lang="zh-CN" altLang="en-US" sz="1600" dirty="0">
                  <a:latin typeface="+mn-ea"/>
                </a:rPr>
                <a:t>味发展至今已达到</a:t>
              </a:r>
              <a:r>
                <a:rPr lang="en-US" altLang="zh-CN" sz="1600" dirty="0">
                  <a:latin typeface="+mn-ea"/>
                </a:rPr>
                <a:t>12807</a:t>
              </a:r>
              <a:r>
                <a:rPr lang="zh-CN" altLang="en-US" sz="1600" dirty="0">
                  <a:latin typeface="+mn-ea"/>
                </a:rPr>
                <a:t>种，中药方达</a:t>
              </a:r>
              <a:r>
                <a:rPr lang="en-US" altLang="zh-CN" sz="1600" dirty="0">
                  <a:latin typeface="+mn-ea"/>
                </a:rPr>
                <a:t>7000</a:t>
              </a:r>
              <a:r>
                <a:rPr lang="zh-CN" altLang="en-US" sz="1600" dirty="0">
                  <a:latin typeface="+mn-ea"/>
                </a:rPr>
                <a:t>余种。用途广泛、开发前展广阔</a:t>
              </a:r>
              <a:endParaRPr lang="zh-CN" altLang="en-US" sz="1600" dirty="0">
                <a:latin typeface="+mn-ea"/>
              </a:endParaRPr>
            </a:p>
          </p:txBody>
        </p:sp>
        <p:sp>
          <p:nvSpPr>
            <p:cNvPr id="58" name="矩形 57"/>
            <p:cNvSpPr/>
            <p:nvPr/>
          </p:nvSpPr>
          <p:spPr>
            <a:xfrm>
              <a:off x="282962" y="3125381"/>
              <a:ext cx="2878918" cy="15469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zh-CN" altLang="en-US" sz="1600" dirty="0">
                  <a:latin typeface="+mn-ea"/>
                </a:rPr>
                <a:t>历史传统积累了大批忠实的中药使用着，随着人类返璞归真，崇尚自然的心态日益增强，以及人们对中药的认识加深，中药的需求会进一步加深</a:t>
              </a:r>
              <a:endParaRPr lang="zh-CN" altLang="en-US" sz="1600" dirty="0">
                <a:latin typeface="+mn-ea"/>
              </a:endParaRPr>
            </a:p>
          </p:txBody>
        </p:sp>
        <p:sp>
          <p:nvSpPr>
            <p:cNvPr id="59" name="矩形 58"/>
            <p:cNvSpPr/>
            <p:nvPr/>
          </p:nvSpPr>
          <p:spPr>
            <a:xfrm>
              <a:off x="295140" y="4970777"/>
              <a:ext cx="2907240" cy="17108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zh-CN" altLang="en-US" sz="1600" dirty="0">
                  <a:latin typeface="+mn-ea"/>
                </a:rPr>
                <a:t>丰富的中医成方为中药研究积累了丰富的素材，并有临床应用基础，新药研发风险小，而且上工治未病，中药在防治疾病和治疗慢性病方面的优势突出</a:t>
              </a:r>
              <a:endParaRPr lang="zh-CN" altLang="en-US" sz="1600" dirty="0">
                <a:latin typeface="+mn-ea"/>
              </a:endParaRPr>
            </a:p>
          </p:txBody>
        </p:sp>
        <p:sp>
          <p:nvSpPr>
            <p:cNvPr id="60" name="矩形 59"/>
            <p:cNvSpPr/>
            <p:nvPr/>
          </p:nvSpPr>
          <p:spPr>
            <a:xfrm>
              <a:off x="9070640" y="1368710"/>
              <a:ext cx="2785206" cy="12516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zh-CN" altLang="en-US" sz="1600" dirty="0">
                  <a:latin typeface="+mn-ea"/>
                </a:rPr>
                <a:t>老龄人口对疾病用药和日常保健的需求更高，老年群体对中药的认可度更大</a:t>
              </a:r>
              <a:endParaRPr lang="zh-CN" altLang="en-US" sz="1600" dirty="0">
                <a:latin typeface="+mn-ea"/>
              </a:endParaRPr>
            </a:p>
          </p:txBody>
        </p:sp>
        <p:sp>
          <p:nvSpPr>
            <p:cNvPr id="61" name="矩形 60"/>
            <p:cNvSpPr/>
            <p:nvPr/>
          </p:nvSpPr>
          <p:spPr>
            <a:xfrm>
              <a:off x="9058277" y="2945630"/>
              <a:ext cx="2878919" cy="15634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altLang="zh-CN" sz="1600" dirty="0">
                  <a:latin typeface="+mn-ea"/>
                </a:rPr>
                <a:t>2015</a:t>
              </a:r>
              <a:r>
                <a:rPr lang="zh-CN" altLang="en-US" sz="1600" dirty="0">
                  <a:latin typeface="+mn-ea"/>
                </a:rPr>
                <a:t>年新政策：</a:t>
              </a:r>
              <a:r>
                <a:rPr lang="en-US" altLang="zh-CN" sz="1600" dirty="0">
                  <a:latin typeface="+mn-ea"/>
                </a:rPr>
                <a:t>《</a:t>
              </a:r>
              <a:r>
                <a:rPr lang="zh-CN" altLang="en-US" sz="1600" dirty="0">
                  <a:latin typeface="+mn-ea"/>
                </a:rPr>
                <a:t>中医药健康服务发展规划（</a:t>
              </a:r>
              <a:r>
                <a:rPr lang="en-US" altLang="zh-CN" sz="1600" dirty="0">
                  <a:latin typeface="+mn-ea"/>
                </a:rPr>
                <a:t>2015-2020</a:t>
              </a:r>
              <a:r>
                <a:rPr lang="zh-CN" altLang="en-US" sz="1600" dirty="0">
                  <a:latin typeface="+mn-ea"/>
                </a:rPr>
                <a:t>年）</a:t>
              </a:r>
              <a:r>
                <a:rPr lang="en-US" altLang="zh-CN" sz="1600" dirty="0">
                  <a:latin typeface="+mn-ea"/>
                </a:rPr>
                <a:t>》《</a:t>
              </a:r>
              <a:r>
                <a:rPr lang="zh-CN" altLang="en-US" sz="1600" dirty="0">
                  <a:latin typeface="+mn-ea"/>
                </a:rPr>
                <a:t>中药材保护与发展规划（</a:t>
              </a:r>
              <a:r>
                <a:rPr lang="en-US" altLang="zh-CN" sz="1600" dirty="0">
                  <a:latin typeface="+mn-ea"/>
                </a:rPr>
                <a:t>2015-2020</a:t>
              </a:r>
              <a:r>
                <a:rPr lang="zh-CN" altLang="en-US" sz="1600" dirty="0">
                  <a:latin typeface="+mn-ea"/>
                </a:rPr>
                <a:t>年）</a:t>
              </a:r>
              <a:r>
                <a:rPr lang="en-US" altLang="zh-CN" sz="1600" dirty="0">
                  <a:latin typeface="+mn-ea"/>
                </a:rPr>
                <a:t>》</a:t>
              </a:r>
              <a:r>
                <a:rPr lang="zh-CN" altLang="en-US" sz="1600" dirty="0">
                  <a:latin typeface="+mn-ea"/>
                </a:rPr>
                <a:t>，国家加大对中医药的支持</a:t>
              </a:r>
              <a:endParaRPr lang="zh-CN" altLang="en-US" sz="1600" dirty="0">
                <a:latin typeface="+mn-ea"/>
              </a:endParaRPr>
            </a:p>
          </p:txBody>
        </p:sp>
        <p:sp>
          <p:nvSpPr>
            <p:cNvPr id="62" name="矩形 61"/>
            <p:cNvSpPr/>
            <p:nvPr/>
          </p:nvSpPr>
          <p:spPr>
            <a:xfrm>
              <a:off x="9051183" y="4736915"/>
              <a:ext cx="2878919" cy="20357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zh-CN" altLang="en-US" sz="1600" dirty="0">
                  <a:latin typeface="+mn-ea"/>
                </a:rPr>
                <a:t>近</a:t>
              </a:r>
              <a:r>
                <a:rPr lang="en-US" altLang="zh-CN" sz="1600" dirty="0">
                  <a:latin typeface="+mn-ea"/>
                </a:rPr>
                <a:t>10</a:t>
              </a:r>
              <a:r>
                <a:rPr lang="zh-CN" altLang="en-US" sz="1600" dirty="0">
                  <a:latin typeface="+mn-ea"/>
                </a:rPr>
                <a:t>年我国高血压、糖尿病、心血管疾病、恶性肿瘤等慢性疾病的发病率增长较快，目前慢性疾病导致了</a:t>
              </a:r>
              <a:r>
                <a:rPr lang="en-US" altLang="zh-CN" sz="1600" dirty="0">
                  <a:latin typeface="+mn-ea"/>
                </a:rPr>
                <a:t>45.9%</a:t>
              </a:r>
              <a:r>
                <a:rPr lang="zh-CN" altLang="en-US" sz="1600" dirty="0">
                  <a:latin typeface="+mn-ea"/>
                </a:rPr>
                <a:t>的全球疾病负担，中国已达</a:t>
              </a:r>
              <a:r>
                <a:rPr lang="en-US" altLang="zh-CN" sz="1600" dirty="0">
                  <a:latin typeface="+mn-ea"/>
                </a:rPr>
                <a:t>60%</a:t>
              </a:r>
              <a:r>
                <a:rPr lang="zh-CN" altLang="en-US" sz="1600" dirty="0">
                  <a:latin typeface="+mn-ea"/>
                </a:rPr>
                <a:t>以上，</a:t>
              </a:r>
              <a:r>
                <a:rPr lang="zh-CN" altLang="en-US" sz="1600" b="0" i="0" dirty="0">
                  <a:solidFill>
                    <a:srgbClr val="191919"/>
                  </a:solidFill>
                  <a:effectLst/>
                  <a:latin typeface="+mn-ea"/>
                </a:rPr>
                <a:t>中药在养生、滋补保健、美容养颜、预防疾病、治疗慢性病等方面</a:t>
              </a:r>
              <a:r>
                <a:rPr lang="zh-CN" altLang="en-US" sz="1600" dirty="0">
                  <a:latin typeface="+mn-ea"/>
                </a:rPr>
                <a:t>存在较大的优势</a:t>
              </a:r>
              <a:endParaRPr lang="zh-CN" altLang="en-US" sz="1600" dirty="0">
                <a:latin typeface="+mn-ea"/>
              </a:endParaRPr>
            </a:p>
          </p:txBody>
        </p:sp>
        <p:sp>
          <p:nvSpPr>
            <p:cNvPr id="63" name="椭圆 62"/>
            <p:cNvSpPr/>
            <p:nvPr/>
          </p:nvSpPr>
          <p:spPr>
            <a:xfrm>
              <a:off x="3308989" y="1429609"/>
              <a:ext cx="1166147" cy="1170223"/>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zh-CN" altLang="en-US" sz="2400" dirty="0">
                  <a:latin typeface="+mn-ea"/>
                </a:rPr>
                <a:t>资源优势</a:t>
              </a:r>
              <a:endParaRPr lang="zh-CN" altLang="en-US" sz="2400" dirty="0">
                <a:latin typeface="+mn-ea"/>
              </a:endParaRPr>
            </a:p>
          </p:txBody>
        </p:sp>
        <p:sp>
          <p:nvSpPr>
            <p:cNvPr id="64" name="下箭头 19"/>
            <p:cNvSpPr/>
            <p:nvPr/>
          </p:nvSpPr>
          <p:spPr>
            <a:xfrm>
              <a:off x="5649593" y="3059416"/>
              <a:ext cx="1130032" cy="2541279"/>
            </a:xfrm>
            <a:prstGeom prst="downArrow">
              <a:avLst/>
            </a:prstGeom>
            <a:noFill/>
            <a:ln w="57150">
              <a:solidFill>
                <a:schemeClr val="accent4">
                  <a:lumMod val="60000"/>
                  <a:lumOff val="40000"/>
                </a:schemeClr>
              </a:solidFill>
              <a:prstDash val="dashDot"/>
            </a:ln>
          </p:spPr>
          <p:style>
            <a:lnRef idx="0">
              <a:scrgbClr r="0" g="0" b="0"/>
            </a:lnRef>
            <a:fillRef idx="0">
              <a:scrgbClr r="0" g="0" b="0"/>
            </a:fillRef>
            <a:effectRef idx="0">
              <a:scrgbClr r="0" g="0" b="0"/>
            </a:effectRef>
            <a:fontRef idx="minor">
              <a:schemeClr val="lt1"/>
            </a:fontRef>
          </p:style>
          <p:txBody>
            <a:bodyPr rtlCol="0" anchor="ctr"/>
            <a:lstStyle/>
            <a:p>
              <a:pPr algn="just"/>
              <a:endParaRPr lang="zh-CN" altLang="en-US" sz="1400">
                <a:latin typeface="+mn-ea"/>
              </a:endParaRPr>
            </a:p>
          </p:txBody>
        </p:sp>
        <p:sp>
          <p:nvSpPr>
            <p:cNvPr id="65" name="矩形 64"/>
            <p:cNvSpPr/>
            <p:nvPr/>
          </p:nvSpPr>
          <p:spPr>
            <a:xfrm>
              <a:off x="4455503" y="5826222"/>
              <a:ext cx="3223435" cy="8962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b="1" dirty="0">
                  <a:solidFill>
                    <a:srgbClr val="4F81BD"/>
                  </a:solidFill>
                  <a:latin typeface="+mn-ea"/>
                </a:rPr>
                <a:t>中药行业方兴未艾</a:t>
              </a:r>
              <a:endParaRPr lang="zh-CN" altLang="en-US" sz="2800" b="1" dirty="0">
                <a:solidFill>
                  <a:srgbClr val="4F81BD"/>
                </a:solidFill>
                <a:latin typeface="+mn-ea"/>
              </a:endParaRPr>
            </a:p>
          </p:txBody>
        </p:sp>
        <p:sp>
          <p:nvSpPr>
            <p:cNvPr id="66" name="文本框 65"/>
            <p:cNvSpPr txBox="1"/>
            <p:nvPr/>
          </p:nvSpPr>
          <p:spPr>
            <a:xfrm>
              <a:off x="4571637" y="2364024"/>
              <a:ext cx="353438" cy="2308324"/>
            </a:xfrm>
            <a:prstGeom prst="rect">
              <a:avLst/>
            </a:prstGeom>
            <a:noFill/>
          </p:spPr>
          <p:txBody>
            <a:bodyPr wrap="square" rtlCol="0">
              <a:spAutoFit/>
            </a:bodyPr>
            <a:lstStyle/>
            <a:p>
              <a:r>
                <a:rPr lang="zh-CN" altLang="en-US" sz="2400" dirty="0">
                  <a:solidFill>
                    <a:schemeClr val="accent3"/>
                  </a:solidFill>
                </a:rPr>
                <a:t>中药内在优势</a:t>
              </a:r>
              <a:endParaRPr lang="zh-CN" altLang="en-US" sz="2400" dirty="0">
                <a:solidFill>
                  <a:schemeClr val="accent3"/>
                </a:solidFill>
              </a:endParaRPr>
            </a:p>
          </p:txBody>
        </p:sp>
        <p:sp>
          <p:nvSpPr>
            <p:cNvPr id="67" name="文本框 66"/>
            <p:cNvSpPr txBox="1"/>
            <p:nvPr/>
          </p:nvSpPr>
          <p:spPr>
            <a:xfrm>
              <a:off x="6998743" y="2377718"/>
              <a:ext cx="353438" cy="2308324"/>
            </a:xfrm>
            <a:prstGeom prst="rect">
              <a:avLst/>
            </a:prstGeom>
            <a:noFill/>
          </p:spPr>
          <p:txBody>
            <a:bodyPr wrap="square" rtlCol="0">
              <a:spAutoFit/>
            </a:bodyPr>
            <a:lstStyle/>
            <a:p>
              <a:r>
                <a:rPr lang="zh-CN" altLang="en-US" sz="2400" dirty="0">
                  <a:solidFill>
                    <a:schemeClr val="accent6"/>
                  </a:solidFill>
                </a:rPr>
                <a:t>行业外部因素</a:t>
              </a:r>
              <a:endParaRPr lang="zh-CN" altLang="en-US" sz="2400" dirty="0">
                <a:solidFill>
                  <a:schemeClr val="accent6"/>
                </a:solidFill>
              </a:endParaRPr>
            </a:p>
          </p:txBody>
        </p:sp>
      </p:grpSp>
    </p:spTree>
  </p:cSld>
  <p:clrMapOvr>
    <a:masterClrMapping/>
  </p:clrMapOvr>
  <p:transition spd="slow"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椭圆 67"/>
          <p:cNvSpPr/>
          <p:nvPr/>
        </p:nvSpPr>
        <p:spPr>
          <a:xfrm>
            <a:off x="5591225" y="1484784"/>
            <a:ext cx="1871964" cy="4103922"/>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2" name="Rectangle 4"/>
          <p:cNvSpPr/>
          <p:nvPr/>
        </p:nvSpPr>
        <p:spPr>
          <a:xfrm rot="5400000" flipV="1">
            <a:off x="2180193" y="4043756"/>
            <a:ext cx="898501" cy="1996285"/>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7" name="Rectangle 10"/>
          <p:cNvSpPr/>
          <p:nvPr/>
        </p:nvSpPr>
        <p:spPr>
          <a:xfrm rot="5400000" flipV="1">
            <a:off x="2150369" y="3053039"/>
            <a:ext cx="950988" cy="1985874"/>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0" name="Rectangle 14"/>
          <p:cNvSpPr/>
          <p:nvPr/>
        </p:nvSpPr>
        <p:spPr>
          <a:xfrm rot="5400000" flipV="1">
            <a:off x="2180274" y="1008059"/>
            <a:ext cx="898830" cy="1996283"/>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Rectangle 18"/>
          <p:cNvSpPr/>
          <p:nvPr/>
        </p:nvSpPr>
        <p:spPr>
          <a:xfrm rot="5400000" flipV="1">
            <a:off x="2151084" y="2011886"/>
            <a:ext cx="953140" cy="1982747"/>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4" name="Chevron 20"/>
          <p:cNvSpPr/>
          <p:nvPr/>
        </p:nvSpPr>
        <p:spPr>
          <a:xfrm flipH="1">
            <a:off x="869717" y="1559339"/>
            <a:ext cx="649374" cy="896136"/>
          </a:xfrm>
          <a:prstGeom prst="chevron">
            <a:avLst>
              <a:gd name="adj" fmla="val 65938"/>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5" name="Diamond 21"/>
          <p:cNvSpPr/>
          <p:nvPr/>
        </p:nvSpPr>
        <p:spPr>
          <a:xfrm>
            <a:off x="1148804" y="1692054"/>
            <a:ext cx="630705" cy="630704"/>
          </a:xfrm>
          <a:prstGeom prst="diamond">
            <a:avLst/>
          </a:prstGeom>
          <a:solidFill>
            <a:srgbClr val="4F81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6" name="Right Triangle 22"/>
          <p:cNvSpPr/>
          <p:nvPr/>
        </p:nvSpPr>
        <p:spPr>
          <a:xfrm rot="2580000">
            <a:off x="1452990" y="1587137"/>
            <a:ext cx="134408" cy="134408"/>
          </a:xfrm>
          <a:prstGeom prst="r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7" name="Right Triangle 23"/>
          <p:cNvSpPr/>
          <p:nvPr/>
        </p:nvSpPr>
        <p:spPr>
          <a:xfrm rot="19020000" flipV="1">
            <a:off x="1452991" y="2293958"/>
            <a:ext cx="134408" cy="134408"/>
          </a:xfrm>
          <a:prstGeom prst="r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8" name="TextBox 24"/>
          <p:cNvSpPr txBox="1"/>
          <p:nvPr/>
        </p:nvSpPr>
        <p:spPr>
          <a:xfrm flipH="1">
            <a:off x="1242007" y="1768609"/>
            <a:ext cx="444294" cy="400058"/>
          </a:xfrm>
          <a:prstGeom prst="rect">
            <a:avLst/>
          </a:prstGeom>
          <a:solidFill>
            <a:srgbClr val="4F81BD"/>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01</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9" name="Chevron 26"/>
          <p:cNvSpPr/>
          <p:nvPr/>
        </p:nvSpPr>
        <p:spPr>
          <a:xfrm flipH="1">
            <a:off x="839317" y="2525559"/>
            <a:ext cx="692771" cy="956024"/>
          </a:xfrm>
          <a:prstGeom prst="chevron">
            <a:avLst>
              <a:gd name="adj" fmla="val 65938"/>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0" name="Diamond 27"/>
          <p:cNvSpPr/>
          <p:nvPr/>
        </p:nvSpPr>
        <p:spPr>
          <a:xfrm>
            <a:off x="1137057" y="2667146"/>
            <a:ext cx="672851" cy="672852"/>
          </a:xfrm>
          <a:prstGeom prst="diamond">
            <a:avLst/>
          </a:prstGeom>
          <a:solidFill>
            <a:srgbClr val="4F81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1" name="Right Triangle 28"/>
          <p:cNvSpPr/>
          <p:nvPr/>
        </p:nvSpPr>
        <p:spPr>
          <a:xfrm rot="2580000">
            <a:off x="1461568" y="2555216"/>
            <a:ext cx="143391" cy="143391"/>
          </a:xfrm>
          <a:prstGeom prst="r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2" name="Right Triangle 29"/>
          <p:cNvSpPr/>
          <p:nvPr/>
        </p:nvSpPr>
        <p:spPr>
          <a:xfrm rot="19020000" flipV="1">
            <a:off x="1461569" y="3309274"/>
            <a:ext cx="143391" cy="143391"/>
          </a:xfrm>
          <a:prstGeom prst="r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3" name="TextBox 30"/>
          <p:cNvSpPr txBox="1"/>
          <p:nvPr/>
        </p:nvSpPr>
        <p:spPr>
          <a:xfrm flipH="1">
            <a:off x="1251334" y="2764775"/>
            <a:ext cx="444294" cy="400058"/>
          </a:xfrm>
          <a:prstGeom prst="rect">
            <a:avLst/>
          </a:prstGeom>
          <a:solidFill>
            <a:srgbClr val="4F81BD"/>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02</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4" name="Chevron 32"/>
          <p:cNvSpPr/>
          <p:nvPr/>
        </p:nvSpPr>
        <p:spPr>
          <a:xfrm flipH="1">
            <a:off x="839317" y="3574994"/>
            <a:ext cx="692771" cy="956024"/>
          </a:xfrm>
          <a:prstGeom prst="chevron">
            <a:avLst>
              <a:gd name="adj" fmla="val 65938"/>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Diamond 33"/>
          <p:cNvSpPr/>
          <p:nvPr/>
        </p:nvSpPr>
        <p:spPr>
          <a:xfrm>
            <a:off x="1137057" y="3716581"/>
            <a:ext cx="672851" cy="672852"/>
          </a:xfrm>
          <a:prstGeom prst="diamond">
            <a:avLst/>
          </a:prstGeom>
          <a:solidFill>
            <a:srgbClr val="4F81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6" name="Right Triangle 34"/>
          <p:cNvSpPr/>
          <p:nvPr/>
        </p:nvSpPr>
        <p:spPr>
          <a:xfrm rot="2580000">
            <a:off x="1461568" y="3604650"/>
            <a:ext cx="143391" cy="143391"/>
          </a:xfrm>
          <a:prstGeom prst="r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7" name="Right Triangle 35"/>
          <p:cNvSpPr/>
          <p:nvPr/>
        </p:nvSpPr>
        <p:spPr>
          <a:xfrm rot="19020000" flipV="1">
            <a:off x="1461569" y="4358708"/>
            <a:ext cx="143391" cy="143391"/>
          </a:xfrm>
          <a:prstGeom prst="r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8" name="TextBox 36"/>
          <p:cNvSpPr txBox="1"/>
          <p:nvPr/>
        </p:nvSpPr>
        <p:spPr>
          <a:xfrm flipH="1">
            <a:off x="1251334" y="3814209"/>
            <a:ext cx="444294" cy="400058"/>
          </a:xfrm>
          <a:prstGeom prst="rect">
            <a:avLst/>
          </a:prstGeom>
          <a:solidFill>
            <a:srgbClr val="4F81BD"/>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03</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9" name="Chevron 38"/>
          <p:cNvSpPr/>
          <p:nvPr/>
        </p:nvSpPr>
        <p:spPr>
          <a:xfrm flipH="1">
            <a:off x="869717" y="4602117"/>
            <a:ext cx="649374" cy="896136"/>
          </a:xfrm>
          <a:prstGeom prst="chevron">
            <a:avLst>
              <a:gd name="adj" fmla="val 65938"/>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0" name="Diamond 39"/>
          <p:cNvSpPr/>
          <p:nvPr/>
        </p:nvSpPr>
        <p:spPr>
          <a:xfrm>
            <a:off x="1148804" y="4734832"/>
            <a:ext cx="630705" cy="630704"/>
          </a:xfrm>
          <a:prstGeom prst="diamond">
            <a:avLst/>
          </a:prstGeom>
          <a:solidFill>
            <a:srgbClr val="4F81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1" name="Right Triangle 40"/>
          <p:cNvSpPr/>
          <p:nvPr/>
        </p:nvSpPr>
        <p:spPr>
          <a:xfrm rot="2580000">
            <a:off x="1452990" y="4629915"/>
            <a:ext cx="134408" cy="134408"/>
          </a:xfrm>
          <a:prstGeom prst="r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2" name="Right Triangle 41"/>
          <p:cNvSpPr/>
          <p:nvPr/>
        </p:nvSpPr>
        <p:spPr>
          <a:xfrm rot="19020000" flipV="1">
            <a:off x="1452991" y="5336736"/>
            <a:ext cx="134408" cy="134408"/>
          </a:xfrm>
          <a:prstGeom prst="r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3" name="TextBox 42"/>
          <p:cNvSpPr txBox="1"/>
          <p:nvPr/>
        </p:nvSpPr>
        <p:spPr>
          <a:xfrm flipH="1">
            <a:off x="1242007" y="4811387"/>
            <a:ext cx="444294" cy="400058"/>
          </a:xfrm>
          <a:prstGeom prst="rect">
            <a:avLst/>
          </a:prstGeom>
          <a:solidFill>
            <a:srgbClr val="4F81BD"/>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04</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 name="Rectangle 6"/>
          <p:cNvSpPr/>
          <p:nvPr/>
        </p:nvSpPr>
        <p:spPr>
          <a:xfrm flipV="1">
            <a:off x="4272075" y="4078144"/>
            <a:ext cx="244925" cy="528528"/>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Rectangle 9"/>
          <p:cNvSpPr/>
          <p:nvPr/>
        </p:nvSpPr>
        <p:spPr>
          <a:xfrm flipV="1">
            <a:off x="4272375" y="3522185"/>
            <a:ext cx="244625" cy="557557"/>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9" name="Rectangle 13"/>
          <p:cNvSpPr/>
          <p:nvPr/>
        </p:nvSpPr>
        <p:spPr>
          <a:xfrm>
            <a:off x="4271963" y="2441257"/>
            <a:ext cx="245036" cy="528528"/>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60" name="组合 59"/>
          <p:cNvGrpSpPr/>
          <p:nvPr/>
        </p:nvGrpSpPr>
        <p:grpSpPr>
          <a:xfrm>
            <a:off x="3618804" y="1556783"/>
            <a:ext cx="654580" cy="3934364"/>
            <a:chOff x="3402447" y="1916832"/>
            <a:chExt cx="1646759" cy="3934876"/>
          </a:xfrm>
          <a:solidFill>
            <a:srgbClr val="4F81BD"/>
          </a:solidFill>
        </p:grpSpPr>
        <p:sp>
          <p:nvSpPr>
            <p:cNvPr id="13" name="Rectangle 44"/>
            <p:cNvSpPr/>
            <p:nvPr/>
          </p:nvSpPr>
          <p:spPr>
            <a:xfrm flipV="1">
              <a:off x="3411484" y="4438524"/>
              <a:ext cx="1637707" cy="141318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Rectangle 44"/>
            <p:cNvSpPr/>
            <p:nvPr/>
          </p:nvSpPr>
          <p:spPr>
            <a:xfrm flipV="1">
              <a:off x="3402447" y="3883188"/>
              <a:ext cx="1646759" cy="997033"/>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8" name="Rectangle 44"/>
            <p:cNvSpPr/>
            <p:nvPr/>
          </p:nvSpPr>
          <p:spPr>
            <a:xfrm>
              <a:off x="3411483" y="1916832"/>
              <a:ext cx="1637707" cy="141318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Rectangle 44"/>
            <p:cNvSpPr/>
            <p:nvPr/>
          </p:nvSpPr>
          <p:spPr>
            <a:xfrm>
              <a:off x="3402447" y="2888159"/>
              <a:ext cx="1646759" cy="997033"/>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22" name="Rectangle 17"/>
          <p:cNvSpPr/>
          <p:nvPr/>
        </p:nvSpPr>
        <p:spPr>
          <a:xfrm>
            <a:off x="4272374" y="2968028"/>
            <a:ext cx="244624" cy="557557"/>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4" name="Isosceles Triangle 104"/>
          <p:cNvSpPr/>
          <p:nvPr/>
        </p:nvSpPr>
        <p:spPr>
          <a:xfrm rot="5400000" flipH="1">
            <a:off x="3936317" y="3022484"/>
            <a:ext cx="2164018" cy="1001801"/>
          </a:xfrm>
          <a:prstGeom prs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55" name="矩形 54"/>
          <p:cNvSpPr/>
          <p:nvPr/>
        </p:nvSpPr>
        <p:spPr>
          <a:xfrm>
            <a:off x="4052089" y="3300604"/>
            <a:ext cx="1210588" cy="400110"/>
          </a:xfrm>
          <a:prstGeom prst="rect">
            <a:avLst/>
          </a:prstGeom>
          <a:solidFill>
            <a:srgbClr val="4F81BD"/>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条件具备</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矩形 55"/>
          <p:cNvSpPr/>
          <p:nvPr/>
        </p:nvSpPr>
        <p:spPr>
          <a:xfrm>
            <a:off x="1916052" y="1804713"/>
            <a:ext cx="1210588" cy="400110"/>
          </a:xfrm>
          <a:prstGeom prst="rect">
            <a:avLst/>
          </a:prstGeom>
          <a:solidFill>
            <a:srgbClr val="4F81BD"/>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产业背景</a:t>
            </a:r>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7" name="矩形 56"/>
          <p:cNvSpPr/>
          <p:nvPr/>
        </p:nvSpPr>
        <p:spPr>
          <a:xfrm>
            <a:off x="1905441" y="2868080"/>
            <a:ext cx="1210588" cy="400110"/>
          </a:xfrm>
          <a:prstGeom prst="rect">
            <a:avLst/>
          </a:prstGeom>
          <a:solidFill>
            <a:srgbClr val="4F81BD"/>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政策背景</a:t>
            </a:r>
            <a:endParaRPr kumimoji="0" lang="zh-CN" altLang="en-US" sz="20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58" name="矩形 57"/>
          <p:cNvSpPr/>
          <p:nvPr/>
        </p:nvSpPr>
        <p:spPr>
          <a:xfrm>
            <a:off x="1919296" y="3860739"/>
            <a:ext cx="1467068" cy="400110"/>
          </a:xfrm>
          <a:prstGeom prst="rect">
            <a:avLst/>
          </a:prstGeom>
          <a:solidFill>
            <a:srgbClr val="4F81BD"/>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互联网技术</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9" name="矩形 58"/>
          <p:cNvSpPr/>
          <p:nvPr/>
        </p:nvSpPr>
        <p:spPr>
          <a:xfrm>
            <a:off x="1919296" y="4868720"/>
            <a:ext cx="1210588" cy="400110"/>
          </a:xfrm>
          <a:prstGeom prst="rect">
            <a:avLst/>
          </a:prstGeom>
          <a:solidFill>
            <a:srgbClr val="4F81BD"/>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行业趋势</a:t>
            </a:r>
            <a:endPar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矩形 61"/>
          <p:cNvSpPr/>
          <p:nvPr/>
        </p:nvSpPr>
        <p:spPr>
          <a:xfrm>
            <a:off x="5663224" y="2348768"/>
            <a:ext cx="1727967" cy="49955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特色产业链</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3" name="矩形 62"/>
          <p:cNvSpPr/>
          <p:nvPr/>
        </p:nvSpPr>
        <p:spPr>
          <a:xfrm>
            <a:off x="5663224" y="3284750"/>
            <a:ext cx="1727967" cy="49955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产业互联网</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4" name="矩形 63"/>
          <p:cNvSpPr/>
          <p:nvPr/>
        </p:nvSpPr>
        <p:spPr>
          <a:xfrm>
            <a:off x="5663224" y="4170796"/>
            <a:ext cx="1727967" cy="49955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金融资本</a:t>
            </a:r>
            <a:endParaRPr kumimoji="0" lang="en-US" altLang="zh-CN" sz="20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5" name="加号 64"/>
          <p:cNvSpPr/>
          <p:nvPr/>
        </p:nvSpPr>
        <p:spPr>
          <a:xfrm>
            <a:off x="6239213" y="2852758"/>
            <a:ext cx="575989" cy="575989"/>
          </a:xfrm>
          <a:prstGeom prst="mathPlus">
            <a:avLst/>
          </a:prstGeom>
          <a:solidFill>
            <a:srgbClr val="CD0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6" name="加号 65"/>
          <p:cNvSpPr/>
          <p:nvPr/>
        </p:nvSpPr>
        <p:spPr>
          <a:xfrm>
            <a:off x="6239213" y="3716742"/>
            <a:ext cx="575989" cy="575989"/>
          </a:xfrm>
          <a:prstGeom prst="mathPlus">
            <a:avLst/>
          </a:prstGeom>
          <a:solidFill>
            <a:srgbClr val="CD0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67" name="燕尾形箭头 66"/>
          <p:cNvSpPr/>
          <p:nvPr/>
        </p:nvSpPr>
        <p:spPr>
          <a:xfrm>
            <a:off x="7463189" y="3068754"/>
            <a:ext cx="1583970" cy="935982"/>
          </a:xfrm>
          <a:prstGeom prst="notchedRightArrow">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70" name="矩形 69"/>
          <p:cNvSpPr/>
          <p:nvPr/>
        </p:nvSpPr>
        <p:spPr>
          <a:xfrm>
            <a:off x="7463189" y="3257893"/>
            <a:ext cx="1439972" cy="45884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解决</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标题 3"/>
          <p:cNvSpPr>
            <a:spLocks noGrp="1"/>
          </p:cNvSpPr>
          <p:nvPr>
            <p:ph type="title"/>
          </p:nvPr>
        </p:nvSpPr>
        <p:spPr>
          <a:xfrm>
            <a:off x="1054646" y="347710"/>
            <a:ext cx="3733294" cy="668485"/>
          </a:xfrm>
        </p:spPr>
        <p:txBody>
          <a:bodyPr>
            <a:normAutofit/>
          </a:bodyPr>
          <a:lstStyle/>
          <a:p>
            <a:pPr algn="l"/>
            <a:r>
              <a:rPr lang="en-US" altLang="zh-CN" sz="2800" dirty="0">
                <a:solidFill>
                  <a:schemeClr val="tx1"/>
                </a:solidFill>
                <a:latin typeface="+mn-ea"/>
                <a:ea typeface="+mn-ea"/>
              </a:rPr>
              <a:t>1.6</a:t>
            </a:r>
            <a:r>
              <a:rPr lang="zh-CN" altLang="en-US" sz="2800" dirty="0">
                <a:solidFill>
                  <a:schemeClr val="tx1"/>
                </a:solidFill>
                <a:latin typeface="+mn-ea"/>
                <a:ea typeface="+mn-ea"/>
              </a:rPr>
              <a:t>、</a:t>
            </a:r>
            <a:r>
              <a:rPr lang="en-US" altLang="zh-CN" sz="2800" dirty="0">
                <a:solidFill>
                  <a:schemeClr val="tx1"/>
                </a:solidFill>
                <a:latin typeface="微软雅黑" panose="020B0503020204020204" pitchFamily="34" charset="-122"/>
                <a:ea typeface="微软雅黑" panose="020B0503020204020204" pitchFamily="34" charset="-122"/>
              </a:rPr>
              <a:t> </a:t>
            </a:r>
            <a:r>
              <a:rPr lang="zh-CN" altLang="en-US" sz="2800" dirty="0">
                <a:solidFill>
                  <a:schemeClr val="tx1"/>
                </a:solidFill>
                <a:latin typeface="微软雅黑" panose="020B0503020204020204" pitchFamily="34" charset="-122"/>
                <a:ea typeface="微软雅黑" panose="020B0503020204020204" pitchFamily="34" charset="-122"/>
              </a:rPr>
              <a:t>解决的思路</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
        <p:nvSpPr>
          <p:cNvPr id="2" name="椭圆 1"/>
          <p:cNvSpPr/>
          <p:nvPr/>
        </p:nvSpPr>
        <p:spPr>
          <a:xfrm>
            <a:off x="9083422" y="2348674"/>
            <a:ext cx="2340376" cy="2340376"/>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产业痛点</a:t>
            </a:r>
            <a:endParaRPr kumimoji="0" lang="zh-CN" altLang="en-US" sz="2800" b="0" i="0" u="none" strike="noStrike" kern="1200" cap="none" spc="0" normalizeH="0" baseline="0" noProof="0" dirty="0">
              <a:ln>
                <a:noFill/>
              </a:ln>
              <a:solidFill>
                <a:prstClr val="white"/>
              </a:solidFill>
              <a:effectLst/>
              <a:uLnTx/>
              <a:uFillTx/>
              <a:latin typeface="Verdana" panose="020B0604030504040204"/>
              <a:ea typeface="微软雅黑" panose="020B0503020204020204" pitchFamily="34" charset="-122"/>
              <a:cs typeface="+mn-cs"/>
            </a:endParaRPr>
          </a:p>
        </p:txBody>
      </p:sp>
      <p:sp>
        <p:nvSpPr>
          <p:cNvPr id="6" name="矩形 5"/>
          <p:cNvSpPr/>
          <p:nvPr/>
        </p:nvSpPr>
        <p:spPr>
          <a:xfrm>
            <a:off x="5831562" y="1829940"/>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C000"/>
                </a:solidFill>
                <a:effectLst/>
                <a:uLnTx/>
                <a:uFillTx/>
                <a:latin typeface="Verdana" panose="020B0604030504040204"/>
                <a:ea typeface="微软雅黑" panose="020B0503020204020204" pitchFamily="34" charset="-122"/>
                <a:cs typeface="+mn-cs"/>
              </a:rPr>
              <a:t>蓝源模式</a:t>
            </a:r>
            <a:endParaRPr kumimoji="0" lang="zh-CN" altLang="en-US" sz="2400" b="1" i="0" u="none" strike="noStrike" kern="1200" cap="none" spc="0" normalizeH="0" baseline="0" noProof="0" dirty="0">
              <a:ln>
                <a:noFill/>
              </a:ln>
              <a:solidFill>
                <a:srgbClr val="FFC000"/>
              </a:solidFill>
              <a:effectLst/>
              <a:uLnTx/>
              <a:uFillTx/>
              <a:latin typeface="Verdana" panose="020B0604030504040204"/>
              <a:ea typeface="微软雅黑" panose="020B0503020204020204" pitchFamily="34" charset="-122"/>
              <a:cs typeface="+mn-cs"/>
            </a:endParaRPr>
          </a:p>
        </p:txBody>
      </p:sp>
      <p:sp>
        <p:nvSpPr>
          <p:cNvPr id="61"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pic>
        <p:nvPicPr>
          <p:cNvPr id="69" name="图片 12"/>
          <p:cNvPicPr>
            <a:picLocks noChangeAspect="1" noChangeArrowheads="1"/>
          </p:cNvPicPr>
          <p:nvPr/>
        </p:nvPicPr>
        <p:blipFill>
          <a:blip r:embed="rId1" cstate="print"/>
          <a:srcRect/>
          <a:stretch>
            <a:fillRect/>
          </a:stretch>
        </p:blipFill>
        <p:spPr bwMode="auto">
          <a:xfrm>
            <a:off x="9407574" y="450874"/>
            <a:ext cx="1833144" cy="432048"/>
          </a:xfrm>
          <a:prstGeom prst="rect">
            <a:avLst/>
          </a:prstGeom>
          <a:noFill/>
          <a:ln w="9525">
            <a:noFill/>
            <a:bevel/>
          </a:ln>
        </p:spPr>
      </p:pic>
      <p:sp>
        <p:nvSpPr>
          <p:cNvPr id="71"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72" name="文本框 71"/>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69"/>
          <p:cNvSpPr txBox="1"/>
          <p:nvPr/>
        </p:nvSpPr>
        <p:spPr>
          <a:xfrm>
            <a:off x="694606" y="290141"/>
            <a:ext cx="5255929" cy="52315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2.1.1</a:t>
            </a:r>
            <a:r>
              <a:rPr kumimoji="0" lang="zh-CN" altLang="en-US"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、众药联平台 </a:t>
            </a:r>
            <a:r>
              <a:rPr kumimoji="0" lang="en-US" altLang="zh-CN"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简介</a:t>
            </a:r>
            <a:endParaRPr kumimoji="0" lang="zh-CN" altLang="en-US"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cxnSp>
        <p:nvCxnSpPr>
          <p:cNvPr id="3" name="直接连接符 2"/>
          <p:cNvCxnSpPr/>
          <p:nvPr/>
        </p:nvCxnSpPr>
        <p:spPr>
          <a:xfrm>
            <a:off x="21587" y="783934"/>
            <a:ext cx="12142159" cy="0"/>
          </a:xfrm>
          <a:prstGeom prst="line">
            <a:avLst/>
          </a:prstGeom>
          <a:ln w="12700">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矩形 16"/>
          <p:cNvSpPr/>
          <p:nvPr/>
        </p:nvSpPr>
        <p:spPr>
          <a:xfrm>
            <a:off x="686530" y="1052736"/>
            <a:ext cx="10817351" cy="4924320"/>
          </a:xfrm>
          <a:prstGeom prst="rect">
            <a:avLst/>
          </a:prstGeom>
        </p:spPr>
        <p:txBody>
          <a:bodyPr wrap="square" lIns="0" tIns="0" rIns="0" bIns="0" anchor="ctr">
            <a:noAutofit/>
          </a:bodyPr>
          <a:lstStyle/>
          <a:p>
            <a:pPr>
              <a:lnSpc>
                <a:spcPct val="150000"/>
              </a:lnSpc>
            </a:pPr>
            <a:r>
              <a:rPr lang="zh-CN" altLang="en-US" sz="2400" dirty="0">
                <a:latin typeface="微软雅黑" panose="020B0503020204020204" pitchFamily="34" charset="-122"/>
                <a:ea typeface="微软雅黑" panose="020B0503020204020204" pitchFamily="34" charset="-122"/>
              </a:rPr>
              <a:t>       众药联控股总平台由龙头企业、蓝源资本及行业合伙人共同发起，以中药材供应链为切入点，通过</a:t>
            </a:r>
            <a:r>
              <a:rPr lang="en-US" altLang="zh-CN" sz="2400" dirty="0">
                <a:latin typeface="微软雅黑" panose="020B0503020204020204" pitchFamily="34" charset="-122"/>
                <a:ea typeface="微软雅黑" panose="020B0503020204020204" pitchFamily="34" charset="-122"/>
              </a:rPr>
              <a:t>5G</a:t>
            </a:r>
            <a:r>
              <a:rPr lang="zh-CN" altLang="en-US" sz="2400" dirty="0">
                <a:latin typeface="微软雅黑" panose="020B0503020204020204" pitchFamily="34" charset="-122"/>
                <a:ea typeface="微软雅黑" panose="020B0503020204020204" pitchFamily="34" charset="-122"/>
              </a:rPr>
              <a:t>技术、人工智能、大数据、物联网、区块链、云计算等新一代互联网技术，依托蓝源资本特色产业链、产业互联网、金融资本、人才资本、政策工具五位一体的系统把中药材产业链（生产链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销售链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服务链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人才链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标准链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技术链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创新链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金融链</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价值链等）整合起来，为整个行业提供一站式服务，构建产业互联网数字总部经济。</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        众药联控股总平台由供应链公司、云仓物流公司、金融科技公司、大数据公司、创新中心、产教中心、产业基金等子平台构成。立足当地，面向全国、辐射全球，打造中药材产业数字化生态共同体。</a:t>
            </a:r>
            <a:endParaRPr kumimoji="0" lang="zh-CN" altLang="en-US" sz="2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6"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pic>
        <p:nvPicPr>
          <p:cNvPr id="7" name="图片 12"/>
          <p:cNvPicPr>
            <a:picLocks noChangeAspect="1" noChangeArrowheads="1"/>
          </p:cNvPicPr>
          <p:nvPr/>
        </p:nvPicPr>
        <p:blipFill>
          <a:blip r:embed="rId1" cstate="print"/>
          <a:srcRect/>
          <a:stretch>
            <a:fillRect/>
          </a:stretch>
        </p:blipFill>
        <p:spPr bwMode="auto">
          <a:xfrm>
            <a:off x="9767614" y="290141"/>
            <a:ext cx="1833144" cy="432048"/>
          </a:xfrm>
          <a:prstGeom prst="rect">
            <a:avLst/>
          </a:prstGeom>
          <a:noFill/>
          <a:ln w="9525">
            <a:noFill/>
            <a:bevel/>
          </a:ln>
        </p:spPr>
      </p:pic>
      <p:sp>
        <p:nvSpPr>
          <p:cNvPr id="8"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69"/>
          <p:cNvSpPr txBox="1"/>
          <p:nvPr/>
        </p:nvSpPr>
        <p:spPr>
          <a:xfrm>
            <a:off x="766614" y="275581"/>
            <a:ext cx="7084489" cy="52315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defTabSz="914400" eaLnBrk="1" hangingPunct="1">
              <a:lnSpc>
                <a:spcPct val="100000"/>
              </a:lnSpc>
              <a:spcBef>
                <a:spcPct val="0"/>
              </a:spcBef>
              <a:buNone/>
            </a:pPr>
            <a:r>
              <a:rPr lang="en-US" altLang="zh-CN" b="1" dirty="0">
                <a:solidFill>
                  <a:srgbClr val="262626"/>
                </a:solidFill>
                <a:latin typeface="微软雅黑" panose="020B0503020204020204" pitchFamily="34" charset="-122"/>
                <a:ea typeface="微软雅黑" panose="020B0503020204020204" pitchFamily="34" charset="-122"/>
              </a:rPr>
              <a:t>2.1.5</a:t>
            </a:r>
            <a:r>
              <a:rPr lang="zh-CN" altLang="en-US" b="1" dirty="0">
                <a:solidFill>
                  <a:srgbClr val="262626"/>
                </a:solidFill>
                <a:latin typeface="微软雅黑" panose="020B0503020204020204" pitchFamily="34" charset="-122"/>
                <a:ea typeface="微软雅黑" panose="020B0503020204020204" pitchFamily="34" charset="-122"/>
              </a:rPr>
              <a:t>、众药联平台 </a:t>
            </a:r>
            <a:r>
              <a:rPr lang="en-US" altLang="zh-CN" b="1" dirty="0">
                <a:solidFill>
                  <a:srgbClr val="262626"/>
                </a:solidFill>
                <a:latin typeface="微软雅黑" panose="020B0503020204020204" pitchFamily="34" charset="-122"/>
                <a:ea typeface="微软雅黑" panose="020B0503020204020204" pitchFamily="34" charset="-122"/>
              </a:rPr>
              <a:t>— </a:t>
            </a:r>
            <a:r>
              <a:rPr lang="zh-CN" altLang="en-US" b="1" dirty="0">
                <a:solidFill>
                  <a:srgbClr val="262626"/>
                </a:solidFill>
                <a:latin typeface="微软雅黑" panose="020B0503020204020204" pitchFamily="34" charset="-122"/>
                <a:ea typeface="微软雅黑" panose="020B0503020204020204" pitchFamily="34" charset="-122"/>
              </a:rPr>
              <a:t>总体运营架构</a:t>
            </a:r>
            <a:endParaRPr lang="zh-CN" altLang="en-US" b="1" dirty="0">
              <a:solidFill>
                <a:srgbClr val="262626"/>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21587" y="783934"/>
            <a:ext cx="12142159" cy="0"/>
          </a:xfrm>
          <a:prstGeom prst="line">
            <a:avLst/>
          </a:prstGeom>
          <a:ln w="12700">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pic>
        <p:nvPicPr>
          <p:cNvPr id="13" name="图片 12"/>
          <p:cNvPicPr>
            <a:picLocks noChangeAspect="1" noChangeArrowheads="1"/>
          </p:cNvPicPr>
          <p:nvPr/>
        </p:nvPicPr>
        <p:blipFill>
          <a:blip r:embed="rId1" cstate="print"/>
          <a:srcRect/>
          <a:stretch>
            <a:fillRect/>
          </a:stretch>
        </p:blipFill>
        <p:spPr bwMode="auto">
          <a:xfrm>
            <a:off x="9767614" y="290141"/>
            <a:ext cx="1833144" cy="432048"/>
          </a:xfrm>
          <a:prstGeom prst="rect">
            <a:avLst/>
          </a:prstGeom>
          <a:noFill/>
          <a:ln w="9525">
            <a:noFill/>
            <a:bevel/>
          </a:ln>
        </p:spPr>
      </p:pic>
      <p:grpSp>
        <p:nvGrpSpPr>
          <p:cNvPr id="75" name="组合 74"/>
          <p:cNvGrpSpPr/>
          <p:nvPr/>
        </p:nvGrpSpPr>
        <p:grpSpPr>
          <a:xfrm>
            <a:off x="392507" y="1061083"/>
            <a:ext cx="11319323" cy="5176219"/>
            <a:chOff x="954505" y="1061085"/>
            <a:chExt cx="7489073" cy="3235678"/>
          </a:xfrm>
        </p:grpSpPr>
        <p:grpSp>
          <p:nvGrpSpPr>
            <p:cNvPr id="76" name="组合 44"/>
            <p:cNvGrpSpPr/>
            <p:nvPr/>
          </p:nvGrpSpPr>
          <p:grpSpPr>
            <a:xfrm>
              <a:off x="1140085" y="1061085"/>
              <a:ext cx="6973960" cy="3187065"/>
              <a:chOff x="1773" y="1751"/>
              <a:chExt cx="10657" cy="5019"/>
            </a:xfrm>
          </p:grpSpPr>
          <p:cxnSp>
            <p:nvCxnSpPr>
              <p:cNvPr id="113" name="直接连接符 112"/>
              <p:cNvCxnSpPr/>
              <p:nvPr/>
            </p:nvCxnSpPr>
            <p:spPr>
              <a:xfrm flipH="1">
                <a:off x="6712" y="2221"/>
                <a:ext cx="6" cy="1954"/>
              </a:xfrm>
              <a:prstGeom prst="line">
                <a:avLst/>
              </a:prstGeom>
              <a:noFill/>
              <a:ln w="19050" cap="flat" cmpd="sng" algn="ctr">
                <a:solidFill>
                  <a:sysClr val="window" lastClr="FFFFFF">
                    <a:lumMod val="50000"/>
                  </a:sysClr>
                </a:solidFill>
                <a:prstDash val="solid"/>
                <a:miter lim="800000"/>
              </a:ln>
              <a:effectLst/>
            </p:spPr>
          </p:cxnSp>
          <p:sp>
            <p:nvSpPr>
              <p:cNvPr id="114" name="圆角矩形 1"/>
              <p:cNvSpPr/>
              <p:nvPr/>
            </p:nvSpPr>
            <p:spPr>
              <a:xfrm>
                <a:off x="5870" y="1751"/>
                <a:ext cx="2598" cy="470"/>
              </a:xfrm>
              <a:prstGeom prst="roundRect">
                <a:avLst/>
              </a:prstGeom>
              <a:solidFill>
                <a:srgbClr val="40404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众药联控股总平台</a:t>
                </a:r>
                <a:endParaRPr kumimoji="0" lang="zh-CN" altLang="en-US" sz="1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5" name="直接连接符 114"/>
              <p:cNvCxnSpPr/>
              <p:nvPr/>
            </p:nvCxnSpPr>
            <p:spPr>
              <a:xfrm flipV="1">
                <a:off x="2018" y="2815"/>
                <a:ext cx="10412" cy="2"/>
              </a:xfrm>
              <a:prstGeom prst="line">
                <a:avLst/>
              </a:prstGeom>
              <a:noFill/>
              <a:ln w="19050" cap="flat" cmpd="sng" algn="ctr">
                <a:solidFill>
                  <a:sysClr val="window" lastClr="FFFFFF">
                    <a:lumMod val="50000"/>
                  </a:sysClr>
                </a:solidFill>
                <a:prstDash val="solid"/>
                <a:miter lim="800000"/>
              </a:ln>
              <a:effectLst/>
            </p:spPr>
          </p:cxnSp>
          <p:cxnSp>
            <p:nvCxnSpPr>
              <p:cNvPr id="116" name="直接连接符 115"/>
              <p:cNvCxnSpPr>
                <a:endCxn id="129" idx="0"/>
              </p:cNvCxnSpPr>
              <p:nvPr/>
            </p:nvCxnSpPr>
            <p:spPr>
              <a:xfrm>
                <a:off x="1997" y="5077"/>
                <a:ext cx="4" cy="254"/>
              </a:xfrm>
              <a:prstGeom prst="line">
                <a:avLst/>
              </a:prstGeom>
              <a:noFill/>
              <a:ln w="19050" cap="flat" cmpd="sng" algn="ctr">
                <a:solidFill>
                  <a:sysClr val="window" lastClr="FFFFFF">
                    <a:lumMod val="50000"/>
                  </a:sysClr>
                </a:solidFill>
                <a:prstDash val="solid"/>
                <a:miter lim="800000"/>
              </a:ln>
              <a:effectLst/>
            </p:spPr>
          </p:cxnSp>
          <p:sp>
            <p:nvSpPr>
              <p:cNvPr id="117" name="圆角矩形 7"/>
              <p:cNvSpPr/>
              <p:nvPr/>
            </p:nvSpPr>
            <p:spPr>
              <a:xfrm>
                <a:off x="2699" y="3234"/>
                <a:ext cx="1105" cy="635"/>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质量检测中心</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8" name="圆角矩形 8"/>
              <p:cNvSpPr/>
              <p:nvPr/>
            </p:nvSpPr>
            <p:spPr>
              <a:xfrm>
                <a:off x="5421" y="3231"/>
                <a:ext cx="1182" cy="607"/>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仓储物流子公司</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9" name="圆角矩形 14"/>
              <p:cNvSpPr/>
              <p:nvPr/>
            </p:nvSpPr>
            <p:spPr>
              <a:xfrm>
                <a:off x="5620" y="4157"/>
                <a:ext cx="1347" cy="409"/>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区域子平台</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20" name="直接连接符 119"/>
              <p:cNvCxnSpPr/>
              <p:nvPr/>
            </p:nvCxnSpPr>
            <p:spPr>
              <a:xfrm>
                <a:off x="1997" y="5093"/>
                <a:ext cx="4743" cy="12"/>
              </a:xfrm>
              <a:prstGeom prst="line">
                <a:avLst/>
              </a:prstGeom>
              <a:noFill/>
              <a:ln w="19050" cap="flat" cmpd="sng" algn="ctr">
                <a:solidFill>
                  <a:sysClr val="window" lastClr="FFFFFF">
                    <a:lumMod val="50000"/>
                  </a:sysClr>
                </a:solidFill>
                <a:prstDash val="solid"/>
                <a:miter lim="800000"/>
              </a:ln>
              <a:effectLst/>
            </p:spPr>
          </p:cxnSp>
          <p:cxnSp>
            <p:nvCxnSpPr>
              <p:cNvPr id="121" name="直接连接符 120"/>
              <p:cNvCxnSpPr/>
              <p:nvPr/>
            </p:nvCxnSpPr>
            <p:spPr>
              <a:xfrm>
                <a:off x="6318" y="4569"/>
                <a:ext cx="15" cy="536"/>
              </a:xfrm>
              <a:prstGeom prst="line">
                <a:avLst/>
              </a:prstGeom>
              <a:noFill/>
              <a:ln w="19050" cap="flat" cmpd="sng" algn="ctr">
                <a:solidFill>
                  <a:sysClr val="window" lastClr="FFFFFF">
                    <a:lumMod val="50000"/>
                  </a:sysClr>
                </a:solidFill>
                <a:prstDash val="solid"/>
                <a:miter lim="800000"/>
              </a:ln>
              <a:effectLst/>
            </p:spPr>
          </p:cxnSp>
          <p:sp>
            <p:nvSpPr>
              <p:cNvPr id="122" name="圆角矩形 59"/>
              <p:cNvSpPr/>
              <p:nvPr/>
            </p:nvSpPr>
            <p:spPr>
              <a:xfrm>
                <a:off x="6504" y="5368"/>
                <a:ext cx="430" cy="1402"/>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云南文山</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3" name="圆角矩形 60"/>
              <p:cNvSpPr/>
              <p:nvPr/>
            </p:nvSpPr>
            <p:spPr>
              <a:xfrm>
                <a:off x="5923" y="5372"/>
                <a:ext cx="411" cy="1383"/>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重庆石柱</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4" name="圆角矩形 61"/>
              <p:cNvSpPr/>
              <p:nvPr/>
            </p:nvSpPr>
            <p:spPr>
              <a:xfrm>
                <a:off x="5364" y="5372"/>
                <a:ext cx="357" cy="1383"/>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甘肃陇西</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5" name="圆角矩形 62"/>
              <p:cNvSpPr/>
              <p:nvPr/>
            </p:nvSpPr>
            <p:spPr>
              <a:xfrm>
                <a:off x="4782" y="5372"/>
                <a:ext cx="366" cy="1398"/>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四川成都</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6" name="圆角矩形 63"/>
              <p:cNvSpPr/>
              <p:nvPr/>
            </p:nvSpPr>
            <p:spPr>
              <a:xfrm>
                <a:off x="4157" y="5372"/>
                <a:ext cx="415" cy="1398"/>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广西玉林</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7" name="圆角矩形 64"/>
              <p:cNvSpPr/>
              <p:nvPr/>
            </p:nvSpPr>
            <p:spPr>
              <a:xfrm>
                <a:off x="2949" y="5327"/>
                <a:ext cx="415" cy="1428"/>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河北安国</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8" name="圆角矩形 65"/>
              <p:cNvSpPr/>
              <p:nvPr/>
            </p:nvSpPr>
            <p:spPr>
              <a:xfrm>
                <a:off x="2422" y="5327"/>
                <a:ext cx="404" cy="1383"/>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安徽亳州</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9" name="圆角矩形 66"/>
              <p:cNvSpPr/>
              <p:nvPr/>
            </p:nvSpPr>
            <p:spPr>
              <a:xfrm>
                <a:off x="1773" y="5331"/>
                <a:ext cx="456" cy="1394"/>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0" name="圆角矩形 67"/>
              <p:cNvSpPr/>
              <p:nvPr/>
            </p:nvSpPr>
            <p:spPr>
              <a:xfrm>
                <a:off x="3533" y="5372"/>
                <a:ext cx="427" cy="1383"/>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甘肃渭源</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31" name="直接连接符 130"/>
              <p:cNvCxnSpPr/>
              <p:nvPr/>
            </p:nvCxnSpPr>
            <p:spPr>
              <a:xfrm>
                <a:off x="3758" y="5132"/>
                <a:ext cx="0" cy="221"/>
              </a:xfrm>
              <a:prstGeom prst="line">
                <a:avLst/>
              </a:prstGeom>
              <a:noFill/>
              <a:ln w="19050" cap="flat" cmpd="sng" algn="ctr">
                <a:solidFill>
                  <a:sysClr val="window" lastClr="FFFFFF">
                    <a:lumMod val="50000"/>
                  </a:sysClr>
                </a:solidFill>
                <a:prstDash val="solid"/>
                <a:miter lim="800000"/>
              </a:ln>
              <a:effectLst/>
            </p:spPr>
          </p:cxnSp>
          <p:cxnSp>
            <p:nvCxnSpPr>
              <p:cNvPr id="132" name="直接连接符 131"/>
              <p:cNvCxnSpPr>
                <a:endCxn id="124" idx="0"/>
              </p:cNvCxnSpPr>
              <p:nvPr/>
            </p:nvCxnSpPr>
            <p:spPr>
              <a:xfrm>
                <a:off x="5531" y="5089"/>
                <a:ext cx="12" cy="283"/>
              </a:xfrm>
              <a:prstGeom prst="line">
                <a:avLst/>
              </a:prstGeom>
              <a:noFill/>
              <a:ln w="19050" cap="flat" cmpd="sng" algn="ctr">
                <a:solidFill>
                  <a:sysClr val="window" lastClr="FFFFFF">
                    <a:lumMod val="50000"/>
                  </a:sysClr>
                </a:solidFill>
                <a:prstDash val="solid"/>
                <a:miter lim="800000"/>
              </a:ln>
              <a:effectLst/>
            </p:spPr>
          </p:cxnSp>
          <p:cxnSp>
            <p:nvCxnSpPr>
              <p:cNvPr id="133" name="直接连接符 132"/>
              <p:cNvCxnSpPr/>
              <p:nvPr/>
            </p:nvCxnSpPr>
            <p:spPr>
              <a:xfrm>
                <a:off x="4969" y="5136"/>
                <a:ext cx="0" cy="221"/>
              </a:xfrm>
              <a:prstGeom prst="line">
                <a:avLst/>
              </a:prstGeom>
              <a:noFill/>
              <a:ln w="19050" cap="flat" cmpd="sng" algn="ctr">
                <a:solidFill>
                  <a:sysClr val="window" lastClr="FFFFFF">
                    <a:lumMod val="50000"/>
                  </a:sysClr>
                </a:solidFill>
                <a:prstDash val="solid"/>
                <a:miter lim="800000"/>
              </a:ln>
              <a:effectLst/>
            </p:spPr>
          </p:cxnSp>
          <p:cxnSp>
            <p:nvCxnSpPr>
              <p:cNvPr id="134" name="直接连接符 133"/>
              <p:cNvCxnSpPr>
                <a:endCxn id="126" idx="0"/>
              </p:cNvCxnSpPr>
              <p:nvPr/>
            </p:nvCxnSpPr>
            <p:spPr>
              <a:xfrm flipH="1">
                <a:off x="4365" y="5112"/>
                <a:ext cx="7" cy="260"/>
              </a:xfrm>
              <a:prstGeom prst="line">
                <a:avLst/>
              </a:prstGeom>
              <a:noFill/>
              <a:ln w="19050" cap="flat" cmpd="sng" algn="ctr">
                <a:solidFill>
                  <a:sysClr val="window" lastClr="FFFFFF">
                    <a:lumMod val="50000"/>
                  </a:sysClr>
                </a:solidFill>
                <a:prstDash val="solid"/>
                <a:miter lim="800000"/>
              </a:ln>
              <a:effectLst/>
            </p:spPr>
          </p:cxnSp>
          <p:cxnSp>
            <p:nvCxnSpPr>
              <p:cNvPr id="135" name="直接连接符 134"/>
              <p:cNvCxnSpPr>
                <a:endCxn id="123" idx="0"/>
              </p:cNvCxnSpPr>
              <p:nvPr/>
            </p:nvCxnSpPr>
            <p:spPr>
              <a:xfrm>
                <a:off x="6125" y="5115"/>
                <a:ext cx="4" cy="257"/>
              </a:xfrm>
              <a:prstGeom prst="line">
                <a:avLst/>
              </a:prstGeom>
              <a:noFill/>
              <a:ln w="19050" cap="flat" cmpd="sng" algn="ctr">
                <a:solidFill>
                  <a:sysClr val="window" lastClr="FFFFFF">
                    <a:lumMod val="50000"/>
                  </a:sysClr>
                </a:solidFill>
                <a:prstDash val="solid"/>
                <a:miter lim="800000"/>
              </a:ln>
              <a:effectLst/>
            </p:spPr>
          </p:cxnSp>
          <p:cxnSp>
            <p:nvCxnSpPr>
              <p:cNvPr id="136" name="直接连接符 135"/>
              <p:cNvCxnSpPr/>
              <p:nvPr/>
            </p:nvCxnSpPr>
            <p:spPr>
              <a:xfrm>
                <a:off x="3176" y="5120"/>
                <a:ext cx="0" cy="221"/>
              </a:xfrm>
              <a:prstGeom prst="line">
                <a:avLst/>
              </a:prstGeom>
              <a:noFill/>
              <a:ln w="19050" cap="flat" cmpd="sng" algn="ctr">
                <a:solidFill>
                  <a:sysClr val="window" lastClr="FFFFFF">
                    <a:lumMod val="50000"/>
                  </a:sysClr>
                </a:solidFill>
                <a:prstDash val="solid"/>
                <a:miter lim="800000"/>
              </a:ln>
              <a:effectLst/>
            </p:spPr>
          </p:cxnSp>
          <p:cxnSp>
            <p:nvCxnSpPr>
              <p:cNvPr id="137" name="直接连接符 136"/>
              <p:cNvCxnSpPr/>
              <p:nvPr/>
            </p:nvCxnSpPr>
            <p:spPr>
              <a:xfrm>
                <a:off x="2642" y="5096"/>
                <a:ext cx="0" cy="221"/>
              </a:xfrm>
              <a:prstGeom prst="line">
                <a:avLst/>
              </a:prstGeom>
              <a:noFill/>
              <a:ln w="19050" cap="flat" cmpd="sng" algn="ctr">
                <a:solidFill>
                  <a:sysClr val="window" lastClr="FFFFFF">
                    <a:lumMod val="50000"/>
                  </a:sysClr>
                </a:solidFill>
                <a:prstDash val="solid"/>
                <a:miter lim="800000"/>
              </a:ln>
              <a:effectLst/>
            </p:spPr>
          </p:cxnSp>
          <p:cxnSp>
            <p:nvCxnSpPr>
              <p:cNvPr id="138" name="直接连接符 137"/>
              <p:cNvCxnSpPr/>
              <p:nvPr/>
            </p:nvCxnSpPr>
            <p:spPr>
              <a:xfrm>
                <a:off x="4678" y="2802"/>
                <a:ext cx="3" cy="410"/>
              </a:xfrm>
              <a:prstGeom prst="line">
                <a:avLst/>
              </a:prstGeom>
              <a:noFill/>
              <a:ln w="19050" cap="flat" cmpd="sng" algn="ctr">
                <a:solidFill>
                  <a:sysClr val="window" lastClr="FFFFFF">
                    <a:lumMod val="50000"/>
                  </a:sysClr>
                </a:solidFill>
                <a:prstDash val="solid"/>
                <a:miter lim="800000"/>
              </a:ln>
              <a:effectLst/>
            </p:spPr>
          </p:cxnSp>
        </p:grpSp>
        <p:sp>
          <p:nvSpPr>
            <p:cNvPr id="77" name="圆角矩形 76"/>
            <p:cNvSpPr/>
            <p:nvPr/>
          </p:nvSpPr>
          <p:spPr>
            <a:xfrm>
              <a:off x="5944170" y="1998870"/>
              <a:ext cx="765650" cy="385445"/>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金融科技子公司</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8" name="圆角矩形 77"/>
            <p:cNvSpPr/>
            <p:nvPr/>
          </p:nvSpPr>
          <p:spPr>
            <a:xfrm>
              <a:off x="5173694" y="1981835"/>
              <a:ext cx="705684" cy="385445"/>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新零售子公司</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9" name="圆角矩形 78"/>
            <p:cNvSpPr/>
            <p:nvPr/>
          </p:nvSpPr>
          <p:spPr>
            <a:xfrm>
              <a:off x="6813500" y="2002065"/>
              <a:ext cx="724883" cy="385445"/>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大数据子公司</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0" name="圆角矩形 79"/>
            <p:cNvSpPr/>
            <p:nvPr/>
          </p:nvSpPr>
          <p:spPr>
            <a:xfrm>
              <a:off x="7659354" y="2003194"/>
              <a:ext cx="784224" cy="385445"/>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产业基金</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81" name="直接连接符 80"/>
            <p:cNvCxnSpPr/>
            <p:nvPr/>
          </p:nvCxnSpPr>
          <p:spPr>
            <a:xfrm>
              <a:off x="1300312" y="1743075"/>
              <a:ext cx="1905" cy="260350"/>
            </a:xfrm>
            <a:prstGeom prst="line">
              <a:avLst/>
            </a:prstGeom>
            <a:noFill/>
            <a:ln w="19050" cap="flat" cmpd="sng" algn="ctr">
              <a:solidFill>
                <a:sysClr val="window" lastClr="FFFFFF">
                  <a:lumMod val="50000"/>
                </a:sysClr>
              </a:solidFill>
              <a:prstDash val="solid"/>
              <a:miter lim="800000"/>
            </a:ln>
            <a:effectLst/>
          </p:spPr>
        </p:cxnSp>
        <p:cxnSp>
          <p:nvCxnSpPr>
            <p:cNvPr id="82" name="直接连接符 81"/>
            <p:cNvCxnSpPr/>
            <p:nvPr/>
          </p:nvCxnSpPr>
          <p:spPr>
            <a:xfrm>
              <a:off x="3918974" y="1727069"/>
              <a:ext cx="1905" cy="260350"/>
            </a:xfrm>
            <a:prstGeom prst="line">
              <a:avLst/>
            </a:prstGeom>
            <a:noFill/>
            <a:ln w="19050" cap="flat" cmpd="sng" algn="ctr">
              <a:solidFill>
                <a:sysClr val="window" lastClr="FFFFFF">
                  <a:lumMod val="50000"/>
                </a:sysClr>
              </a:solidFill>
              <a:prstDash val="solid"/>
              <a:miter lim="800000"/>
            </a:ln>
            <a:effectLst/>
          </p:spPr>
        </p:cxnSp>
        <p:cxnSp>
          <p:nvCxnSpPr>
            <p:cNvPr id="83" name="直接连接符 82"/>
            <p:cNvCxnSpPr/>
            <p:nvPr/>
          </p:nvCxnSpPr>
          <p:spPr>
            <a:xfrm>
              <a:off x="5501005" y="1723872"/>
              <a:ext cx="1905" cy="260350"/>
            </a:xfrm>
            <a:prstGeom prst="line">
              <a:avLst/>
            </a:prstGeom>
            <a:noFill/>
            <a:ln w="19050" cap="flat" cmpd="sng" algn="ctr">
              <a:solidFill>
                <a:sysClr val="window" lastClr="FFFFFF">
                  <a:lumMod val="50000"/>
                </a:sysClr>
              </a:solidFill>
              <a:prstDash val="solid"/>
              <a:miter lim="800000"/>
            </a:ln>
            <a:effectLst/>
          </p:spPr>
        </p:cxnSp>
        <p:cxnSp>
          <p:nvCxnSpPr>
            <p:cNvPr id="84" name="直接连接符 83"/>
            <p:cNvCxnSpPr/>
            <p:nvPr/>
          </p:nvCxnSpPr>
          <p:spPr>
            <a:xfrm>
              <a:off x="7155344" y="1743677"/>
              <a:ext cx="1905" cy="260350"/>
            </a:xfrm>
            <a:prstGeom prst="line">
              <a:avLst/>
            </a:prstGeom>
            <a:noFill/>
            <a:ln w="19050" cap="flat" cmpd="sng" algn="ctr">
              <a:solidFill>
                <a:sysClr val="window" lastClr="FFFFFF">
                  <a:lumMod val="50000"/>
                </a:sysClr>
              </a:solidFill>
              <a:prstDash val="solid"/>
              <a:miter lim="800000"/>
            </a:ln>
            <a:effectLst/>
          </p:spPr>
        </p:cxnSp>
        <p:cxnSp>
          <p:nvCxnSpPr>
            <p:cNvPr id="85" name="直接连接符 84"/>
            <p:cNvCxnSpPr/>
            <p:nvPr/>
          </p:nvCxnSpPr>
          <p:spPr>
            <a:xfrm>
              <a:off x="8103141" y="1737995"/>
              <a:ext cx="1905" cy="260350"/>
            </a:xfrm>
            <a:prstGeom prst="line">
              <a:avLst/>
            </a:prstGeom>
            <a:noFill/>
            <a:ln w="19050" cap="flat" cmpd="sng" algn="ctr">
              <a:solidFill>
                <a:sysClr val="window" lastClr="FFFFFF">
                  <a:lumMod val="50000"/>
                </a:sysClr>
              </a:solidFill>
              <a:prstDash val="solid"/>
              <a:miter lim="800000"/>
            </a:ln>
            <a:effectLst/>
          </p:spPr>
        </p:cxnSp>
        <p:cxnSp>
          <p:nvCxnSpPr>
            <p:cNvPr id="86" name="直接连接符 85"/>
            <p:cNvCxnSpPr>
              <a:endCxn id="122" idx="0"/>
            </p:cNvCxnSpPr>
            <p:nvPr/>
          </p:nvCxnSpPr>
          <p:spPr>
            <a:xfrm>
              <a:off x="4371975" y="3190875"/>
              <a:ext cx="4782" cy="167005"/>
            </a:xfrm>
            <a:prstGeom prst="line">
              <a:avLst/>
            </a:prstGeom>
            <a:noFill/>
            <a:ln w="19050" cap="flat" cmpd="sng" algn="ctr">
              <a:solidFill>
                <a:sysClr val="window" lastClr="FFFFFF">
                  <a:lumMod val="50000"/>
                </a:sysClr>
              </a:solidFill>
              <a:prstDash val="solid"/>
              <a:miter lim="800000"/>
            </a:ln>
            <a:effectLst/>
          </p:spPr>
        </p:cxnSp>
        <p:cxnSp>
          <p:nvCxnSpPr>
            <p:cNvPr id="87" name="直接连接符 86"/>
            <p:cNvCxnSpPr/>
            <p:nvPr/>
          </p:nvCxnSpPr>
          <p:spPr>
            <a:xfrm>
              <a:off x="4985563" y="1369060"/>
              <a:ext cx="5537" cy="1240790"/>
            </a:xfrm>
            <a:prstGeom prst="line">
              <a:avLst/>
            </a:prstGeom>
            <a:noFill/>
            <a:ln w="19050" cap="flat" cmpd="sng" algn="ctr">
              <a:solidFill>
                <a:sysClr val="window" lastClr="FFFFFF">
                  <a:lumMod val="50000"/>
                </a:sysClr>
              </a:solidFill>
              <a:prstDash val="solid"/>
              <a:miter lim="800000"/>
            </a:ln>
            <a:effectLst/>
          </p:spPr>
        </p:cxnSp>
        <p:sp>
          <p:nvSpPr>
            <p:cNvPr id="88" name="圆角矩形 51"/>
            <p:cNvSpPr/>
            <p:nvPr/>
          </p:nvSpPr>
          <p:spPr>
            <a:xfrm>
              <a:off x="4724399" y="2588895"/>
              <a:ext cx="881751" cy="259715"/>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品类子平台</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9" name="圆角矩形 91"/>
            <p:cNvSpPr/>
            <p:nvPr/>
          </p:nvSpPr>
          <p:spPr>
            <a:xfrm>
              <a:off x="7579208" y="3406493"/>
              <a:ext cx="281393" cy="890270"/>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人参品类</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0" name="圆角矩形 93"/>
            <p:cNvSpPr/>
            <p:nvPr/>
          </p:nvSpPr>
          <p:spPr>
            <a:xfrm>
              <a:off x="7204792" y="3398520"/>
              <a:ext cx="233621" cy="878205"/>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白术品类</a:t>
              </a:r>
              <a:endParaRPr kumimoji="0" lang="zh-CN" altLang="en-US" sz="9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1" name="圆角矩形 94"/>
            <p:cNvSpPr/>
            <p:nvPr/>
          </p:nvSpPr>
          <p:spPr>
            <a:xfrm>
              <a:off x="6823930" y="3398520"/>
              <a:ext cx="239511" cy="887730"/>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麦冬品类</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2" name="圆角矩形 95"/>
            <p:cNvSpPr/>
            <p:nvPr/>
          </p:nvSpPr>
          <p:spPr>
            <a:xfrm>
              <a:off x="6414929" y="3398520"/>
              <a:ext cx="271577" cy="887730"/>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八角品类</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3" name="圆角矩形 96"/>
            <p:cNvSpPr/>
            <p:nvPr/>
          </p:nvSpPr>
          <p:spPr>
            <a:xfrm>
              <a:off x="5624412" y="3369945"/>
              <a:ext cx="271577" cy="906780"/>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板蓝根品类</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4" name="圆角矩形 97"/>
            <p:cNvSpPr/>
            <p:nvPr/>
          </p:nvSpPr>
          <p:spPr>
            <a:xfrm>
              <a:off x="5279542" y="3369945"/>
              <a:ext cx="264378" cy="878205"/>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金银花品类</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5" name="圆角矩形 98"/>
            <p:cNvSpPr/>
            <p:nvPr/>
          </p:nvSpPr>
          <p:spPr>
            <a:xfrm>
              <a:off x="4873885" y="3372485"/>
              <a:ext cx="269615" cy="885190"/>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三七品类</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6" name="圆角矩形 99"/>
            <p:cNvSpPr/>
            <p:nvPr/>
          </p:nvSpPr>
          <p:spPr>
            <a:xfrm>
              <a:off x="6006582" y="3398520"/>
              <a:ext cx="279430" cy="878205"/>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rPr>
                <a:t>石斛品类</a:t>
              </a:r>
              <a:endParaRPr kumimoji="0" lang="zh-CN" altLang="en-US" sz="1000" b="1" i="0" u="none" strike="noStrike" kern="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97" name="直接连接符 96"/>
            <p:cNvCxnSpPr/>
            <p:nvPr/>
          </p:nvCxnSpPr>
          <p:spPr>
            <a:xfrm>
              <a:off x="5010946" y="3192145"/>
              <a:ext cx="2618" cy="161290"/>
            </a:xfrm>
            <a:prstGeom prst="line">
              <a:avLst/>
            </a:prstGeom>
            <a:noFill/>
            <a:ln w="19050" cap="flat" cmpd="sng" algn="ctr">
              <a:solidFill>
                <a:sysClr val="window" lastClr="FFFFFF">
                  <a:lumMod val="50000"/>
                </a:sysClr>
              </a:solidFill>
              <a:prstDash val="solid"/>
              <a:miter lim="800000"/>
            </a:ln>
            <a:effectLst/>
          </p:spPr>
        </p:cxnSp>
        <p:cxnSp>
          <p:nvCxnSpPr>
            <p:cNvPr id="98" name="直接连接符 97"/>
            <p:cNvCxnSpPr/>
            <p:nvPr/>
          </p:nvCxnSpPr>
          <p:spPr>
            <a:xfrm>
              <a:off x="5010946" y="3202305"/>
              <a:ext cx="3103193" cy="17145"/>
            </a:xfrm>
            <a:prstGeom prst="line">
              <a:avLst/>
            </a:prstGeom>
            <a:noFill/>
            <a:ln w="19050" cap="flat" cmpd="sng" algn="ctr">
              <a:solidFill>
                <a:sysClr val="window" lastClr="FFFFFF">
                  <a:lumMod val="50000"/>
                </a:sysClr>
              </a:solidFill>
              <a:prstDash val="solid"/>
              <a:miter lim="800000"/>
            </a:ln>
            <a:effectLst/>
          </p:spPr>
        </p:cxnSp>
        <p:cxnSp>
          <p:nvCxnSpPr>
            <p:cNvPr id="99" name="直接连接符 98"/>
            <p:cNvCxnSpPr/>
            <p:nvPr/>
          </p:nvCxnSpPr>
          <p:spPr>
            <a:xfrm>
              <a:off x="6163348" y="3227070"/>
              <a:ext cx="0" cy="140335"/>
            </a:xfrm>
            <a:prstGeom prst="line">
              <a:avLst/>
            </a:prstGeom>
            <a:noFill/>
            <a:ln w="19050" cap="flat" cmpd="sng" algn="ctr">
              <a:solidFill>
                <a:sysClr val="window" lastClr="FFFFFF">
                  <a:lumMod val="50000"/>
                </a:sysClr>
              </a:solidFill>
              <a:prstDash val="solid"/>
              <a:miter lim="800000"/>
            </a:ln>
            <a:effectLst/>
          </p:spPr>
        </p:cxnSp>
        <p:cxnSp>
          <p:nvCxnSpPr>
            <p:cNvPr id="100" name="直接连接符 99"/>
            <p:cNvCxnSpPr/>
            <p:nvPr/>
          </p:nvCxnSpPr>
          <p:spPr>
            <a:xfrm>
              <a:off x="7323602" y="3199765"/>
              <a:ext cx="7853" cy="179705"/>
            </a:xfrm>
            <a:prstGeom prst="line">
              <a:avLst/>
            </a:prstGeom>
            <a:noFill/>
            <a:ln w="19050" cap="flat" cmpd="sng" algn="ctr">
              <a:solidFill>
                <a:sysClr val="window" lastClr="FFFFFF">
                  <a:lumMod val="50000"/>
                </a:sysClr>
              </a:solidFill>
              <a:prstDash val="solid"/>
              <a:miter lim="800000"/>
            </a:ln>
            <a:effectLst/>
          </p:spPr>
        </p:cxnSp>
        <p:cxnSp>
          <p:nvCxnSpPr>
            <p:cNvPr id="101" name="直接连接符 100"/>
            <p:cNvCxnSpPr/>
            <p:nvPr/>
          </p:nvCxnSpPr>
          <p:spPr>
            <a:xfrm>
              <a:off x="6955828" y="3229610"/>
              <a:ext cx="0" cy="140335"/>
            </a:xfrm>
            <a:prstGeom prst="line">
              <a:avLst/>
            </a:prstGeom>
            <a:noFill/>
            <a:ln w="19050" cap="flat" cmpd="sng" algn="ctr">
              <a:solidFill>
                <a:sysClr val="window" lastClr="FFFFFF">
                  <a:lumMod val="50000"/>
                </a:sysClr>
              </a:solidFill>
              <a:prstDash val="solid"/>
              <a:miter lim="800000"/>
            </a:ln>
            <a:effectLst/>
          </p:spPr>
        </p:cxnSp>
        <p:cxnSp>
          <p:nvCxnSpPr>
            <p:cNvPr id="102" name="直接连接符 101"/>
            <p:cNvCxnSpPr/>
            <p:nvPr/>
          </p:nvCxnSpPr>
          <p:spPr>
            <a:xfrm flipH="1">
              <a:off x="6560570" y="3214370"/>
              <a:ext cx="4581" cy="165100"/>
            </a:xfrm>
            <a:prstGeom prst="line">
              <a:avLst/>
            </a:prstGeom>
            <a:noFill/>
            <a:ln w="19050" cap="flat" cmpd="sng" algn="ctr">
              <a:solidFill>
                <a:sysClr val="window" lastClr="FFFFFF">
                  <a:lumMod val="50000"/>
                </a:sysClr>
              </a:solidFill>
              <a:prstDash val="solid"/>
              <a:miter lim="800000"/>
            </a:ln>
            <a:effectLst/>
          </p:spPr>
        </p:cxnSp>
        <p:cxnSp>
          <p:nvCxnSpPr>
            <p:cNvPr id="103" name="直接连接符 102"/>
            <p:cNvCxnSpPr/>
            <p:nvPr/>
          </p:nvCxnSpPr>
          <p:spPr>
            <a:xfrm>
              <a:off x="7714934" y="3227070"/>
              <a:ext cx="0" cy="152400"/>
            </a:xfrm>
            <a:prstGeom prst="line">
              <a:avLst/>
            </a:prstGeom>
            <a:noFill/>
            <a:ln w="19050" cap="flat" cmpd="sng" algn="ctr">
              <a:solidFill>
                <a:sysClr val="window" lastClr="FFFFFF">
                  <a:lumMod val="50000"/>
                </a:sysClr>
              </a:solidFill>
              <a:prstDash val="solid"/>
              <a:miter lim="800000"/>
            </a:ln>
            <a:effectLst/>
          </p:spPr>
        </p:cxnSp>
        <p:cxnSp>
          <p:nvCxnSpPr>
            <p:cNvPr id="104" name="直接连接符 103"/>
            <p:cNvCxnSpPr/>
            <p:nvPr/>
          </p:nvCxnSpPr>
          <p:spPr>
            <a:xfrm>
              <a:off x="5782486" y="3219450"/>
              <a:ext cx="0" cy="140335"/>
            </a:xfrm>
            <a:prstGeom prst="line">
              <a:avLst/>
            </a:prstGeom>
            <a:noFill/>
            <a:ln w="19050" cap="flat" cmpd="sng" algn="ctr">
              <a:solidFill>
                <a:sysClr val="window" lastClr="FFFFFF">
                  <a:lumMod val="50000"/>
                </a:sysClr>
              </a:solidFill>
              <a:prstDash val="solid"/>
              <a:miter lim="800000"/>
            </a:ln>
            <a:effectLst/>
          </p:spPr>
        </p:cxnSp>
        <p:cxnSp>
          <p:nvCxnSpPr>
            <p:cNvPr id="105" name="直接连接符 104"/>
            <p:cNvCxnSpPr/>
            <p:nvPr/>
          </p:nvCxnSpPr>
          <p:spPr>
            <a:xfrm>
              <a:off x="5433035" y="3204210"/>
              <a:ext cx="0" cy="140335"/>
            </a:xfrm>
            <a:prstGeom prst="line">
              <a:avLst/>
            </a:prstGeom>
            <a:noFill/>
            <a:ln w="19050" cap="flat" cmpd="sng" algn="ctr">
              <a:solidFill>
                <a:sysClr val="window" lastClr="FFFFFF">
                  <a:lumMod val="50000"/>
                </a:sysClr>
              </a:solidFill>
              <a:prstDash val="solid"/>
              <a:miter lim="800000"/>
            </a:ln>
            <a:effectLst/>
          </p:spPr>
        </p:cxnSp>
        <p:cxnSp>
          <p:nvCxnSpPr>
            <p:cNvPr id="106" name="直接连接符 105"/>
            <p:cNvCxnSpPr/>
            <p:nvPr/>
          </p:nvCxnSpPr>
          <p:spPr>
            <a:xfrm>
              <a:off x="5219241" y="2840990"/>
              <a:ext cx="9816" cy="340360"/>
            </a:xfrm>
            <a:prstGeom prst="line">
              <a:avLst/>
            </a:prstGeom>
            <a:noFill/>
            <a:ln w="19050" cap="flat" cmpd="sng" algn="ctr">
              <a:solidFill>
                <a:sysClr val="window" lastClr="FFFFFF">
                  <a:lumMod val="50000"/>
                </a:sysClr>
              </a:solidFill>
              <a:prstDash val="solid"/>
              <a:miter lim="800000"/>
            </a:ln>
            <a:effectLst/>
          </p:spPr>
        </p:cxnSp>
        <p:sp>
          <p:nvSpPr>
            <p:cNvPr id="107" name="圆角矩形 91"/>
            <p:cNvSpPr/>
            <p:nvPr/>
          </p:nvSpPr>
          <p:spPr>
            <a:xfrm>
              <a:off x="7978413" y="3395980"/>
              <a:ext cx="281393" cy="890270"/>
            </a:xfrm>
            <a:prstGeom prst="roundRect">
              <a:avLst/>
            </a:prstGeom>
            <a:solidFill>
              <a:srgbClr val="404040">
                <a:lumMod val="50000"/>
              </a:srgbClr>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08" name="直接连接符 107"/>
            <p:cNvCxnSpPr/>
            <p:nvPr/>
          </p:nvCxnSpPr>
          <p:spPr>
            <a:xfrm>
              <a:off x="8114139" y="3216557"/>
              <a:ext cx="0" cy="152400"/>
            </a:xfrm>
            <a:prstGeom prst="line">
              <a:avLst/>
            </a:prstGeom>
            <a:noFill/>
            <a:ln w="19050" cap="flat" cmpd="sng" algn="ctr">
              <a:solidFill>
                <a:sysClr val="window" lastClr="FFFFFF">
                  <a:lumMod val="50000"/>
                </a:sysClr>
              </a:solidFill>
              <a:prstDash val="solid"/>
              <a:miter lim="800000"/>
            </a:ln>
            <a:effectLst/>
          </p:spPr>
        </p:cxnSp>
        <p:sp>
          <p:nvSpPr>
            <p:cNvPr id="109" name="圆角矩形 7"/>
            <p:cNvSpPr/>
            <p:nvPr/>
          </p:nvSpPr>
          <p:spPr>
            <a:xfrm>
              <a:off x="954505" y="1981090"/>
              <a:ext cx="680112" cy="403225"/>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供应链子公司</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0" name="直接连接符 109"/>
            <p:cNvCxnSpPr/>
            <p:nvPr/>
          </p:nvCxnSpPr>
          <p:spPr>
            <a:xfrm>
              <a:off x="2088531" y="1748790"/>
              <a:ext cx="1905" cy="260350"/>
            </a:xfrm>
            <a:prstGeom prst="line">
              <a:avLst/>
            </a:prstGeom>
            <a:noFill/>
            <a:ln w="19050" cap="flat" cmpd="sng" algn="ctr">
              <a:solidFill>
                <a:sysClr val="window" lastClr="FFFFFF">
                  <a:lumMod val="50000"/>
                </a:sysClr>
              </a:solidFill>
              <a:prstDash val="solid"/>
              <a:miter lim="800000"/>
            </a:ln>
            <a:effectLst/>
          </p:spPr>
        </p:cxnSp>
        <p:sp>
          <p:nvSpPr>
            <p:cNvPr id="111" name="圆角矩形 78"/>
            <p:cNvSpPr/>
            <p:nvPr/>
          </p:nvSpPr>
          <p:spPr>
            <a:xfrm>
              <a:off x="2660210" y="1989959"/>
              <a:ext cx="758895" cy="385445"/>
            </a:xfrm>
            <a:prstGeom prst="roundRect">
              <a:avLst/>
            </a:prstGeom>
            <a:solidFill>
              <a:srgbClr val="AF0000"/>
            </a:solidFill>
            <a:ln w="12700" cap="flat" cmpd="sng" algn="ctr">
              <a:solidFill>
                <a:sysClr val="window" lastClr="FFFFFF">
                  <a:lumMod val="95000"/>
                </a:sysClr>
              </a:solidFill>
              <a:prstDash val="solid"/>
              <a:miter lim="800000"/>
            </a:ln>
            <a:effectLst>
              <a:outerShdw blurRad="520700" dist="279400" dir="2700000" algn="tl" rotWithShape="0">
                <a:prstClr val="black">
                  <a:alpha val="3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中药材标准中心</a:t>
              </a:r>
              <a:endParaRPr kumimoji="0" lang="zh-CN" altLang="en-US" sz="1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2" name="直接连接符 111"/>
            <p:cNvCxnSpPr/>
            <p:nvPr/>
          </p:nvCxnSpPr>
          <p:spPr>
            <a:xfrm>
              <a:off x="6329203" y="1734073"/>
              <a:ext cx="1905" cy="260350"/>
            </a:xfrm>
            <a:prstGeom prst="line">
              <a:avLst/>
            </a:prstGeom>
            <a:noFill/>
            <a:ln w="19050" cap="flat" cmpd="sng" algn="ctr">
              <a:solidFill>
                <a:sysClr val="window" lastClr="FFFFFF">
                  <a:lumMod val="50000"/>
                </a:sysClr>
              </a:solidFill>
              <a:prstDash val="solid"/>
              <a:miter lim="800000"/>
            </a:ln>
            <a:effectLst/>
          </p:spPr>
        </p:cxnSp>
      </p:grpSp>
      <p:sp>
        <p:nvSpPr>
          <p:cNvPr id="70"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71" name="文本框 70"/>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21" name="文本框 69"/>
          <p:cNvSpPr txBox="1"/>
          <p:nvPr/>
        </p:nvSpPr>
        <p:spPr>
          <a:xfrm>
            <a:off x="838622" y="309410"/>
            <a:ext cx="7644857" cy="52315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2.5</a:t>
            </a:r>
            <a:r>
              <a:rPr kumimoji="0" lang="zh-CN" altLang="en-US"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rPr>
              <a:t>、产业整合的生态系统</a:t>
            </a:r>
            <a:endParaRPr kumimoji="0" lang="zh-CN" altLang="en-US" sz="2800" b="1"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mn-cs"/>
            </a:endParaRPr>
          </a:p>
        </p:txBody>
      </p:sp>
      <p:cxnSp>
        <p:nvCxnSpPr>
          <p:cNvPr id="3" name="直接连接符 2"/>
          <p:cNvCxnSpPr/>
          <p:nvPr/>
        </p:nvCxnSpPr>
        <p:spPr>
          <a:xfrm>
            <a:off x="21587" y="783934"/>
            <a:ext cx="12142159" cy="0"/>
          </a:xfrm>
          <a:prstGeom prst="line">
            <a:avLst/>
          </a:prstGeom>
          <a:ln w="12700">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6" name="图片 12"/>
          <p:cNvPicPr>
            <a:picLocks noChangeAspect="1" noChangeArrowheads="1"/>
          </p:cNvPicPr>
          <p:nvPr/>
        </p:nvPicPr>
        <p:blipFill>
          <a:blip r:embed="rId1" cstate="print"/>
          <a:srcRect/>
          <a:stretch>
            <a:fillRect/>
          </a:stretch>
        </p:blipFill>
        <p:spPr bwMode="auto">
          <a:xfrm>
            <a:off x="9623598" y="236277"/>
            <a:ext cx="1833144" cy="432048"/>
          </a:xfrm>
          <a:prstGeom prst="rect">
            <a:avLst/>
          </a:prstGeom>
          <a:noFill/>
          <a:ln w="9525">
            <a:noFill/>
            <a:bevel/>
          </a:ln>
        </p:spPr>
      </p:pic>
      <p:sp>
        <p:nvSpPr>
          <p:cNvPr id="7" name="内容占位符 1"/>
          <p:cNvSpPr txBox="1"/>
          <p:nvPr/>
        </p:nvSpPr>
        <p:spPr>
          <a:xfrm>
            <a:off x="2830934" y="1035669"/>
            <a:ext cx="6792664" cy="503238"/>
          </a:xfrm>
          <a:prstGeom prst="rect">
            <a:avLst/>
          </a:prstGeom>
        </p:spPr>
        <p:txBody>
          <a:bodyPr vert="horz" lIns="68580" tIns="34290" rIns="68580" bIns="34290" rtlCol="0">
            <a:normAutofit/>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1" i="0" u="none" strike="noStrike" kern="2000" cap="none" spc="300" normalizeH="0" baseline="0" noProof="0" dirty="0">
                <a:ln>
                  <a:noFill/>
                </a:ln>
                <a:solidFill>
                  <a:schemeClr val="accent2">
                    <a:lumMod val="75000"/>
                  </a:schemeClr>
                </a:solidFill>
                <a:effectLst/>
                <a:uLnTx/>
                <a:uFillTx/>
                <a:latin typeface="微软雅黑" panose="020B0503020204020204" pitchFamily="34" charset="-122"/>
                <a:ea typeface="微软雅黑" panose="020B0503020204020204" pitchFamily="34" charset="-122"/>
              </a:rPr>
              <a:t>产业整合</a:t>
            </a:r>
            <a:r>
              <a:rPr kumimoji="0" lang="en-US" altLang="zh-CN" sz="2400" b="1" i="0" u="none" strike="noStrike" kern="2000" cap="none" spc="300" normalizeH="0" baseline="0" noProof="0" dirty="0">
                <a:ln>
                  <a:noFill/>
                </a:ln>
                <a:solidFill>
                  <a:schemeClr val="accent2">
                    <a:lumMod val="75000"/>
                  </a:schemeClr>
                </a:solidFill>
                <a:effectLst/>
                <a:uLnTx/>
                <a:uFillTx/>
                <a:latin typeface="微软雅黑" panose="020B0503020204020204" pitchFamily="34" charset="-122"/>
                <a:ea typeface="微软雅黑" panose="020B0503020204020204" pitchFamily="34" charset="-122"/>
              </a:rPr>
              <a:t>+</a:t>
            </a:r>
            <a:r>
              <a:rPr kumimoji="0" lang="zh-CN" altLang="en-US" sz="2400" b="1" i="0" u="none" strike="noStrike" kern="2000" cap="none" spc="300" normalizeH="0" baseline="0" noProof="0" dirty="0">
                <a:ln>
                  <a:noFill/>
                </a:ln>
                <a:solidFill>
                  <a:schemeClr val="accent2">
                    <a:lumMod val="75000"/>
                  </a:schemeClr>
                </a:solidFill>
                <a:effectLst/>
                <a:uLnTx/>
                <a:uFillTx/>
                <a:latin typeface="微软雅黑" panose="020B0503020204020204" pitchFamily="34" charset="-122"/>
                <a:ea typeface="微软雅黑" panose="020B0503020204020204" pitchFamily="34" charset="-122"/>
              </a:rPr>
              <a:t>创新综合体双平台的深度融合</a:t>
            </a:r>
            <a:endParaRPr kumimoji="0" lang="zh-CN" altLang="en-US" sz="2400" b="1" i="0" u="none" strike="noStrike" kern="1200" cap="none" spc="0" normalizeH="0" baseline="0" noProof="0" dirty="0">
              <a:ln>
                <a:noFill/>
              </a:ln>
              <a:solidFill>
                <a:schemeClr val="accent2">
                  <a:lumMod val="75000"/>
                </a:schemeClr>
              </a:solidFill>
              <a:effectLst/>
              <a:uLnTx/>
              <a:uFillTx/>
              <a:latin typeface="微软雅黑" panose="020B0503020204020204" pitchFamily="34" charset="-122"/>
              <a:ea typeface="微软雅黑" panose="020B0503020204020204" pitchFamily="34" charset="-122"/>
            </a:endParaRPr>
          </a:p>
        </p:txBody>
      </p:sp>
      <p:grpSp>
        <p:nvGrpSpPr>
          <p:cNvPr id="8" name="组合 7"/>
          <p:cNvGrpSpPr/>
          <p:nvPr/>
        </p:nvGrpSpPr>
        <p:grpSpPr>
          <a:xfrm>
            <a:off x="1054646" y="1742756"/>
            <a:ext cx="9937104" cy="4627852"/>
            <a:chOff x="1054646" y="1484784"/>
            <a:chExt cx="10493581" cy="4887012"/>
          </a:xfrm>
        </p:grpSpPr>
        <p:sp>
          <p:nvSpPr>
            <p:cNvPr id="9" name="新月形 8"/>
            <p:cNvSpPr/>
            <p:nvPr/>
          </p:nvSpPr>
          <p:spPr>
            <a:xfrm>
              <a:off x="1054646" y="2243987"/>
              <a:ext cx="1440160" cy="2833646"/>
            </a:xfrm>
            <a:prstGeom prst="moon">
              <a:avLst>
                <a:gd name="adj" fmla="val 60352"/>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产业引导基金</a:t>
              </a:r>
              <a:endParaRPr kumimoji="1"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2206774" y="1592520"/>
              <a:ext cx="2088232" cy="3989168"/>
              <a:chOff x="2947643" y="1816095"/>
              <a:chExt cx="2088232" cy="3989168"/>
            </a:xfrm>
            <a:solidFill>
              <a:srgbClr val="0070C0"/>
            </a:solidFill>
          </p:grpSpPr>
          <p:grpSp>
            <p:nvGrpSpPr>
              <p:cNvPr id="19" name="组合 18"/>
              <p:cNvGrpSpPr/>
              <p:nvPr/>
            </p:nvGrpSpPr>
            <p:grpSpPr>
              <a:xfrm rot="16200000">
                <a:off x="1997175" y="2766563"/>
                <a:ext cx="3989168" cy="2088232"/>
                <a:chOff x="937260" y="1480185"/>
                <a:chExt cx="2918589" cy="1527810"/>
              </a:xfrm>
              <a:grpFill/>
            </p:grpSpPr>
            <p:sp>
              <p:nvSpPr>
                <p:cNvPr id="23" name="_color1"/>
                <p:cNvSpPr/>
                <p:nvPr/>
              </p:nvSpPr>
              <p:spPr bwMode="auto">
                <a:xfrm>
                  <a:off x="1050290" y="2576830"/>
                  <a:ext cx="659130" cy="431165"/>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grpFill/>
                <a:ln w="19050">
                  <a:noFill/>
                </a:ln>
              </p:spPr>
              <p:txBody>
                <a:bodyPr vert="horz" wrap="square" lIns="91440" tIns="45720" rIns="91440" bIns="45720" numCol="1" rtlCol="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10000"/>
                      </a:srgbClr>
                    </a:solidFill>
                    <a:effectLst/>
                    <a:uLnTx/>
                    <a:uFillTx/>
                    <a:ea typeface="微软雅黑" panose="020B0503020204020204" pitchFamily="34" charset="-122"/>
                    <a:sym typeface="+mn-ea"/>
                  </a:endParaRPr>
                </a:p>
              </p:txBody>
            </p:sp>
            <p:sp>
              <p:nvSpPr>
                <p:cNvPr id="24" name="_color1"/>
                <p:cNvSpPr/>
                <p:nvPr/>
              </p:nvSpPr>
              <p:spPr bwMode="auto">
                <a:xfrm>
                  <a:off x="1051560" y="1480185"/>
                  <a:ext cx="629920" cy="426085"/>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grpFill/>
                <a:ln w="19050">
                  <a:noFill/>
                </a:ln>
              </p:spPr>
              <p:txBody>
                <a:bodyPr vert="horz" wrap="square" lIns="91440" tIns="45720" rIns="91440" bIns="45720" numCol="1" rtlCol="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10000"/>
                      </a:srgbClr>
                    </a:solidFill>
                    <a:effectLst/>
                    <a:uLnTx/>
                    <a:uFillTx/>
                    <a:ea typeface="微软雅黑" panose="020B0503020204020204" pitchFamily="34" charset="-122"/>
                    <a:sym typeface="+mn-ea"/>
                  </a:endParaRPr>
                </a:p>
              </p:txBody>
            </p:sp>
            <p:sp>
              <p:nvSpPr>
                <p:cNvPr id="25" name="_color1"/>
                <p:cNvSpPr/>
                <p:nvPr/>
              </p:nvSpPr>
              <p:spPr bwMode="auto">
                <a:xfrm>
                  <a:off x="1695450" y="1480185"/>
                  <a:ext cx="658495" cy="432435"/>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grpFill/>
                <a:ln w="19050">
                  <a:noFill/>
                </a:ln>
              </p:spPr>
              <p:txBody>
                <a:bodyPr vert="horz" wrap="square" lIns="91440" tIns="45720" rIns="91440" bIns="45720" numCol="1" rtlCol="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10000"/>
                      </a:srgbClr>
                    </a:solidFill>
                    <a:effectLst/>
                    <a:uLnTx/>
                    <a:uFillTx/>
                    <a:ea typeface="微软雅黑" panose="020B0503020204020204" pitchFamily="34" charset="-122"/>
                    <a:sym typeface="+mn-ea"/>
                  </a:endParaRPr>
                </a:p>
              </p:txBody>
            </p:sp>
            <p:sp>
              <p:nvSpPr>
                <p:cNvPr id="26" name="_color1"/>
                <p:cNvSpPr/>
                <p:nvPr/>
              </p:nvSpPr>
              <p:spPr bwMode="auto">
                <a:xfrm>
                  <a:off x="937260" y="1878330"/>
                  <a:ext cx="208915" cy="727075"/>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grpFill/>
                <a:ln w="19050">
                  <a:noFill/>
                </a:ln>
              </p:spPr>
              <p:txBody>
                <a:bodyPr vert="horz" wrap="square" lIns="91440" tIns="45720" rIns="91440" bIns="45720" numCol="1" rtlCol="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10000"/>
                      </a:srgbClr>
                    </a:solidFill>
                    <a:effectLst/>
                    <a:uLnTx/>
                    <a:uFillTx/>
                    <a:ea typeface="微软雅黑" panose="020B0503020204020204" pitchFamily="34" charset="-122"/>
                    <a:sym typeface="+mn-ea"/>
                  </a:endParaRPr>
                </a:p>
              </p:txBody>
            </p:sp>
            <p:sp>
              <p:nvSpPr>
                <p:cNvPr id="27" name="_color1"/>
                <p:cNvSpPr/>
                <p:nvPr/>
              </p:nvSpPr>
              <p:spPr bwMode="auto">
                <a:xfrm>
                  <a:off x="1723390" y="2581910"/>
                  <a:ext cx="628015" cy="426085"/>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grpFill/>
                <a:ln w="19050">
                  <a:noFill/>
                </a:ln>
              </p:spPr>
              <p:txBody>
                <a:bodyPr vert="horz" wrap="square" lIns="91440" tIns="45720" rIns="91440" bIns="45720" numCol="1" rtlCol="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10000"/>
                      </a:srgbClr>
                    </a:solidFill>
                    <a:effectLst/>
                    <a:uLnTx/>
                    <a:uFillTx/>
                    <a:ea typeface="微软雅黑" panose="020B0503020204020204" pitchFamily="34" charset="-122"/>
                    <a:sym typeface="+mn-ea"/>
                  </a:endParaRPr>
                </a:p>
              </p:txBody>
            </p:sp>
            <p:sp>
              <p:nvSpPr>
                <p:cNvPr id="28" name="_color1"/>
                <p:cNvSpPr/>
                <p:nvPr/>
              </p:nvSpPr>
              <p:spPr bwMode="gray">
                <a:xfrm>
                  <a:off x="2446655" y="1480185"/>
                  <a:ext cx="658495" cy="431165"/>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grp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de-DE" altLang="zh-CN" sz="11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9" name="_color1"/>
                <p:cNvSpPr/>
                <p:nvPr/>
              </p:nvSpPr>
              <p:spPr bwMode="gray">
                <a:xfrm>
                  <a:off x="3119120" y="1480185"/>
                  <a:ext cx="629920" cy="426085"/>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grp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de-DE" altLang="zh-CN" sz="11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30" name="_color1"/>
                <p:cNvSpPr/>
                <p:nvPr/>
              </p:nvSpPr>
              <p:spPr bwMode="gray">
                <a:xfrm>
                  <a:off x="2447925" y="2581910"/>
                  <a:ext cx="631825" cy="426085"/>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grp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de-DE" altLang="zh-CN" sz="11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31" name="_color1"/>
                <p:cNvSpPr/>
                <p:nvPr/>
              </p:nvSpPr>
              <p:spPr bwMode="gray">
                <a:xfrm>
                  <a:off x="3093720" y="2576830"/>
                  <a:ext cx="657225" cy="431165"/>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grp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de-DE" altLang="zh-CN" sz="11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32" name="_color1"/>
                <p:cNvSpPr/>
                <p:nvPr/>
              </p:nvSpPr>
              <p:spPr bwMode="gray">
                <a:xfrm>
                  <a:off x="2261870" y="1883410"/>
                  <a:ext cx="280035" cy="725805"/>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grpFill/>
                <a:ln w="12700" cap="flat" cmpd="sng" algn="ctr">
                  <a:noFill/>
                  <a:prstDash val="solid"/>
                  <a:round/>
                  <a:headEnd type="none" w="sm" len="sm"/>
                  <a:tailEnd type="none" w="sm" len="sm"/>
                </a:ln>
                <a:effectLst/>
              </p:spPr>
              <p:txBody>
                <a:bodyPr vert="horz" wrap="square" lIns="91440" tIns="45720" rIns="91440" bIns="45720" numCol="1" rtlCol="0" anchor="ctr" anchorCtr="0" compatLnSpc="1">
                  <a:noAutofit/>
                </a:bodyPr>
                <a:lstStyle/>
                <a:p>
                  <a:pPr marL="0" marR="0" lvl="0" indent="0" algn="ctr" defTabSz="914400" eaLnBrk="1" fontAlgn="base" latinLnBrk="0" hangingPunct="1">
                    <a:lnSpc>
                      <a:spcPct val="100000"/>
                    </a:lnSpc>
                    <a:spcBef>
                      <a:spcPts val="0"/>
                    </a:spcBef>
                    <a:spcAft>
                      <a:spcPts val="0"/>
                    </a:spcAft>
                    <a:buClrTx/>
                    <a:buSzTx/>
                    <a:buFontTx/>
                    <a:buNone/>
                    <a:defRPr/>
                  </a:pPr>
                  <a:endParaRPr kumimoji="0" lang="de-DE" altLang="zh-CN" sz="11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sp>
              <p:nvSpPr>
                <p:cNvPr id="33" name="_color1"/>
                <p:cNvSpPr/>
                <p:nvPr/>
              </p:nvSpPr>
              <p:spPr bwMode="auto">
                <a:xfrm flipH="1">
                  <a:off x="3646934" y="1878330"/>
                  <a:ext cx="208915" cy="727075"/>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grpFill/>
                <a:ln w="19050">
                  <a:noFill/>
                </a:ln>
              </p:spPr>
              <p:txBody>
                <a:bodyPr vert="horz" wrap="square" lIns="91440" tIns="45720" rIns="91440" bIns="45720" numCol="1" rtlCol="0"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E7E6E6">
                        <a:lumMod val="10000"/>
                      </a:srgbClr>
                    </a:solidFill>
                    <a:effectLst/>
                    <a:uLnTx/>
                    <a:uFillTx/>
                    <a:ea typeface="微软雅黑" panose="020B0503020204020204" pitchFamily="34" charset="-122"/>
                    <a:sym typeface="+mn-ea"/>
                  </a:endParaRPr>
                </a:p>
              </p:txBody>
            </p:sp>
          </p:grpSp>
          <p:sp>
            <p:nvSpPr>
              <p:cNvPr id="20" name="矩形 19"/>
              <p:cNvSpPr/>
              <p:nvPr/>
            </p:nvSpPr>
            <p:spPr>
              <a:xfrm>
                <a:off x="3019651" y="2276872"/>
                <a:ext cx="1967086" cy="1015121"/>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1" lang="zh-CN" altLang="en-US" sz="2000" b="1" kern="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产业</a:t>
                </a:r>
                <a:r>
                  <a:rPr kumimoji="1"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互联网</a:t>
                </a:r>
                <a:endParaRPr kumimoji="1" lang="en-US" altLang="zh-CN"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1"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服务平台</a:t>
                </a:r>
                <a:endParaRPr kumimoji="1"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3009085" y="4138222"/>
                <a:ext cx="1967086" cy="1015121"/>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1"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产业创新</a:t>
                </a:r>
                <a:endParaRPr kumimoji="1" lang="en-US" altLang="zh-CN"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1"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综合体</a:t>
                </a:r>
                <a:endParaRPr kumimoji="1"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1" name="圆角矩形 47"/>
            <p:cNvSpPr/>
            <p:nvPr/>
          </p:nvSpPr>
          <p:spPr>
            <a:xfrm>
              <a:off x="7617768" y="1484784"/>
              <a:ext cx="2880320" cy="1119116"/>
            </a:xfrm>
            <a:prstGeom prst="roundRect">
              <a:avLst>
                <a:gd name="adj" fmla="val 50000"/>
              </a:avLst>
            </a:prstGeom>
            <a:noFill/>
            <a:ln w="57150" cap="rnd" cmpd="sng" algn="ctr">
              <a:solidFill>
                <a:srgbClr val="00B0F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微软雅黑" panose="020B0503020204020204" pitchFamily="34" charset="-122"/>
                <a:cs typeface="+mn-cs"/>
              </a:endParaRPr>
            </a:p>
          </p:txBody>
        </p:sp>
        <p:sp>
          <p:nvSpPr>
            <p:cNvPr id="12" name="矩形 11"/>
            <p:cNvSpPr/>
            <p:nvPr/>
          </p:nvSpPr>
          <p:spPr>
            <a:xfrm>
              <a:off x="7683148" y="1523780"/>
              <a:ext cx="2749561" cy="923330"/>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1"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服务的对象</a:t>
              </a:r>
              <a:endParaRPr kumimoji="1" lang="en-US" altLang="zh-CN"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行业上下游全产业链</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圆角矩形 49"/>
            <p:cNvSpPr/>
            <p:nvPr/>
          </p:nvSpPr>
          <p:spPr>
            <a:xfrm>
              <a:off x="7617768" y="2996952"/>
              <a:ext cx="2880320" cy="1119116"/>
            </a:xfrm>
            <a:prstGeom prst="roundRect">
              <a:avLst>
                <a:gd name="adj" fmla="val 50000"/>
              </a:avLst>
            </a:prstGeom>
            <a:noFill/>
            <a:ln w="57150" cap="rnd" cmpd="sng" algn="ctr">
              <a:solidFill>
                <a:srgbClr val="00B0F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微软雅黑" panose="020B0503020204020204" pitchFamily="34" charset="-122"/>
                <a:cs typeface="+mn-cs"/>
              </a:endParaRPr>
            </a:p>
          </p:txBody>
        </p:sp>
        <p:sp>
          <p:nvSpPr>
            <p:cNvPr id="14" name="矩形 13"/>
            <p:cNvSpPr/>
            <p:nvPr/>
          </p:nvSpPr>
          <p:spPr>
            <a:xfrm>
              <a:off x="7727752" y="3104961"/>
              <a:ext cx="2831950" cy="89255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服务的内容</a:t>
              </a:r>
              <a:endParaRPr kumimoji="1" lang="en-US" altLang="zh-CN"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行业供应链、金融、人才、研发、公共服务等</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圆角矩形 51"/>
            <p:cNvSpPr/>
            <p:nvPr/>
          </p:nvSpPr>
          <p:spPr>
            <a:xfrm>
              <a:off x="7617768" y="4534581"/>
              <a:ext cx="2880320" cy="1119116"/>
            </a:xfrm>
            <a:prstGeom prst="roundRect">
              <a:avLst>
                <a:gd name="adj" fmla="val 50000"/>
              </a:avLst>
            </a:prstGeom>
            <a:noFill/>
            <a:ln w="57150" cap="rnd" cmpd="sng" algn="ctr">
              <a:solidFill>
                <a:srgbClr val="00B0F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Verdana" panose="020B0604030504040204"/>
                <a:ea typeface="微软雅黑" panose="020B0503020204020204" pitchFamily="34" charset="-122"/>
                <a:cs typeface="+mn-cs"/>
              </a:endParaRPr>
            </a:p>
          </p:txBody>
        </p:sp>
        <p:sp>
          <p:nvSpPr>
            <p:cNvPr id="16" name="矩形 15"/>
            <p:cNvSpPr/>
            <p:nvPr/>
          </p:nvSpPr>
          <p:spPr>
            <a:xfrm>
              <a:off x="7683148" y="4617119"/>
              <a:ext cx="2749561" cy="89255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服务的目标</a:t>
              </a:r>
              <a:endParaRPr kumimoji="1" lang="en-US" altLang="zh-CN" sz="2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解决产业的痛点、实现行业的转型升级</a:t>
              </a:r>
              <a:endParaRPr kumimoji="1"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右箭头 53"/>
            <p:cNvSpPr/>
            <p:nvPr/>
          </p:nvSpPr>
          <p:spPr>
            <a:xfrm>
              <a:off x="4511030" y="1735293"/>
              <a:ext cx="2854973" cy="3833112"/>
            </a:xfrm>
            <a:prstGeom prst="rightArrow">
              <a:avLst>
                <a:gd name="adj1" fmla="val 50000"/>
                <a:gd name="adj2" fmla="val 45427"/>
              </a:avLst>
            </a:prstGeom>
            <a:noFill/>
            <a:ln w="57150" cap="flat" cmpd="sng" algn="ctr">
              <a:solidFill>
                <a:schemeClr val="accent6">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60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rPr>
                <a:t>S2B2b</a:t>
              </a:r>
              <a:endParaRPr kumimoji="0" lang="en-US" altLang="zh-CN" sz="2800" b="1" i="0" u="none" strike="noStrike" kern="0" cap="none" spc="60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60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rPr>
                <a:t>深度融合</a:t>
              </a:r>
              <a:endParaRPr kumimoji="0" lang="en-US" altLang="zh-CN" sz="2800" b="1" i="0" u="none" strike="noStrike" kern="0" cap="none" spc="60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60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rPr>
                <a:t>O2O</a:t>
              </a:r>
              <a:endParaRPr kumimoji="0" lang="zh-CN" altLang="en-US" sz="2800" b="1" i="0" u="none" strike="noStrike" kern="0" cap="none" spc="600" normalizeH="0" baseline="0" noProof="0" dirty="0">
                <a:ln>
                  <a:noFill/>
                </a:ln>
                <a:solidFill>
                  <a:schemeClr val="accent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nvSpPr>
          <p:spPr>
            <a:xfrm>
              <a:off x="1206727" y="5949280"/>
              <a:ext cx="10341500" cy="422516"/>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300" normalizeH="0" baseline="0" noProof="0" dirty="0">
                  <a:ln>
                    <a:noFill/>
                  </a:ln>
                  <a:solidFill>
                    <a:schemeClr val="accent2">
                      <a:lumMod val="40000"/>
                      <a:lumOff val="60000"/>
                    </a:schemeClr>
                  </a:solidFill>
                  <a:effectLst>
                    <a:outerShdw blurRad="50800" dist="38100" dir="18900000" algn="bl" rotWithShape="0">
                      <a:prstClr val="black">
                        <a:alpha val="40000"/>
                      </a:prstClr>
                    </a:outerShdw>
                  </a:effectLst>
                  <a:uLnTx/>
                  <a:uFillTx/>
                  <a:latin typeface="微软雅黑" panose="020B0503020204020204" pitchFamily="34" charset="-122"/>
                  <a:ea typeface="微软雅黑" panose="020B0503020204020204" pitchFamily="34" charset="-122"/>
                </a:rPr>
                <a:t>线上的产业互联网服务平台与实体的产业创新综合体构成产业生态系统</a:t>
              </a:r>
              <a:endParaRPr kumimoji="0" lang="zh-CN" altLang="en-US" sz="2000" b="1" i="0" u="none" strike="noStrike" kern="0" cap="none" spc="300" normalizeH="0" baseline="0" noProof="0" dirty="0">
                <a:ln>
                  <a:noFill/>
                </a:ln>
                <a:solidFill>
                  <a:schemeClr val="accent2">
                    <a:lumMod val="40000"/>
                    <a:lumOff val="60000"/>
                  </a:schemeClr>
                </a:solidFill>
                <a:effectLst>
                  <a:outerShdw blurRad="50800" dist="38100" dir="18900000" algn="bl" rotWithShape="0">
                    <a:prstClr val="black">
                      <a:alpha val="40000"/>
                    </a:prstClr>
                  </a:outerShdw>
                </a:effectLst>
                <a:uLnTx/>
                <a:uFillTx/>
                <a:latin typeface="微软雅黑" panose="020B0503020204020204" pitchFamily="34" charset="-122"/>
                <a:ea typeface="微软雅黑" panose="020B0503020204020204" pitchFamily="34" charset="-122"/>
              </a:endParaRPr>
            </a:p>
          </p:txBody>
        </p:sp>
      </p:grpSp>
      <p:sp>
        <p:nvSpPr>
          <p:cNvPr id="34"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35" name="文本框 34"/>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68"/>
          <p:cNvSpPr/>
          <p:nvPr/>
        </p:nvSpPr>
        <p:spPr>
          <a:xfrm>
            <a:off x="260937" y="2030080"/>
            <a:ext cx="3457835" cy="3448066"/>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778462" y="2035454"/>
            <a:ext cx="3987212" cy="3448066"/>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872019" y="2088106"/>
            <a:ext cx="3548917" cy="341206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a:xfrm>
            <a:off x="849630" y="405765"/>
            <a:ext cx="7198995" cy="668655"/>
          </a:xfrm>
        </p:spPr>
        <p:txBody>
          <a:bodyPr>
            <a:normAutofit/>
          </a:bodyPr>
          <a:lstStyle/>
          <a:p>
            <a:pPr algn="l"/>
            <a:r>
              <a:rPr lang="en-US" altLang="zh-CN" sz="2800" dirty="0">
                <a:solidFill>
                  <a:schemeClr val="tx1"/>
                </a:solidFill>
                <a:latin typeface="微软雅黑" panose="020B0503020204020204" pitchFamily="34" charset="-122"/>
                <a:ea typeface="微软雅黑" panose="020B0503020204020204" pitchFamily="34" charset="-122"/>
              </a:rPr>
              <a:t>2.6  </a:t>
            </a:r>
            <a:r>
              <a:rPr lang="zh-CN" altLang="en-US" sz="2800" dirty="0">
                <a:solidFill>
                  <a:schemeClr val="tx1"/>
                </a:solidFill>
                <a:latin typeface="微软雅黑" panose="020B0503020204020204" pitchFamily="34" charset="-122"/>
                <a:ea typeface="微软雅黑" panose="020B0503020204020204" pitchFamily="34" charset="-122"/>
              </a:rPr>
              <a:t>建设</a:t>
            </a:r>
            <a:r>
              <a:rPr lang="en-US" altLang="zh-CN" sz="2800" dirty="0">
                <a:solidFill>
                  <a:schemeClr val="tx1"/>
                </a:solidFill>
                <a:latin typeface="微软雅黑" panose="020B0503020204020204" pitchFamily="34" charset="-122"/>
                <a:ea typeface="微软雅黑" panose="020B0503020204020204" pitchFamily="34" charset="-122"/>
              </a:rPr>
              <a:t>“</a:t>
            </a:r>
            <a:r>
              <a:rPr lang="zh-CN" altLang="en-US" sz="2800" dirty="0">
                <a:solidFill>
                  <a:schemeClr val="tx1"/>
                </a:solidFill>
                <a:latin typeface="微软雅黑" panose="020B0503020204020204" pitchFamily="34" charset="-122"/>
                <a:ea typeface="微软雅黑" panose="020B0503020204020204" pitchFamily="34" charset="-122"/>
              </a:rPr>
              <a:t>十个一</a:t>
            </a:r>
            <a:r>
              <a:rPr lang="en-US" altLang="zh-CN" sz="2800" dirty="0">
                <a:solidFill>
                  <a:schemeClr val="tx1"/>
                </a:solidFill>
                <a:latin typeface="微软雅黑" panose="020B0503020204020204" pitchFamily="34" charset="-122"/>
                <a:ea typeface="微软雅黑" panose="020B0503020204020204" pitchFamily="34" charset="-122"/>
              </a:rPr>
              <a:t>”</a:t>
            </a:r>
            <a:r>
              <a:rPr lang="zh-CN" altLang="en-US" sz="2800" dirty="0">
                <a:solidFill>
                  <a:schemeClr val="tx1"/>
                </a:solidFill>
                <a:latin typeface="微软雅黑" panose="020B0503020204020204" pitchFamily="34" charset="-122"/>
                <a:ea typeface="微软雅黑" panose="020B0503020204020204" pitchFamily="34" charset="-122"/>
              </a:rPr>
              <a:t>工程，打造新经济</a:t>
            </a:r>
            <a:endParaRPr lang="zh-CN" altLang="en-US" sz="2800" dirty="0">
              <a:solidFill>
                <a:schemeClr val="tx1"/>
              </a:solidFill>
              <a:latin typeface="微软雅黑" panose="020B0503020204020204" pitchFamily="34" charset="-122"/>
              <a:ea typeface="微软雅黑" panose="020B0503020204020204" pitchFamily="34" charset="-122"/>
            </a:endParaRPr>
          </a:p>
        </p:txBody>
      </p:sp>
      <p:cxnSp>
        <p:nvCxnSpPr>
          <p:cNvPr id="5" name="Straight Connector 1"/>
          <p:cNvCxnSpPr>
            <a:stCxn id="44" idx="1"/>
          </p:cNvCxnSpPr>
          <p:nvPr/>
        </p:nvCxnSpPr>
        <p:spPr>
          <a:xfrm flipV="1">
            <a:off x="107639" y="3776548"/>
            <a:ext cx="10132982" cy="272838"/>
          </a:xfrm>
          <a:prstGeom prst="line">
            <a:avLst/>
          </a:prstGeom>
          <a:noFill/>
          <a:ln w="6350">
            <a:solidFill>
              <a:schemeClr val="tx1">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Elbow Connector 7"/>
          <p:cNvCxnSpPr>
            <a:stCxn id="7" idx="0"/>
          </p:cNvCxnSpPr>
          <p:nvPr/>
        </p:nvCxnSpPr>
        <p:spPr>
          <a:xfrm rot="16200000" flipV="1">
            <a:off x="2653759" y="2987643"/>
            <a:ext cx="919251" cy="485788"/>
          </a:xfrm>
          <a:prstGeom prst="bentConnector2">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Oval 10"/>
          <p:cNvSpPr/>
          <p:nvPr/>
        </p:nvSpPr>
        <p:spPr bwMode="blackWhite">
          <a:xfrm>
            <a:off x="3261550" y="3690163"/>
            <a:ext cx="189456" cy="178849"/>
          </a:xfrm>
          <a:prstGeom prst="ellipse">
            <a:avLst/>
          </a:prstGeom>
          <a:solidFill>
            <a:schemeClr val="bg1"/>
          </a:solidFill>
          <a:ln w="28575">
            <a:solidFill>
              <a:schemeClr val="accent4"/>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 name="Rectangle 20"/>
          <p:cNvSpPr/>
          <p:nvPr/>
        </p:nvSpPr>
        <p:spPr>
          <a:xfrm>
            <a:off x="1101973" y="4014629"/>
            <a:ext cx="75284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1200" b="0" i="0" u="none" strike="noStrike" kern="1200" cap="none" spc="-27" normalizeH="0" baseline="0" noProof="0" dirty="0">
                <a:ln>
                  <a:noFill/>
                </a:ln>
                <a:solidFill>
                  <a:srgbClr val="44546A"/>
                </a:solidFill>
                <a:effectLst/>
                <a:uLnTx/>
                <a:uFillTx/>
                <a:latin typeface="Verdana" panose="020B0604030504040204"/>
                <a:ea typeface="+mn-ea"/>
                <a:cs typeface="+mn-cs"/>
              </a:rPr>
              <a:t>ONE</a:t>
            </a:r>
            <a:endParaRPr kumimoji="0" lang="en-US" sz="2400" b="0" i="0" u="none" strike="noStrike" kern="1200" cap="none" spc="0" normalizeH="0" baseline="0" noProof="0" dirty="0">
              <a:ln>
                <a:noFill/>
              </a:ln>
              <a:solidFill>
                <a:srgbClr val="44546A"/>
              </a:solidFill>
              <a:effectLst/>
              <a:uLnTx/>
              <a:uFillTx/>
              <a:latin typeface="Verdana" panose="020B0604030504040204"/>
              <a:ea typeface="+mn-ea"/>
              <a:cs typeface="+mn-cs"/>
            </a:endParaRPr>
          </a:p>
        </p:txBody>
      </p:sp>
      <p:sp>
        <p:nvSpPr>
          <p:cNvPr id="10" name="Rectangle 22"/>
          <p:cNvSpPr/>
          <p:nvPr/>
        </p:nvSpPr>
        <p:spPr>
          <a:xfrm>
            <a:off x="1839485" y="3364408"/>
            <a:ext cx="79435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1200" b="0" i="0" u="none" strike="noStrike" kern="1200" cap="none" spc="-27" normalizeH="0" baseline="0" noProof="0" dirty="0">
                <a:ln>
                  <a:noFill/>
                </a:ln>
                <a:solidFill>
                  <a:srgbClr val="44546A"/>
                </a:solidFill>
                <a:effectLst/>
                <a:uLnTx/>
                <a:uFillTx/>
                <a:latin typeface="Verdana" panose="020B0604030504040204"/>
                <a:ea typeface="+mn-ea"/>
                <a:cs typeface="+mn-cs"/>
              </a:rPr>
              <a:t>TWO</a:t>
            </a:r>
            <a:endParaRPr kumimoji="0" lang="en-US" sz="2400" b="0" i="0" u="none" strike="noStrike" kern="1200" cap="none" spc="0" normalizeH="0" baseline="0" noProof="0" dirty="0">
              <a:ln>
                <a:noFill/>
              </a:ln>
              <a:solidFill>
                <a:srgbClr val="44546A"/>
              </a:solidFill>
              <a:effectLst/>
              <a:uLnTx/>
              <a:uFillTx/>
              <a:latin typeface="Verdana" panose="020B0604030504040204"/>
              <a:ea typeface="+mn-ea"/>
              <a:cs typeface="+mn-cs"/>
            </a:endParaRPr>
          </a:p>
        </p:txBody>
      </p:sp>
      <p:sp>
        <p:nvSpPr>
          <p:cNvPr id="12" name="Rectangle 24"/>
          <p:cNvSpPr/>
          <p:nvPr/>
        </p:nvSpPr>
        <p:spPr>
          <a:xfrm>
            <a:off x="2592004" y="3993670"/>
            <a:ext cx="104275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1200" b="0" i="0" u="none" strike="noStrike" kern="1200" cap="none" spc="-27" normalizeH="0" baseline="0" noProof="0" dirty="0">
                <a:ln>
                  <a:noFill/>
                </a:ln>
                <a:solidFill>
                  <a:srgbClr val="44546A"/>
                </a:solidFill>
                <a:effectLst/>
                <a:uLnTx/>
                <a:uFillTx/>
                <a:latin typeface="Verdana" panose="020B0604030504040204"/>
                <a:ea typeface="+mn-ea"/>
                <a:cs typeface="+mn-cs"/>
              </a:rPr>
              <a:t>THREE</a:t>
            </a:r>
            <a:endParaRPr kumimoji="0" lang="en-US" sz="2400" b="0" i="0" u="none" strike="noStrike" kern="1200" cap="none" spc="0" normalizeH="0" baseline="0" noProof="0" dirty="0">
              <a:ln>
                <a:noFill/>
              </a:ln>
              <a:solidFill>
                <a:srgbClr val="44546A"/>
              </a:solidFill>
              <a:effectLst/>
              <a:uLnTx/>
              <a:uFillTx/>
              <a:latin typeface="Verdana" panose="020B0604030504040204"/>
              <a:ea typeface="+mn-ea"/>
              <a:cs typeface="+mn-cs"/>
            </a:endParaRPr>
          </a:p>
        </p:txBody>
      </p:sp>
      <p:sp>
        <p:nvSpPr>
          <p:cNvPr id="13" name="Rectangle 25"/>
          <p:cNvSpPr/>
          <p:nvPr/>
        </p:nvSpPr>
        <p:spPr>
          <a:xfrm>
            <a:off x="3322298" y="3274475"/>
            <a:ext cx="91233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1200" b="0" i="0" u="none" strike="noStrike" kern="1200" cap="none" spc="-27" normalizeH="0" baseline="0" noProof="0" dirty="0">
                <a:ln>
                  <a:noFill/>
                </a:ln>
                <a:solidFill>
                  <a:srgbClr val="44546A"/>
                </a:solidFill>
                <a:effectLst/>
                <a:uLnTx/>
                <a:uFillTx/>
                <a:latin typeface="Verdana" panose="020B0604030504040204"/>
                <a:ea typeface="+mn-ea"/>
                <a:cs typeface="+mn-cs"/>
              </a:rPr>
              <a:t>FOUR</a:t>
            </a:r>
            <a:endParaRPr kumimoji="0" lang="en-US" sz="2400" b="0" i="0" u="none" strike="noStrike" kern="1200" cap="none" spc="0" normalizeH="0" baseline="0" noProof="0" dirty="0">
              <a:ln>
                <a:noFill/>
              </a:ln>
              <a:solidFill>
                <a:srgbClr val="44546A"/>
              </a:solidFill>
              <a:effectLst/>
              <a:uLnTx/>
              <a:uFillTx/>
              <a:latin typeface="Verdana" panose="020B0604030504040204"/>
              <a:ea typeface="+mn-ea"/>
              <a:cs typeface="+mn-cs"/>
            </a:endParaRPr>
          </a:p>
        </p:txBody>
      </p:sp>
      <p:sp>
        <p:nvSpPr>
          <p:cNvPr id="15" name="Rectangle 27"/>
          <p:cNvSpPr/>
          <p:nvPr/>
        </p:nvSpPr>
        <p:spPr>
          <a:xfrm>
            <a:off x="3636964" y="3839930"/>
            <a:ext cx="7628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1200" b="0" i="0" u="none" strike="noStrike" kern="1200" cap="none" spc="-27" normalizeH="0" baseline="0" noProof="0" dirty="0">
                <a:ln>
                  <a:noFill/>
                </a:ln>
                <a:solidFill>
                  <a:srgbClr val="44546A"/>
                </a:solidFill>
                <a:effectLst/>
                <a:uLnTx/>
                <a:uFillTx/>
                <a:latin typeface="Verdana" panose="020B0604030504040204"/>
                <a:ea typeface="+mn-ea"/>
                <a:cs typeface="+mn-cs"/>
              </a:rPr>
              <a:t>FIVE</a:t>
            </a:r>
            <a:endParaRPr kumimoji="0" lang="en-US" sz="2400" b="0" i="0" u="none" strike="noStrike" kern="1200" cap="none" spc="0" normalizeH="0" baseline="0" noProof="0" dirty="0">
              <a:ln>
                <a:noFill/>
              </a:ln>
              <a:solidFill>
                <a:srgbClr val="44546A"/>
              </a:solidFill>
              <a:effectLst/>
              <a:uLnTx/>
              <a:uFillTx/>
              <a:latin typeface="Verdana" panose="020B0604030504040204"/>
              <a:ea typeface="+mn-ea"/>
              <a:cs typeface="+mn-cs"/>
            </a:endParaRPr>
          </a:p>
        </p:txBody>
      </p:sp>
      <p:sp>
        <p:nvSpPr>
          <p:cNvPr id="17" name="Isosceles Triangle 29"/>
          <p:cNvSpPr/>
          <p:nvPr/>
        </p:nvSpPr>
        <p:spPr>
          <a:xfrm rot="5400000">
            <a:off x="10122806" y="3627770"/>
            <a:ext cx="259330" cy="236820"/>
          </a:xfrm>
          <a:prstGeom prst="triangle">
            <a:avLst/>
          </a:prstGeom>
          <a:solidFill>
            <a:schemeClr val="accent6"/>
          </a:solidFill>
          <a:ln w="28575">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8" name="Oval 34"/>
          <p:cNvSpPr/>
          <p:nvPr/>
        </p:nvSpPr>
        <p:spPr bwMode="blackWhite">
          <a:xfrm>
            <a:off x="2530112" y="3739460"/>
            <a:ext cx="189456" cy="178849"/>
          </a:xfrm>
          <a:prstGeom prst="ellipse">
            <a:avLst/>
          </a:prstGeom>
          <a:solidFill>
            <a:schemeClr val="bg1"/>
          </a:solidFill>
          <a:ln w="28575">
            <a:solidFill>
              <a:schemeClr val="accent3"/>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cxnSp>
        <p:nvCxnSpPr>
          <p:cNvPr id="19" name="Elbow Connector 37"/>
          <p:cNvCxnSpPr>
            <a:stCxn id="18" idx="4"/>
          </p:cNvCxnSpPr>
          <p:nvPr/>
        </p:nvCxnSpPr>
        <p:spPr>
          <a:xfrm rot="5400000">
            <a:off x="2186490" y="4155318"/>
            <a:ext cx="675361" cy="201340"/>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45"/>
          <p:cNvCxnSpPr>
            <a:stCxn id="9" idx="4"/>
          </p:cNvCxnSpPr>
          <p:nvPr/>
        </p:nvCxnSpPr>
        <p:spPr>
          <a:xfrm rot="16200000" flipH="1">
            <a:off x="771866" y="4278408"/>
            <a:ext cx="681586" cy="2"/>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Oval 49"/>
          <p:cNvSpPr/>
          <p:nvPr/>
        </p:nvSpPr>
        <p:spPr bwMode="blackWhite">
          <a:xfrm>
            <a:off x="1017931" y="3758767"/>
            <a:ext cx="189456" cy="178849"/>
          </a:xfrm>
          <a:prstGeom prst="ellipse">
            <a:avLst/>
          </a:prstGeom>
          <a:solidFill>
            <a:schemeClr val="bg1"/>
          </a:solidFill>
          <a:ln w="28575">
            <a:solidFill>
              <a:schemeClr val="accent1"/>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2" name="Oval 52"/>
          <p:cNvSpPr/>
          <p:nvPr/>
        </p:nvSpPr>
        <p:spPr bwMode="blackWhite">
          <a:xfrm>
            <a:off x="1756875" y="3710034"/>
            <a:ext cx="189456" cy="178849"/>
          </a:xfrm>
          <a:prstGeom prst="ellipse">
            <a:avLst/>
          </a:prstGeom>
          <a:solidFill>
            <a:schemeClr val="bg1"/>
          </a:solidFill>
          <a:ln w="28575">
            <a:solidFill>
              <a:schemeClr val="accent2"/>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cxnSp>
        <p:nvCxnSpPr>
          <p:cNvPr id="23" name="Elbow Connector 55"/>
          <p:cNvCxnSpPr>
            <a:endCxn id="22" idx="0"/>
          </p:cNvCxnSpPr>
          <p:nvPr/>
        </p:nvCxnSpPr>
        <p:spPr>
          <a:xfrm>
            <a:off x="1631784" y="2790782"/>
            <a:ext cx="219821" cy="919250"/>
          </a:xfrm>
          <a:prstGeom prst="bentConnector2">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60"/>
          <p:cNvCxnSpPr>
            <a:stCxn id="25" idx="4"/>
          </p:cNvCxnSpPr>
          <p:nvPr/>
        </p:nvCxnSpPr>
        <p:spPr>
          <a:xfrm rot="16200000" flipH="1">
            <a:off x="3970791" y="4035443"/>
            <a:ext cx="770842" cy="396341"/>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5" name="Oval 61"/>
          <p:cNvSpPr/>
          <p:nvPr/>
        </p:nvSpPr>
        <p:spPr bwMode="blackWhite">
          <a:xfrm>
            <a:off x="4063315" y="3669343"/>
            <a:ext cx="189456" cy="178849"/>
          </a:xfrm>
          <a:prstGeom prst="ellipse">
            <a:avLst/>
          </a:prstGeom>
          <a:solidFill>
            <a:schemeClr val="bg1"/>
          </a:solidFill>
          <a:ln w="28575">
            <a:solidFill>
              <a:schemeClr val="accent5"/>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6" name="Oval 88"/>
          <p:cNvSpPr/>
          <p:nvPr/>
        </p:nvSpPr>
        <p:spPr bwMode="blackGray">
          <a:xfrm>
            <a:off x="10366022" y="3364408"/>
            <a:ext cx="835496" cy="788720"/>
          </a:xfrm>
          <a:prstGeom prst="ellipse">
            <a:avLst/>
          </a:prstGeom>
          <a:solidFill>
            <a:schemeClr val="accent6"/>
          </a:solidFill>
          <a:ln w="19050">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8" name="koppt-文本框"/>
          <p:cNvSpPr/>
          <p:nvPr/>
        </p:nvSpPr>
        <p:spPr>
          <a:xfrm>
            <a:off x="539686" y="4403762"/>
            <a:ext cx="147014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完成一个产业链整合规划咨询 </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9" name="koppt-文本框"/>
          <p:cNvSpPr/>
          <p:nvPr/>
        </p:nvSpPr>
        <p:spPr>
          <a:xfrm>
            <a:off x="2011099" y="4593669"/>
            <a:ext cx="14169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打造一个产业链金融中心 </a:t>
            </a:r>
            <a:endPar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30" name="koppt-文本框"/>
          <p:cNvSpPr/>
          <p:nvPr/>
        </p:nvSpPr>
        <p:spPr>
          <a:xfrm>
            <a:off x="791375" y="2088106"/>
            <a:ext cx="98806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发起一个产业互联网总平台 </a:t>
            </a:r>
            <a:endParaRPr kumimoji="0" lang="en-US" altLang="zh-CN"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11" name="koppt-文本框"/>
          <p:cNvSpPr/>
          <p:nvPr/>
        </p:nvSpPr>
        <p:spPr>
          <a:xfrm>
            <a:off x="2372418" y="2193859"/>
            <a:ext cx="110824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发起一个产业专项基金 </a:t>
            </a:r>
            <a:endPar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14" name="koppt-文本框"/>
          <p:cNvSpPr/>
          <p:nvPr/>
        </p:nvSpPr>
        <p:spPr>
          <a:xfrm>
            <a:off x="3854563" y="4598293"/>
            <a:ext cx="130943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搭建一个产业技术平台 </a:t>
            </a:r>
            <a:endPar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16" name="koppt-图标"/>
          <p:cNvSpPr>
            <a:spLocks noChangeAspect="1" noEditPoints="1"/>
          </p:cNvSpPr>
          <p:nvPr/>
        </p:nvSpPr>
        <p:spPr bwMode="auto">
          <a:xfrm>
            <a:off x="10598542" y="3569288"/>
            <a:ext cx="370458" cy="378961"/>
          </a:xfrm>
          <a:custGeom>
            <a:avLst/>
            <a:gdLst>
              <a:gd name="T0" fmla="*/ 99 w 543"/>
              <a:gd name="T1" fmla="*/ 226 h 588"/>
              <a:gd name="T2" fmla="*/ 326 w 543"/>
              <a:gd name="T3" fmla="*/ 484 h 588"/>
              <a:gd name="T4" fmla="*/ 340 w 543"/>
              <a:gd name="T5" fmla="*/ 508 h 588"/>
              <a:gd name="T6" fmla="*/ 289 w 543"/>
              <a:gd name="T7" fmla="*/ 587 h 588"/>
              <a:gd name="T8" fmla="*/ 217 w 543"/>
              <a:gd name="T9" fmla="*/ 566 h 588"/>
              <a:gd name="T10" fmla="*/ 211 w 543"/>
              <a:gd name="T11" fmla="*/ 496 h 588"/>
              <a:gd name="T12" fmla="*/ 276 w 543"/>
              <a:gd name="T13" fmla="*/ 450 h 588"/>
              <a:gd name="T14" fmla="*/ 216 w 543"/>
              <a:gd name="T15" fmla="*/ 247 h 588"/>
              <a:gd name="T16" fmla="*/ 245 w 543"/>
              <a:gd name="T17" fmla="*/ 263 h 588"/>
              <a:gd name="T18" fmla="*/ 274 w 543"/>
              <a:gd name="T19" fmla="*/ 239 h 588"/>
              <a:gd name="T20" fmla="*/ 285 w 543"/>
              <a:gd name="T21" fmla="*/ 259 h 588"/>
              <a:gd name="T22" fmla="*/ 313 w 543"/>
              <a:gd name="T23" fmla="*/ 258 h 588"/>
              <a:gd name="T24" fmla="*/ 341 w 543"/>
              <a:gd name="T25" fmla="*/ 244 h 588"/>
              <a:gd name="T26" fmla="*/ 340 w 543"/>
              <a:gd name="T27" fmla="*/ 299 h 588"/>
              <a:gd name="T28" fmla="*/ 318 w 543"/>
              <a:gd name="T29" fmla="*/ 315 h 588"/>
              <a:gd name="T30" fmla="*/ 276 w 543"/>
              <a:gd name="T31" fmla="*/ 450 h 588"/>
              <a:gd name="T32" fmla="*/ 236 w 543"/>
              <a:gd name="T33" fmla="*/ 299 h 588"/>
              <a:gd name="T34" fmla="*/ 256 w 543"/>
              <a:gd name="T35" fmla="*/ 285 h 588"/>
              <a:gd name="T36" fmla="*/ 261 w 543"/>
              <a:gd name="T37" fmla="*/ 264 h 588"/>
              <a:gd name="T38" fmla="*/ 310 w 543"/>
              <a:gd name="T39" fmla="*/ 280 h 588"/>
              <a:gd name="T40" fmla="*/ 276 w 543"/>
              <a:gd name="T41" fmla="*/ 416 h 588"/>
              <a:gd name="T42" fmla="*/ 282 w 543"/>
              <a:gd name="T43" fmla="*/ 49 h 588"/>
              <a:gd name="T44" fmla="*/ 261 w 543"/>
              <a:gd name="T45" fmla="*/ 13 h 588"/>
              <a:gd name="T46" fmla="*/ 530 w 543"/>
              <a:gd name="T47" fmla="*/ 255 h 588"/>
              <a:gd name="T48" fmla="*/ 494 w 543"/>
              <a:gd name="T49" fmla="*/ 234 h 588"/>
              <a:gd name="T50" fmla="*/ 530 w 543"/>
              <a:gd name="T51" fmla="*/ 255 h 588"/>
              <a:gd name="T52" fmla="*/ 50 w 543"/>
              <a:gd name="T53" fmla="*/ 255 h 588"/>
              <a:gd name="T54" fmla="*/ 14 w 543"/>
              <a:gd name="T55" fmla="*/ 234 h 588"/>
              <a:gd name="T56" fmla="*/ 92 w 543"/>
              <a:gd name="T57" fmla="*/ 414 h 588"/>
              <a:gd name="T58" fmla="*/ 130 w 543"/>
              <a:gd name="T59" fmla="*/ 396 h 588"/>
              <a:gd name="T60" fmla="*/ 92 w 543"/>
              <a:gd name="T61" fmla="*/ 414 h 588"/>
              <a:gd name="T62" fmla="*/ 113 w 543"/>
              <a:gd name="T63" fmla="*/ 113 h 588"/>
              <a:gd name="T64" fmla="*/ 109 w 543"/>
              <a:gd name="T65" fmla="*/ 72 h 588"/>
              <a:gd name="T66" fmla="*/ 451 w 543"/>
              <a:gd name="T67" fmla="*/ 414 h 588"/>
              <a:gd name="T68" fmla="*/ 414 w 543"/>
              <a:gd name="T69" fmla="*/ 396 h 588"/>
              <a:gd name="T70" fmla="*/ 451 w 543"/>
              <a:gd name="T71" fmla="*/ 414 h 588"/>
              <a:gd name="T72" fmla="*/ 430 w 543"/>
              <a:gd name="T73" fmla="*/ 113 h 588"/>
              <a:gd name="T74" fmla="*/ 435 w 543"/>
              <a:gd name="T75" fmla="*/ 72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588">
                <a:moveTo>
                  <a:pt x="218" y="484"/>
                </a:moveTo>
                <a:cubicBezTo>
                  <a:pt x="213" y="368"/>
                  <a:pt x="90" y="324"/>
                  <a:pt x="99" y="226"/>
                </a:cubicBezTo>
                <a:cubicBezTo>
                  <a:pt x="115" y="52"/>
                  <a:pt x="429" y="52"/>
                  <a:pt x="444" y="226"/>
                </a:cubicBezTo>
                <a:cubicBezTo>
                  <a:pt x="453" y="324"/>
                  <a:pt x="331" y="368"/>
                  <a:pt x="326" y="484"/>
                </a:cubicBezTo>
                <a:cubicBezTo>
                  <a:pt x="325" y="489"/>
                  <a:pt x="328" y="494"/>
                  <a:pt x="333" y="496"/>
                </a:cubicBezTo>
                <a:cubicBezTo>
                  <a:pt x="337" y="498"/>
                  <a:pt x="340" y="502"/>
                  <a:pt x="340" y="508"/>
                </a:cubicBezTo>
                <a:cubicBezTo>
                  <a:pt x="340" y="536"/>
                  <a:pt x="337" y="548"/>
                  <a:pt x="326" y="566"/>
                </a:cubicBezTo>
                <a:cubicBezTo>
                  <a:pt x="318" y="579"/>
                  <a:pt x="305" y="587"/>
                  <a:pt x="289" y="587"/>
                </a:cubicBezTo>
                <a:cubicBezTo>
                  <a:pt x="276" y="588"/>
                  <a:pt x="267" y="588"/>
                  <a:pt x="254" y="587"/>
                </a:cubicBezTo>
                <a:cubicBezTo>
                  <a:pt x="239" y="587"/>
                  <a:pt x="225" y="579"/>
                  <a:pt x="217" y="566"/>
                </a:cubicBezTo>
                <a:cubicBezTo>
                  <a:pt x="205" y="548"/>
                  <a:pt x="204" y="536"/>
                  <a:pt x="204" y="508"/>
                </a:cubicBezTo>
                <a:cubicBezTo>
                  <a:pt x="203" y="502"/>
                  <a:pt x="206" y="498"/>
                  <a:pt x="211" y="496"/>
                </a:cubicBezTo>
                <a:cubicBezTo>
                  <a:pt x="215" y="494"/>
                  <a:pt x="218" y="489"/>
                  <a:pt x="218" y="484"/>
                </a:cubicBezTo>
                <a:close/>
                <a:moveTo>
                  <a:pt x="276" y="450"/>
                </a:moveTo>
                <a:cubicBezTo>
                  <a:pt x="260" y="391"/>
                  <a:pt x="226" y="314"/>
                  <a:pt x="206" y="254"/>
                </a:cubicBezTo>
                <a:cubicBezTo>
                  <a:pt x="197" y="230"/>
                  <a:pt x="198" y="229"/>
                  <a:pt x="216" y="247"/>
                </a:cubicBezTo>
                <a:cubicBezTo>
                  <a:pt x="222" y="253"/>
                  <a:pt x="229" y="258"/>
                  <a:pt x="235" y="264"/>
                </a:cubicBezTo>
                <a:cubicBezTo>
                  <a:pt x="238" y="266"/>
                  <a:pt x="243" y="266"/>
                  <a:pt x="245" y="263"/>
                </a:cubicBezTo>
                <a:cubicBezTo>
                  <a:pt x="251" y="254"/>
                  <a:pt x="257" y="245"/>
                  <a:pt x="262" y="237"/>
                </a:cubicBezTo>
                <a:cubicBezTo>
                  <a:pt x="269" y="227"/>
                  <a:pt x="270" y="226"/>
                  <a:pt x="274" y="239"/>
                </a:cubicBezTo>
                <a:cubicBezTo>
                  <a:pt x="276" y="244"/>
                  <a:pt x="277" y="249"/>
                  <a:pt x="279" y="254"/>
                </a:cubicBezTo>
                <a:cubicBezTo>
                  <a:pt x="280" y="257"/>
                  <a:pt x="283" y="259"/>
                  <a:pt x="285" y="259"/>
                </a:cubicBezTo>
                <a:cubicBezTo>
                  <a:pt x="293" y="259"/>
                  <a:pt x="300" y="260"/>
                  <a:pt x="308" y="260"/>
                </a:cubicBezTo>
                <a:cubicBezTo>
                  <a:pt x="310" y="260"/>
                  <a:pt x="312" y="260"/>
                  <a:pt x="313" y="258"/>
                </a:cubicBezTo>
                <a:cubicBezTo>
                  <a:pt x="319" y="252"/>
                  <a:pt x="324" y="246"/>
                  <a:pt x="329" y="240"/>
                </a:cubicBezTo>
                <a:cubicBezTo>
                  <a:pt x="339" y="228"/>
                  <a:pt x="340" y="224"/>
                  <a:pt x="341" y="244"/>
                </a:cubicBezTo>
                <a:cubicBezTo>
                  <a:pt x="341" y="260"/>
                  <a:pt x="342" y="277"/>
                  <a:pt x="342" y="293"/>
                </a:cubicBezTo>
                <a:cubicBezTo>
                  <a:pt x="343" y="295"/>
                  <a:pt x="342" y="297"/>
                  <a:pt x="340" y="299"/>
                </a:cubicBezTo>
                <a:cubicBezTo>
                  <a:pt x="333" y="302"/>
                  <a:pt x="327" y="306"/>
                  <a:pt x="321" y="311"/>
                </a:cubicBezTo>
                <a:cubicBezTo>
                  <a:pt x="320" y="312"/>
                  <a:pt x="319" y="313"/>
                  <a:pt x="318" y="315"/>
                </a:cubicBezTo>
                <a:cubicBezTo>
                  <a:pt x="308" y="359"/>
                  <a:pt x="298" y="404"/>
                  <a:pt x="289" y="449"/>
                </a:cubicBezTo>
                <a:cubicBezTo>
                  <a:pt x="287" y="456"/>
                  <a:pt x="278" y="456"/>
                  <a:pt x="276" y="450"/>
                </a:cubicBezTo>
                <a:close/>
                <a:moveTo>
                  <a:pt x="276" y="416"/>
                </a:moveTo>
                <a:cubicBezTo>
                  <a:pt x="262" y="377"/>
                  <a:pt x="250" y="338"/>
                  <a:pt x="236" y="299"/>
                </a:cubicBezTo>
                <a:cubicBezTo>
                  <a:pt x="231" y="284"/>
                  <a:pt x="233" y="285"/>
                  <a:pt x="246" y="292"/>
                </a:cubicBezTo>
                <a:cubicBezTo>
                  <a:pt x="257" y="297"/>
                  <a:pt x="258" y="298"/>
                  <a:pt x="256" y="285"/>
                </a:cubicBezTo>
                <a:cubicBezTo>
                  <a:pt x="255" y="281"/>
                  <a:pt x="254" y="276"/>
                  <a:pt x="254" y="271"/>
                </a:cubicBezTo>
                <a:cubicBezTo>
                  <a:pt x="252" y="263"/>
                  <a:pt x="253" y="262"/>
                  <a:pt x="261" y="264"/>
                </a:cubicBezTo>
                <a:cubicBezTo>
                  <a:pt x="276" y="267"/>
                  <a:pt x="290" y="270"/>
                  <a:pt x="305" y="273"/>
                </a:cubicBezTo>
                <a:cubicBezTo>
                  <a:pt x="310" y="274"/>
                  <a:pt x="311" y="274"/>
                  <a:pt x="310" y="280"/>
                </a:cubicBezTo>
                <a:cubicBezTo>
                  <a:pt x="303" y="325"/>
                  <a:pt x="294" y="370"/>
                  <a:pt x="288" y="415"/>
                </a:cubicBezTo>
                <a:cubicBezTo>
                  <a:pt x="285" y="438"/>
                  <a:pt x="284" y="440"/>
                  <a:pt x="276" y="416"/>
                </a:cubicBezTo>
                <a:close/>
                <a:moveTo>
                  <a:pt x="282" y="13"/>
                </a:moveTo>
                <a:cubicBezTo>
                  <a:pt x="282" y="25"/>
                  <a:pt x="282" y="37"/>
                  <a:pt x="282" y="49"/>
                </a:cubicBezTo>
                <a:cubicBezTo>
                  <a:pt x="282" y="63"/>
                  <a:pt x="261" y="63"/>
                  <a:pt x="261" y="49"/>
                </a:cubicBezTo>
                <a:cubicBezTo>
                  <a:pt x="261" y="37"/>
                  <a:pt x="261" y="25"/>
                  <a:pt x="261" y="13"/>
                </a:cubicBezTo>
                <a:cubicBezTo>
                  <a:pt x="261" y="0"/>
                  <a:pt x="282" y="0"/>
                  <a:pt x="282" y="13"/>
                </a:cubicBezTo>
                <a:close/>
                <a:moveTo>
                  <a:pt x="530" y="255"/>
                </a:moveTo>
                <a:cubicBezTo>
                  <a:pt x="518" y="255"/>
                  <a:pt x="506" y="255"/>
                  <a:pt x="494" y="255"/>
                </a:cubicBezTo>
                <a:cubicBezTo>
                  <a:pt x="480" y="255"/>
                  <a:pt x="480" y="234"/>
                  <a:pt x="494" y="234"/>
                </a:cubicBezTo>
                <a:cubicBezTo>
                  <a:pt x="506" y="234"/>
                  <a:pt x="518" y="234"/>
                  <a:pt x="530" y="234"/>
                </a:cubicBezTo>
                <a:cubicBezTo>
                  <a:pt x="543" y="234"/>
                  <a:pt x="543" y="255"/>
                  <a:pt x="530" y="255"/>
                </a:cubicBezTo>
                <a:close/>
                <a:moveTo>
                  <a:pt x="14" y="255"/>
                </a:moveTo>
                <a:cubicBezTo>
                  <a:pt x="26" y="255"/>
                  <a:pt x="38" y="255"/>
                  <a:pt x="50" y="255"/>
                </a:cubicBezTo>
                <a:cubicBezTo>
                  <a:pt x="63" y="255"/>
                  <a:pt x="63" y="234"/>
                  <a:pt x="50" y="234"/>
                </a:cubicBezTo>
                <a:cubicBezTo>
                  <a:pt x="38" y="234"/>
                  <a:pt x="26" y="234"/>
                  <a:pt x="14" y="234"/>
                </a:cubicBezTo>
                <a:cubicBezTo>
                  <a:pt x="0" y="234"/>
                  <a:pt x="0" y="255"/>
                  <a:pt x="14" y="255"/>
                </a:cubicBezTo>
                <a:close/>
                <a:moveTo>
                  <a:pt x="92" y="414"/>
                </a:moveTo>
                <a:cubicBezTo>
                  <a:pt x="99" y="404"/>
                  <a:pt x="106" y="394"/>
                  <a:pt x="113" y="385"/>
                </a:cubicBezTo>
                <a:cubicBezTo>
                  <a:pt x="121" y="373"/>
                  <a:pt x="137" y="385"/>
                  <a:pt x="130" y="396"/>
                </a:cubicBezTo>
                <a:cubicBezTo>
                  <a:pt x="123" y="406"/>
                  <a:pt x="116" y="416"/>
                  <a:pt x="109" y="426"/>
                </a:cubicBezTo>
                <a:cubicBezTo>
                  <a:pt x="101" y="437"/>
                  <a:pt x="85" y="425"/>
                  <a:pt x="92" y="414"/>
                </a:cubicBezTo>
                <a:close/>
                <a:moveTo>
                  <a:pt x="92" y="84"/>
                </a:moveTo>
                <a:cubicBezTo>
                  <a:pt x="99" y="94"/>
                  <a:pt x="106" y="103"/>
                  <a:pt x="113" y="113"/>
                </a:cubicBezTo>
                <a:cubicBezTo>
                  <a:pt x="121" y="124"/>
                  <a:pt x="137" y="112"/>
                  <a:pt x="130" y="101"/>
                </a:cubicBezTo>
                <a:cubicBezTo>
                  <a:pt x="123" y="92"/>
                  <a:pt x="116" y="82"/>
                  <a:pt x="109" y="72"/>
                </a:cubicBezTo>
                <a:cubicBezTo>
                  <a:pt x="101" y="61"/>
                  <a:pt x="85" y="73"/>
                  <a:pt x="92" y="84"/>
                </a:cubicBezTo>
                <a:close/>
                <a:moveTo>
                  <a:pt x="451" y="414"/>
                </a:moveTo>
                <a:cubicBezTo>
                  <a:pt x="444" y="404"/>
                  <a:pt x="437" y="394"/>
                  <a:pt x="430" y="385"/>
                </a:cubicBezTo>
                <a:cubicBezTo>
                  <a:pt x="422" y="373"/>
                  <a:pt x="406" y="385"/>
                  <a:pt x="414" y="396"/>
                </a:cubicBezTo>
                <a:cubicBezTo>
                  <a:pt x="421" y="406"/>
                  <a:pt x="428" y="416"/>
                  <a:pt x="435" y="426"/>
                </a:cubicBezTo>
                <a:cubicBezTo>
                  <a:pt x="442" y="437"/>
                  <a:pt x="459" y="425"/>
                  <a:pt x="451" y="414"/>
                </a:cubicBezTo>
                <a:close/>
                <a:moveTo>
                  <a:pt x="451" y="84"/>
                </a:moveTo>
                <a:cubicBezTo>
                  <a:pt x="444" y="94"/>
                  <a:pt x="437" y="103"/>
                  <a:pt x="430" y="113"/>
                </a:cubicBezTo>
                <a:cubicBezTo>
                  <a:pt x="422" y="124"/>
                  <a:pt x="406" y="112"/>
                  <a:pt x="414" y="101"/>
                </a:cubicBezTo>
                <a:cubicBezTo>
                  <a:pt x="421" y="92"/>
                  <a:pt x="428" y="82"/>
                  <a:pt x="435" y="72"/>
                </a:cubicBezTo>
                <a:cubicBezTo>
                  <a:pt x="442" y="61"/>
                  <a:pt x="459" y="73"/>
                  <a:pt x="451" y="8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107639" y="1921452"/>
            <a:ext cx="11976218" cy="4255868"/>
          </a:xfrm>
          <a:prstGeom prst="rect">
            <a:avLst/>
          </a:prstGeom>
          <a:noFill/>
          <a:ln w="28575">
            <a:solidFill>
              <a:srgbClr val="687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Verdana" panose="020B0604030504040204"/>
              <a:ea typeface="微软雅黑" panose="020B0503020204020204" pitchFamily="34" charset="-122"/>
              <a:cs typeface="+mn-cs"/>
            </a:endParaRPr>
          </a:p>
        </p:txBody>
      </p:sp>
      <p:sp>
        <p:nvSpPr>
          <p:cNvPr id="49" name="矩形 48"/>
          <p:cNvSpPr/>
          <p:nvPr/>
        </p:nvSpPr>
        <p:spPr>
          <a:xfrm>
            <a:off x="106557" y="1340768"/>
            <a:ext cx="11976217" cy="59789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Verdana" panose="020B0604030504040204"/>
              <a:ea typeface="微软雅黑" panose="020B0503020204020204" pitchFamily="34" charset="-122"/>
              <a:cs typeface="+mn-cs"/>
            </a:endParaRPr>
          </a:p>
        </p:txBody>
      </p:sp>
      <p:sp>
        <p:nvSpPr>
          <p:cNvPr id="50" name="矩形 49"/>
          <p:cNvSpPr/>
          <p:nvPr/>
        </p:nvSpPr>
        <p:spPr>
          <a:xfrm>
            <a:off x="271204" y="1422371"/>
            <a:ext cx="5595828" cy="3683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建设“十个一”工程，落地新经济</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Oval 49"/>
          <p:cNvSpPr/>
          <p:nvPr/>
        </p:nvSpPr>
        <p:spPr bwMode="blackWhite">
          <a:xfrm>
            <a:off x="5098203" y="3773362"/>
            <a:ext cx="189456" cy="178849"/>
          </a:xfrm>
          <a:prstGeom prst="ellipse">
            <a:avLst/>
          </a:prstGeom>
          <a:solidFill>
            <a:schemeClr val="bg1"/>
          </a:solidFill>
          <a:ln w="28575">
            <a:solidFill>
              <a:schemeClr val="accent1"/>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cxnSp>
        <p:nvCxnSpPr>
          <p:cNvPr id="41" name="Elbow Connector 45"/>
          <p:cNvCxnSpPr/>
          <p:nvPr/>
        </p:nvCxnSpPr>
        <p:spPr>
          <a:xfrm rot="16200000" flipV="1">
            <a:off x="4532128" y="3135133"/>
            <a:ext cx="1021946" cy="299659"/>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 name="Rectangle 27"/>
          <p:cNvSpPr/>
          <p:nvPr/>
        </p:nvSpPr>
        <p:spPr>
          <a:xfrm>
            <a:off x="4661655" y="3460020"/>
            <a:ext cx="7628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rPr>
              <a:t>SIX</a:t>
            </a:r>
            <a:endPar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endParaRPr>
          </a:p>
        </p:txBody>
      </p:sp>
      <p:sp>
        <p:nvSpPr>
          <p:cNvPr id="46" name="矩形 45"/>
          <p:cNvSpPr/>
          <p:nvPr/>
        </p:nvSpPr>
        <p:spPr>
          <a:xfrm>
            <a:off x="4406879" y="2195829"/>
            <a:ext cx="12519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打造一个孵化器平台 </a:t>
            </a:r>
            <a:endPar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47" name="Oval 52"/>
          <p:cNvSpPr/>
          <p:nvPr/>
        </p:nvSpPr>
        <p:spPr bwMode="blackWhite">
          <a:xfrm>
            <a:off x="6013826" y="3754113"/>
            <a:ext cx="189456" cy="149545"/>
          </a:xfrm>
          <a:prstGeom prst="ellipse">
            <a:avLst/>
          </a:prstGeom>
          <a:solidFill>
            <a:schemeClr val="bg1"/>
          </a:solidFill>
          <a:ln w="28575">
            <a:solidFill>
              <a:schemeClr val="accent2"/>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cxnSp>
        <p:nvCxnSpPr>
          <p:cNvPr id="48" name="Elbow Connector 37"/>
          <p:cNvCxnSpPr>
            <a:stCxn id="47" idx="4"/>
          </p:cNvCxnSpPr>
          <p:nvPr/>
        </p:nvCxnSpPr>
        <p:spPr>
          <a:xfrm rot="5400000">
            <a:off x="5659731" y="4200537"/>
            <a:ext cx="745703" cy="151945"/>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872019" y="4590133"/>
            <a:ext cx="142631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构建一个产教融合子平台 </a:t>
            </a:r>
            <a:endPar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51" name="Rectangle 27"/>
          <p:cNvSpPr/>
          <p:nvPr/>
        </p:nvSpPr>
        <p:spPr>
          <a:xfrm>
            <a:off x="6219078" y="3987435"/>
            <a:ext cx="7628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rPr>
              <a:t>SEVEN</a:t>
            </a:r>
            <a:endPar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endParaRPr>
          </a:p>
        </p:txBody>
      </p:sp>
      <p:sp>
        <p:nvSpPr>
          <p:cNvPr id="52" name="Oval 34"/>
          <p:cNvSpPr/>
          <p:nvPr/>
        </p:nvSpPr>
        <p:spPr bwMode="blackWhite">
          <a:xfrm>
            <a:off x="6995110" y="3710795"/>
            <a:ext cx="189456" cy="178849"/>
          </a:xfrm>
          <a:prstGeom prst="ellipse">
            <a:avLst/>
          </a:prstGeom>
          <a:solidFill>
            <a:schemeClr val="bg1"/>
          </a:solidFill>
          <a:ln w="28575">
            <a:solidFill>
              <a:schemeClr val="accent3"/>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cxnSp>
        <p:nvCxnSpPr>
          <p:cNvPr id="53" name="Elbow Connector 7"/>
          <p:cNvCxnSpPr/>
          <p:nvPr/>
        </p:nvCxnSpPr>
        <p:spPr>
          <a:xfrm rot="16200000" flipV="1">
            <a:off x="6606706" y="3207022"/>
            <a:ext cx="906137" cy="140184"/>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6363549" y="2308408"/>
            <a:ext cx="150847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构建一个新零售系统</a:t>
            </a:r>
            <a:r>
              <a:rPr kumimoji="0" lang="en-US" altLang="zh-CN"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a:t>
            </a: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网红直播子平台 </a:t>
            </a:r>
            <a:endPar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57" name="Rectangle 27"/>
          <p:cNvSpPr/>
          <p:nvPr/>
        </p:nvSpPr>
        <p:spPr>
          <a:xfrm>
            <a:off x="7181826" y="3413339"/>
            <a:ext cx="7628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rPr>
              <a:t>EIGHT</a:t>
            </a:r>
            <a:endPar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endParaRPr>
          </a:p>
        </p:txBody>
      </p:sp>
      <p:sp>
        <p:nvSpPr>
          <p:cNvPr id="58" name="Oval 10"/>
          <p:cNvSpPr/>
          <p:nvPr/>
        </p:nvSpPr>
        <p:spPr bwMode="blackWhite">
          <a:xfrm>
            <a:off x="8039422" y="3724809"/>
            <a:ext cx="189456" cy="178849"/>
          </a:xfrm>
          <a:prstGeom prst="ellipse">
            <a:avLst/>
          </a:prstGeom>
          <a:solidFill>
            <a:schemeClr val="bg1"/>
          </a:solidFill>
          <a:ln w="28575">
            <a:solidFill>
              <a:schemeClr val="accent4"/>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9" name="Rectangle 27"/>
          <p:cNvSpPr/>
          <p:nvPr/>
        </p:nvSpPr>
        <p:spPr>
          <a:xfrm>
            <a:off x="9259823" y="3460019"/>
            <a:ext cx="7628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rPr>
              <a:t>TEN</a:t>
            </a:r>
            <a:endPar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endParaRPr>
          </a:p>
        </p:txBody>
      </p:sp>
      <p:sp>
        <p:nvSpPr>
          <p:cNvPr id="60" name="矩形 59"/>
          <p:cNvSpPr/>
          <p:nvPr/>
        </p:nvSpPr>
        <p:spPr>
          <a:xfrm>
            <a:off x="5284174" y="4668328"/>
            <a:ext cx="145910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打造一个产业区块链通证平台 </a:t>
            </a:r>
            <a:endPar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cxnSp>
        <p:nvCxnSpPr>
          <p:cNvPr id="62" name="Elbow Connector 60"/>
          <p:cNvCxnSpPr/>
          <p:nvPr/>
        </p:nvCxnSpPr>
        <p:spPr>
          <a:xfrm rot="16200000" flipH="1">
            <a:off x="7965346" y="4065769"/>
            <a:ext cx="770843" cy="396341"/>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Oval 61"/>
          <p:cNvSpPr/>
          <p:nvPr/>
        </p:nvSpPr>
        <p:spPr bwMode="blackWhite">
          <a:xfrm>
            <a:off x="9108878" y="3719939"/>
            <a:ext cx="189456" cy="178849"/>
          </a:xfrm>
          <a:prstGeom prst="ellipse">
            <a:avLst/>
          </a:prstGeom>
          <a:solidFill>
            <a:schemeClr val="bg1"/>
          </a:solidFill>
          <a:ln w="28575">
            <a:solidFill>
              <a:schemeClr val="accent5"/>
            </a:solid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rgbClr val="000000"/>
              </a:solidFill>
              <a:effectLst/>
              <a:uLnTx/>
              <a:uFillTx/>
              <a:latin typeface="Verdana" panose="020B0604030504040204"/>
              <a:ea typeface="+mn-ea"/>
              <a:cs typeface="+mn-cs"/>
            </a:endParaRPr>
          </a:p>
        </p:txBody>
      </p:sp>
      <p:cxnSp>
        <p:nvCxnSpPr>
          <p:cNvPr id="64" name="Elbow Connector 7"/>
          <p:cNvCxnSpPr/>
          <p:nvPr/>
        </p:nvCxnSpPr>
        <p:spPr>
          <a:xfrm rot="5400000" flipH="1" flipV="1">
            <a:off x="8983155" y="3070263"/>
            <a:ext cx="919252" cy="440353"/>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9014279" y="2241995"/>
            <a:ext cx="158496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rPr>
              <a:t>建设一个产业创新综合体或总部基地 </a:t>
            </a:r>
            <a:endParaRPr kumimoji="0" lang="zh-CN" altLang="en-US" sz="1400" b="1"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68" name="Rectangle 27"/>
          <p:cNvSpPr/>
          <p:nvPr/>
        </p:nvSpPr>
        <p:spPr>
          <a:xfrm>
            <a:off x="8165706" y="3992787"/>
            <a:ext cx="7628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rPr>
              <a:t>NINE</a:t>
            </a:r>
            <a:endParaRPr kumimoji="0" lang="en-US" sz="1200" b="0" i="0" u="none" strike="noStrike" kern="1200" cap="none" spc="-27" normalizeH="0" baseline="0" noProof="0" dirty="0">
              <a:ln>
                <a:noFill/>
              </a:ln>
              <a:solidFill>
                <a:srgbClr val="44546A"/>
              </a:solidFill>
              <a:effectLst/>
              <a:uLnTx/>
              <a:uFillTx/>
              <a:latin typeface="Verdana" panose="020B0604030504040204"/>
              <a:ea typeface="+mn-ea"/>
              <a:cs typeface="+mn-cs"/>
            </a:endParaRPr>
          </a:p>
        </p:txBody>
      </p:sp>
      <p:sp>
        <p:nvSpPr>
          <p:cNvPr id="55" name="直角三角形 3"/>
          <p:cNvSpPr/>
          <p:nvPr/>
        </p:nvSpPr>
        <p:spPr>
          <a:xfrm rot="5400000">
            <a:off x="104761"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indent="0" algn="ctr" defTabSz="914400" eaLnBrk="1" hangingPunct="1">
              <a:lnSpc>
                <a:spcPct val="100000"/>
              </a:lnSpc>
              <a:spcBef>
                <a:spcPct val="0"/>
              </a:spcBef>
              <a:buNone/>
            </a:pPr>
            <a:endParaRPr lang="zh-CN" altLang="en-US" sz="1800" dirty="0">
              <a:solidFill>
                <a:srgbClr val="FFFFFF"/>
              </a:solidFill>
              <a:latin typeface="Calibri" panose="020F0502020204030204"/>
              <a:ea typeface="宋体" panose="02010600030101010101" pitchFamily="2" charset="-122"/>
            </a:endParaRPr>
          </a:p>
        </p:txBody>
      </p:sp>
      <p:pic>
        <p:nvPicPr>
          <p:cNvPr id="61" name="图片 12"/>
          <p:cNvPicPr>
            <a:picLocks noChangeAspect="1" noChangeArrowheads="1"/>
          </p:cNvPicPr>
          <p:nvPr/>
        </p:nvPicPr>
        <p:blipFill>
          <a:blip r:embed="rId1" cstate="print"/>
          <a:srcRect/>
          <a:stretch>
            <a:fillRect/>
          </a:stretch>
        </p:blipFill>
        <p:spPr bwMode="auto">
          <a:xfrm>
            <a:off x="9407574" y="450874"/>
            <a:ext cx="1833144" cy="432048"/>
          </a:xfrm>
          <a:prstGeom prst="rect">
            <a:avLst/>
          </a:prstGeom>
          <a:noFill/>
          <a:ln w="9525">
            <a:noFill/>
            <a:bevel/>
          </a:ln>
        </p:spPr>
      </p:pic>
      <p:sp>
        <p:nvSpPr>
          <p:cNvPr id="39" name="文本框 38"/>
          <p:cNvSpPr txBox="1"/>
          <p:nvPr/>
        </p:nvSpPr>
        <p:spPr>
          <a:xfrm>
            <a:off x="827620" y="5563853"/>
            <a:ext cx="1107996" cy="369332"/>
          </a:xfrm>
          <a:prstGeom prst="rect">
            <a:avLst/>
          </a:prstGeom>
          <a:noFill/>
        </p:spPr>
        <p:txBody>
          <a:bodyPr wrap="none" rtlCol="0">
            <a:spAutoFit/>
          </a:bodyPr>
          <a:lstStyle/>
          <a:p>
            <a:r>
              <a:rPr lang="zh-CN" altLang="en-US" b="1" dirty="0">
                <a:solidFill>
                  <a:srgbClr val="F95565"/>
                </a:solidFill>
              </a:rPr>
              <a:t>第一阶段</a:t>
            </a:r>
            <a:endParaRPr lang="zh-CN" altLang="en-US" b="1" dirty="0">
              <a:solidFill>
                <a:srgbClr val="F95565"/>
              </a:solidFill>
            </a:endParaRPr>
          </a:p>
        </p:txBody>
      </p:sp>
      <p:sp>
        <p:nvSpPr>
          <p:cNvPr id="70" name="文本框 69"/>
          <p:cNvSpPr txBox="1"/>
          <p:nvPr/>
        </p:nvSpPr>
        <p:spPr>
          <a:xfrm>
            <a:off x="5013705" y="5608325"/>
            <a:ext cx="1107996" cy="369332"/>
          </a:xfrm>
          <a:prstGeom prst="rect">
            <a:avLst/>
          </a:prstGeom>
          <a:noFill/>
        </p:spPr>
        <p:txBody>
          <a:bodyPr wrap="none" rtlCol="0">
            <a:spAutoFit/>
          </a:bodyPr>
          <a:lstStyle/>
          <a:p>
            <a:r>
              <a:rPr lang="zh-CN" altLang="en-US" b="1" dirty="0">
                <a:solidFill>
                  <a:srgbClr val="F95565"/>
                </a:solidFill>
              </a:rPr>
              <a:t>第二阶段</a:t>
            </a:r>
            <a:endParaRPr lang="zh-CN" altLang="en-US" b="1" dirty="0">
              <a:solidFill>
                <a:srgbClr val="F95565"/>
              </a:solidFill>
            </a:endParaRPr>
          </a:p>
        </p:txBody>
      </p:sp>
      <p:sp>
        <p:nvSpPr>
          <p:cNvPr id="71" name="文本框 70"/>
          <p:cNvSpPr txBox="1"/>
          <p:nvPr/>
        </p:nvSpPr>
        <p:spPr>
          <a:xfrm>
            <a:off x="9144475" y="5627529"/>
            <a:ext cx="1107996" cy="369332"/>
          </a:xfrm>
          <a:prstGeom prst="rect">
            <a:avLst/>
          </a:prstGeom>
          <a:noFill/>
        </p:spPr>
        <p:txBody>
          <a:bodyPr wrap="none" rtlCol="0">
            <a:spAutoFit/>
          </a:bodyPr>
          <a:lstStyle/>
          <a:p>
            <a:r>
              <a:rPr lang="zh-CN" altLang="en-US" b="1" dirty="0">
                <a:solidFill>
                  <a:srgbClr val="F95565"/>
                </a:solidFill>
              </a:rPr>
              <a:t>第三阶段</a:t>
            </a:r>
            <a:endParaRPr lang="zh-CN" altLang="en-US" b="1" dirty="0">
              <a:solidFill>
                <a:srgbClr val="F95565"/>
              </a:solidFill>
            </a:endParaRPr>
          </a:p>
        </p:txBody>
      </p:sp>
      <p:sp>
        <p:nvSpPr>
          <p:cNvPr id="73" name="直角三角形 4"/>
          <p:cNvSpPr/>
          <p:nvPr/>
        </p:nvSpPr>
        <p:spPr>
          <a:xfrm rot="16200000">
            <a:off x="11828510" y="6514698"/>
            <a:ext cx="273014" cy="273014"/>
          </a:xfrm>
          <a:prstGeom prst="rtTriangle">
            <a:avLst/>
          </a:prstGeom>
          <a:solidFill>
            <a:srgbClr val="ED7D31"/>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74" name="文本框 73"/>
          <p:cNvSpPr txBox="1"/>
          <p:nvPr/>
        </p:nvSpPr>
        <p:spPr>
          <a:xfrm>
            <a:off x="10578992" y="6481048"/>
            <a:ext cx="1261720" cy="30773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蓝源产城集团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advTm="0">
    <p:fade/>
  </p:transition>
</p:sld>
</file>

<file path=ppt/tags/tag1.xml><?xml version="1.0" encoding="utf-8"?>
<p:tagLst xmlns:p="http://schemas.openxmlformats.org/presentationml/2006/main">
  <p:tag name="COMMONDATA" val="eyJoZGlkIjoiYTgzODJiZjg0ODEyNzcwMTI0OTM4ZTYwZDIwMzcxM2QifQ=="/>
</p:tagLst>
</file>

<file path=ppt/theme/theme1.xml><?xml version="1.0" encoding="utf-8"?>
<a:theme xmlns:a="http://schemas.openxmlformats.org/drawingml/2006/main" name="1_">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1_">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2813</Words>
  <Application>WPS 演示</Application>
  <PresentationFormat>自定义</PresentationFormat>
  <Paragraphs>497</Paragraphs>
  <Slides>13</Slides>
  <Notes>48</Notes>
  <HiddenSlides>0</HiddenSlides>
  <MMClips>0</MMClips>
  <ScaleCrop>false</ScaleCrop>
  <HeadingPairs>
    <vt:vector size="6" baseType="variant">
      <vt:variant>
        <vt:lpstr>已用的字体</vt:lpstr>
      </vt:variant>
      <vt:variant>
        <vt:i4>28</vt:i4>
      </vt:variant>
      <vt:variant>
        <vt:lpstr>主题</vt:lpstr>
      </vt:variant>
      <vt:variant>
        <vt:i4>3</vt:i4>
      </vt:variant>
      <vt:variant>
        <vt:lpstr>幻灯片标题</vt:lpstr>
      </vt:variant>
      <vt:variant>
        <vt:i4>13</vt:i4>
      </vt:variant>
    </vt:vector>
  </HeadingPairs>
  <TitlesOfParts>
    <vt:vector size="44" baseType="lpstr">
      <vt:lpstr>Arial</vt:lpstr>
      <vt:lpstr>宋体</vt:lpstr>
      <vt:lpstr>Wingdings</vt:lpstr>
      <vt:lpstr>Verdana</vt:lpstr>
      <vt:lpstr>Calibri</vt:lpstr>
      <vt:lpstr>微软雅黑</vt:lpstr>
      <vt:lpstr>Calibri</vt:lpstr>
      <vt:lpstr>Calibri Light</vt:lpstr>
      <vt:lpstr>思源黑体 Bold</vt:lpstr>
      <vt:lpstr>黑体</vt:lpstr>
      <vt:lpstr>Impact</vt:lpstr>
      <vt:lpstr>华文细黑</vt:lpstr>
      <vt:lpstr>PingFang SC</vt:lpstr>
      <vt:lpstr>Segoe Print</vt:lpstr>
      <vt:lpstr>Open Sans</vt:lpstr>
      <vt:lpstr>楷体</vt:lpstr>
      <vt:lpstr>Times New Roman</vt:lpstr>
      <vt:lpstr>Arial Unicode MS</vt:lpstr>
      <vt:lpstr>Verdana</vt:lpstr>
      <vt:lpstr>Cambria</vt:lpstr>
      <vt:lpstr>Arial</vt:lpstr>
      <vt:lpstr>Helvetica</vt:lpstr>
      <vt:lpstr>ITC Avant Garde Std Bk</vt:lpstr>
      <vt:lpstr>Century Gothic</vt:lpstr>
      <vt:lpstr>Cordia New</vt:lpstr>
      <vt:lpstr>华文黑体</vt:lpstr>
      <vt:lpstr>Gulim</vt:lpstr>
      <vt:lpstr>华文行楷</vt:lpstr>
      <vt:lpstr>1_</vt:lpstr>
      <vt:lpstr>1</vt:lpstr>
      <vt:lpstr>1_1_</vt:lpstr>
      <vt:lpstr>PowerPoint 演示文稿</vt:lpstr>
      <vt:lpstr>1.1.1、 产业现状-中药材产业链</vt:lpstr>
      <vt:lpstr>1.3、 产业痛点</vt:lpstr>
      <vt:lpstr>1.5、中药的发展优势和趋势</vt:lpstr>
      <vt:lpstr>1.6、 解决的思路</vt:lpstr>
      <vt:lpstr>PowerPoint 演示文稿</vt:lpstr>
      <vt:lpstr>PowerPoint 演示文稿</vt:lpstr>
      <vt:lpstr>PowerPoint 演示文稿</vt:lpstr>
      <vt:lpstr>2.6  建设“十个一”工程，打造新经济</vt:lpstr>
      <vt:lpstr>PowerPoint 演示文稿</vt:lpstr>
      <vt:lpstr>3.2、中药材产业平台的生态价值 </vt:lpstr>
      <vt:lpstr>3.3、中药材产业平台----各方价值</vt:lpstr>
      <vt:lpstr>3.3、中药材产业平台----各方价值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thinkpad</dc:creator>
  <cp:lastModifiedBy>为中华之崛起而学习</cp:lastModifiedBy>
  <cp:revision>1032</cp:revision>
  <dcterms:created xsi:type="dcterms:W3CDTF">2018-11-10T12:55:00Z</dcterms:created>
  <dcterms:modified xsi:type="dcterms:W3CDTF">2022-07-12T03:30:52Z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95D690A95A8E428FA20BA516557CDD02</vt:lpwstr>
  </property>
</Properties>
</file>