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413" r:id="rId3"/>
    <p:sldId id="420" r:id="rId5"/>
    <p:sldId id="378" r:id="rId6"/>
    <p:sldId id="383" r:id="rId7"/>
    <p:sldId id="458" r:id="rId8"/>
    <p:sldId id="430" r:id="rId9"/>
    <p:sldId id="431" r:id="rId10"/>
    <p:sldId id="432" r:id="rId11"/>
    <p:sldId id="379" r:id="rId12"/>
    <p:sldId id="429" r:id="rId13"/>
    <p:sldId id="433" r:id="rId14"/>
    <p:sldId id="380" r:id="rId15"/>
    <p:sldId id="465" r:id="rId16"/>
    <p:sldId id="466" r:id="rId17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EFF0F4"/>
    <a:srgbClr val="33D2E4"/>
    <a:srgbClr val="C47546"/>
    <a:srgbClr val="FFFFFF"/>
    <a:srgbClr val="10CF9B"/>
    <a:srgbClr val="000000"/>
    <a:srgbClr val="EEECE1"/>
    <a:srgbClr val="00909C"/>
    <a:srgbClr val="7C4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92" d="100"/>
          <a:sy n="92" d="100"/>
        </p:scale>
        <p:origin x="738" y="90"/>
      </p:cViewPr>
      <p:guideLst>
        <p:guide orient="horz" pos="1579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74E25-77E6-4B87-B0CE-36DF5423573F}" type="doc">
      <dgm:prSet loTypeId="urn:microsoft.com/office/officeart/2005/8/layout/vList4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55277727-BBF9-41C4-89DD-F2CB0A34C4B8}">
      <dgm:prSet phldrT="[文本]"/>
      <dgm:spPr>
        <a:noFill/>
      </dgm:spPr>
      <dgm:t>
        <a:bodyPr/>
        <a:lstStyle/>
        <a:p>
          <a:r>
            <a:rPr lang="zh-CN" altLang="en-US" b="1" dirty="0" smtClean="0">
              <a:solidFill>
                <a:srgbClr val="3333FF"/>
              </a:solidFill>
            </a:rPr>
            <a:t>城市营销总部平台</a:t>
          </a: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，负责建立城市渠道服务体系，初期拟建设</a:t>
          </a:r>
          <a:r>
            <a:rPr lang="en-US" altLang="zh-CN" dirty="0" smtClean="0">
              <a:solidFill>
                <a:schemeClr val="bg1">
                  <a:lumMod val="50000"/>
                </a:schemeClr>
              </a:solidFill>
            </a:rPr>
            <a:t>100</a:t>
          </a: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个中心城市渠道。</a:t>
          </a:r>
          <a:endParaRPr lang="zh-CN" altLang="en-US" dirty="0">
            <a:solidFill>
              <a:schemeClr val="bg1">
                <a:lumMod val="50000"/>
              </a:schemeClr>
            </a:solidFill>
          </a:endParaRPr>
        </a:p>
      </dgm:t>
    </dgm:pt>
    <dgm:pt modelId="{8A270283-CB2C-422D-B845-C723934CDC6C}" cxnId="{9F97E243-F9FD-4AEE-B3F5-A93542419E9F}" type="parTrans">
      <dgm:prSet/>
      <dgm:spPr/>
      <dgm:t>
        <a:bodyPr/>
        <a:lstStyle/>
        <a:p>
          <a:endParaRPr lang="zh-CN" altLang="en-US"/>
        </a:p>
      </dgm:t>
    </dgm:pt>
    <dgm:pt modelId="{5AF9094A-ECE6-47DD-8943-6E5270F19C21}" cxnId="{9F97E243-F9FD-4AEE-B3F5-A93542419E9F}" type="sibTrans">
      <dgm:prSet/>
      <dgm:spPr/>
      <dgm:t>
        <a:bodyPr/>
        <a:lstStyle/>
        <a:p>
          <a:endParaRPr lang="zh-CN" altLang="en-US"/>
        </a:p>
      </dgm:t>
    </dgm:pt>
    <dgm:pt modelId="{ACE6D3E0-92C5-40C4-B344-BE8F3E0DAA95}">
      <dgm:prSet phldrT="[文本]" phldr="0" custT="0"/>
      <dgm:spPr>
        <a:noFill/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拟打造</a:t>
          </a:r>
          <a:r>
            <a:rPr lang="zh-CN" altLang="en-US" b="1" dirty="0" smtClean="0">
              <a:solidFill>
                <a:srgbClr val="3333FF"/>
              </a:solidFill>
            </a:rPr>
            <a:t>品类平台 </a:t>
          </a: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，是省级平台下品类频道逐步壮大孵化出来的，负责整合各省单品类产品资源和品牌营销。</a:t>
          </a:r>
          <a:r>
            <a:rPr lang="zh-CN" altLang="en-US" dirty="0">
              <a:solidFill>
                <a:schemeClr val="bg1">
                  <a:lumMod val="50000"/>
                </a:schemeClr>
              </a:solidFill>
            </a:rPr>
            <a:t/>
          </a:r>
          <a:endParaRPr lang="zh-CN" altLang="en-US" dirty="0">
            <a:solidFill>
              <a:schemeClr val="bg1">
                <a:lumMod val="50000"/>
              </a:schemeClr>
            </a:solidFill>
          </a:endParaRPr>
        </a:p>
      </dgm:t>
    </dgm:pt>
    <dgm:pt modelId="{FD59F511-2FD1-4E6A-A05A-39E048CD72A4}" cxnId="{B209E951-AE70-4632-A74A-5B7D401072E4}" type="parTrans">
      <dgm:prSet/>
      <dgm:spPr/>
      <dgm:t>
        <a:bodyPr/>
        <a:lstStyle/>
        <a:p>
          <a:endParaRPr lang="zh-CN" altLang="en-US"/>
        </a:p>
      </dgm:t>
    </dgm:pt>
    <dgm:pt modelId="{0183C232-ED30-4229-AD32-5BA87B56C585}" cxnId="{B209E951-AE70-4632-A74A-5B7D401072E4}" type="sibTrans">
      <dgm:prSet/>
      <dgm:spPr/>
      <dgm:t>
        <a:bodyPr/>
        <a:lstStyle/>
        <a:p>
          <a:endParaRPr lang="zh-CN" altLang="en-US"/>
        </a:p>
      </dgm:t>
    </dgm:pt>
    <dgm:pt modelId="{BE6FBA43-1DAB-4D9D-B2BD-599B781BA233}">
      <dgm:prSet phldrT="[文本]" phldr="0" custT="0"/>
      <dgm:spPr>
        <a:noFill/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省级平台下的</a:t>
          </a:r>
          <a:r>
            <a:rPr lang="zh-CN" altLang="en-US" b="1" dirty="0" smtClean="0">
              <a:solidFill>
                <a:srgbClr val="3333FF"/>
              </a:solidFill>
            </a:rPr>
            <a:t>品类频道</a:t>
          </a:r>
          <a:r>
            <a:rPr lang="zh-CN" altLang="en-US" dirty="0" smtClean="0">
              <a:solidFill>
                <a:schemeClr val="tx1"/>
              </a:solidFill>
            </a:rPr>
            <a:t>，</a:t>
          </a: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负责抓全省品类产品和资源整合。</a:t>
          </a:r>
          <a:r>
            <a:rPr lang="zh-CN" altLang="en-US" dirty="0">
              <a:solidFill>
                <a:schemeClr val="bg1">
                  <a:lumMod val="50000"/>
                </a:schemeClr>
              </a:solidFill>
            </a:rPr>
            <a:t/>
          </a:r>
          <a:endParaRPr lang="zh-CN" altLang="en-US" dirty="0">
            <a:solidFill>
              <a:schemeClr val="bg1">
                <a:lumMod val="50000"/>
              </a:schemeClr>
            </a:solidFill>
          </a:endParaRPr>
        </a:p>
      </dgm:t>
    </dgm:pt>
    <dgm:pt modelId="{D94F2641-E0B7-4D42-9BD0-5C090B0687CB}" cxnId="{967846F5-4847-4F68-8DAF-69F91E6FA795}" type="parTrans">
      <dgm:prSet/>
      <dgm:spPr/>
      <dgm:t>
        <a:bodyPr/>
        <a:lstStyle/>
        <a:p>
          <a:endParaRPr lang="zh-CN" altLang="en-US"/>
        </a:p>
      </dgm:t>
    </dgm:pt>
    <dgm:pt modelId="{0BB729E4-D405-46F4-9F69-1C08217B5E11}" cxnId="{967846F5-4847-4F68-8DAF-69F91E6FA795}" type="sibTrans">
      <dgm:prSet/>
      <dgm:spPr/>
      <dgm:t>
        <a:bodyPr/>
        <a:lstStyle/>
        <a:p>
          <a:endParaRPr lang="zh-CN" altLang="en-US"/>
        </a:p>
      </dgm:t>
    </dgm:pt>
    <dgm:pt modelId="{222206C4-5A86-49F8-9997-EDF0DAA048C3}">
      <dgm:prSet phldrT="[文本]" phldr="0" custT="0"/>
      <dgm:spPr>
        <a:noFill/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拟打造近</a:t>
          </a:r>
          <a:r>
            <a:rPr lang="en-US" altLang="zh-CN" dirty="0" smtClean="0">
              <a:solidFill>
                <a:schemeClr val="bg1">
                  <a:lumMod val="50000"/>
                </a:schemeClr>
              </a:solidFill>
            </a:rPr>
            <a:t>10</a:t>
          </a: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个</a:t>
          </a:r>
          <a:r>
            <a:rPr lang="zh-CN" altLang="en-US" b="1" dirty="0" smtClean="0">
              <a:solidFill>
                <a:srgbClr val="3333FF"/>
              </a:solidFill>
            </a:rPr>
            <a:t>省级平台</a:t>
          </a:r>
          <a:r>
            <a:rPr lang="zh-CN" altLang="en-US" dirty="0" smtClean="0">
              <a:solidFill>
                <a:schemeClr val="tx1"/>
              </a:solidFill>
            </a:rPr>
            <a:t>，</a:t>
          </a: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负责引政策、设基金、抓龙头、建优势区和实施精准扶贫。</a:t>
          </a:r>
          <a:r>
            <a:rPr lang="zh-CN" altLang="en-US" dirty="0">
              <a:solidFill>
                <a:schemeClr val="bg1">
                  <a:lumMod val="50000"/>
                </a:schemeClr>
              </a:solidFill>
            </a:rPr>
            <a:t/>
          </a:r>
          <a:endParaRPr lang="zh-CN" altLang="en-US" dirty="0">
            <a:solidFill>
              <a:schemeClr val="bg1">
                <a:lumMod val="50000"/>
              </a:schemeClr>
            </a:solidFill>
          </a:endParaRPr>
        </a:p>
      </dgm:t>
    </dgm:pt>
    <dgm:pt modelId="{1C4DD63A-3C00-4034-A933-FBB16E20A118}" cxnId="{78300D0B-F4DC-4B4F-B2F9-A81E70021F27}" type="parTrans">
      <dgm:prSet/>
      <dgm:spPr/>
      <dgm:t>
        <a:bodyPr/>
        <a:lstStyle/>
        <a:p>
          <a:endParaRPr lang="zh-CN" altLang="en-US"/>
        </a:p>
      </dgm:t>
    </dgm:pt>
    <dgm:pt modelId="{A93C7FE3-D0D5-43A7-A34D-2A078C9E116C}" cxnId="{78300D0B-F4DC-4B4F-B2F9-A81E70021F27}" type="sibTrans">
      <dgm:prSet/>
      <dgm:spPr/>
      <dgm:t>
        <a:bodyPr/>
        <a:lstStyle/>
        <a:p>
          <a:endParaRPr lang="zh-CN" altLang="en-US"/>
        </a:p>
      </dgm:t>
    </dgm:pt>
    <dgm:pt modelId="{DE982477-E82E-4EB4-8386-E5078AEE82B4}">
      <dgm:prSet phldrT="[文本]" phldr="0" custT="0"/>
      <dgm:spPr>
        <a:noFill/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solidFill>
                <a:srgbClr val="3333FF"/>
              </a:solidFill>
            </a:rPr>
            <a:t>众泰联总部平台</a:t>
          </a: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，负责顶层架构、模式输出、金融和供应链服务、技术和人才等综合支撑。</a:t>
          </a:r>
          <a:r>
            <a:rPr lang="zh-CN" altLang="en-US" dirty="0">
              <a:solidFill>
                <a:schemeClr val="bg1">
                  <a:lumMod val="50000"/>
                </a:schemeClr>
              </a:solidFill>
            </a:rPr>
            <a:t/>
          </a:r>
          <a:endParaRPr lang="zh-CN" altLang="en-US" dirty="0">
            <a:solidFill>
              <a:schemeClr val="bg1">
                <a:lumMod val="50000"/>
              </a:schemeClr>
            </a:solidFill>
          </a:endParaRPr>
        </a:p>
      </dgm:t>
    </dgm:pt>
    <dgm:pt modelId="{064C38EF-8959-49F4-B0F2-F22DBE3547C1}" cxnId="{F46FBCF5-87B4-4B67-AF36-018183DC3079}" type="parTrans">
      <dgm:prSet/>
      <dgm:spPr/>
      <dgm:t>
        <a:bodyPr/>
        <a:lstStyle/>
        <a:p>
          <a:endParaRPr lang="zh-CN" altLang="en-US"/>
        </a:p>
      </dgm:t>
    </dgm:pt>
    <dgm:pt modelId="{5ECB78B9-D5E7-4023-ABF4-4A1F390C1923}" cxnId="{F46FBCF5-87B4-4B67-AF36-018183DC3079}" type="sibTrans">
      <dgm:prSet/>
      <dgm:spPr/>
      <dgm:t>
        <a:bodyPr/>
        <a:lstStyle/>
        <a:p>
          <a:endParaRPr lang="zh-CN" altLang="en-US"/>
        </a:p>
      </dgm:t>
    </dgm:pt>
    <dgm:pt modelId="{F6B6DB12-E0AF-4135-A240-7645EA449F95}" type="pres">
      <dgm:prSet presAssocID="{77274E25-77E6-4B87-B0CE-36DF542357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FACE156-7117-45EF-9D6B-D3F810771D08}" type="pres">
      <dgm:prSet presAssocID="{55277727-BBF9-41C4-89DD-F2CB0A34C4B8}" presName="comp" presStyleCnt="0"/>
      <dgm:spPr/>
    </dgm:pt>
    <dgm:pt modelId="{82694136-4A24-4330-B624-0A09E0C38B4E}" type="pres">
      <dgm:prSet presAssocID="{55277727-BBF9-41C4-89DD-F2CB0A34C4B8}" presName="box" presStyleLbl="node1" presStyleIdx="0" presStyleCnt="5"/>
      <dgm:spPr/>
      <dgm:t>
        <a:bodyPr/>
        <a:lstStyle/>
        <a:p>
          <a:endParaRPr lang="zh-CN" altLang="en-US"/>
        </a:p>
      </dgm:t>
    </dgm:pt>
    <dgm:pt modelId="{6E26F568-EFC5-4891-BA28-CEBCCD031A70}" type="pres">
      <dgm:prSet presAssocID="{55277727-BBF9-41C4-89DD-F2CB0A34C4B8}" presName="img" presStyleLbl="fgImgPlace1" presStyleIdx="0" presStyleCnt="5"/>
      <dgm:spPr>
        <a:solidFill>
          <a:schemeClr val="accent3"/>
        </a:solidFill>
      </dgm:spPr>
      <dgm:t>
        <a:bodyPr/>
        <a:lstStyle/>
        <a:p>
          <a:endParaRPr lang="zh-CN" altLang="en-US"/>
        </a:p>
      </dgm:t>
    </dgm:pt>
    <dgm:pt modelId="{C9E1B5F3-06BC-4D22-83CA-D9DC00D00A27}" type="pres">
      <dgm:prSet presAssocID="{55277727-BBF9-41C4-89DD-F2CB0A34C4B8}" presName="text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13C565-80AE-47E1-8D8D-A8FC4A190500}" type="pres">
      <dgm:prSet presAssocID="{5AF9094A-ECE6-47DD-8943-6E5270F19C21}" presName="spacer" presStyleCnt="0"/>
      <dgm:spPr/>
    </dgm:pt>
    <dgm:pt modelId="{49470FE3-2DF2-4479-BFF7-CAD428AD71F2}" type="pres">
      <dgm:prSet presAssocID="{ACE6D3E0-92C5-40C4-B344-BE8F3E0DAA95}" presName="comp" presStyleCnt="0"/>
      <dgm:spPr/>
    </dgm:pt>
    <dgm:pt modelId="{8F04C688-5BB5-4BF6-BFD2-AEE839E55613}" type="pres">
      <dgm:prSet presAssocID="{ACE6D3E0-92C5-40C4-B344-BE8F3E0DAA95}" presName="box" presStyleLbl="node1" presStyleIdx="1" presStyleCnt="5"/>
      <dgm:spPr/>
      <dgm:t>
        <a:bodyPr/>
        <a:lstStyle/>
        <a:p>
          <a:endParaRPr lang="zh-CN" altLang="en-US"/>
        </a:p>
      </dgm:t>
    </dgm:pt>
    <dgm:pt modelId="{03A13779-85B7-4301-BA6E-C714668ED05A}" type="pres">
      <dgm:prSet presAssocID="{ACE6D3E0-92C5-40C4-B344-BE8F3E0DAA95}" presName="img" presStyleLbl="fgImgPlace1" presStyleIdx="1" presStyleCnt="5"/>
      <dgm:spPr>
        <a:solidFill>
          <a:schemeClr val="accent2"/>
        </a:solidFill>
      </dgm:spPr>
      <dgm:t>
        <a:bodyPr/>
        <a:lstStyle/>
        <a:p>
          <a:endParaRPr lang="zh-CN" altLang="en-US"/>
        </a:p>
      </dgm:t>
    </dgm:pt>
    <dgm:pt modelId="{6A039C32-F86B-4F55-980C-7613430F5281}" type="pres">
      <dgm:prSet presAssocID="{ACE6D3E0-92C5-40C4-B344-BE8F3E0DAA95}" presName="text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B2B9F1-6551-46EE-9CF0-C2E2856DC582}" type="pres">
      <dgm:prSet presAssocID="{0183C232-ED30-4229-AD32-5BA87B56C585}" presName="spacer" presStyleCnt="0"/>
      <dgm:spPr/>
    </dgm:pt>
    <dgm:pt modelId="{94C93763-D899-4718-8A04-647FEF48AEF9}" type="pres">
      <dgm:prSet presAssocID="{BE6FBA43-1DAB-4D9D-B2BD-599B781BA233}" presName="comp" presStyleCnt="0"/>
      <dgm:spPr/>
    </dgm:pt>
    <dgm:pt modelId="{4537E853-B3E4-4B61-97C6-5CBA89D62F19}" type="pres">
      <dgm:prSet presAssocID="{BE6FBA43-1DAB-4D9D-B2BD-599B781BA233}" presName="box" presStyleLbl="node1" presStyleIdx="2" presStyleCnt="5"/>
      <dgm:spPr/>
      <dgm:t>
        <a:bodyPr/>
        <a:lstStyle/>
        <a:p>
          <a:endParaRPr lang="zh-CN" altLang="en-US"/>
        </a:p>
      </dgm:t>
    </dgm:pt>
    <dgm:pt modelId="{E4B20CCA-6B8C-4F95-A201-CD131647983A}" type="pres">
      <dgm:prSet presAssocID="{BE6FBA43-1DAB-4D9D-B2BD-599B781BA233}" presName="img" presStyleLbl="fgImgPlace1" presStyleIdx="2" presStyleCnt="5"/>
      <dgm:spPr>
        <a:solidFill>
          <a:schemeClr val="accent1"/>
        </a:solidFill>
      </dgm:spPr>
      <dgm:t>
        <a:bodyPr/>
        <a:lstStyle/>
        <a:p>
          <a:endParaRPr lang="zh-CN" altLang="en-US"/>
        </a:p>
      </dgm:t>
    </dgm:pt>
    <dgm:pt modelId="{A1CBE695-D476-490F-8149-8BF0615C1BBD}" type="pres">
      <dgm:prSet presAssocID="{BE6FBA43-1DAB-4D9D-B2BD-599B781BA233}" presName="text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45EB94-4C26-4BBB-92C1-F299D1D5CE8D}" type="pres">
      <dgm:prSet presAssocID="{0BB729E4-D405-46F4-9F69-1C08217B5E11}" presName="spacer" presStyleCnt="0"/>
      <dgm:spPr/>
    </dgm:pt>
    <dgm:pt modelId="{134FF88C-DC41-40A4-8915-1B059A1D9220}" type="pres">
      <dgm:prSet presAssocID="{222206C4-5A86-49F8-9997-EDF0DAA048C3}" presName="comp" presStyleCnt="0"/>
      <dgm:spPr/>
    </dgm:pt>
    <dgm:pt modelId="{E758CE8A-3763-4942-A554-315851A89E01}" type="pres">
      <dgm:prSet presAssocID="{222206C4-5A86-49F8-9997-EDF0DAA048C3}" presName="box" presStyleLbl="node1" presStyleIdx="3" presStyleCnt="5"/>
      <dgm:spPr/>
      <dgm:t>
        <a:bodyPr/>
        <a:lstStyle/>
        <a:p>
          <a:endParaRPr lang="zh-CN" altLang="en-US"/>
        </a:p>
      </dgm:t>
    </dgm:pt>
    <dgm:pt modelId="{21983B90-B085-40D1-998B-C0253E16BDBB}" type="pres">
      <dgm:prSet presAssocID="{222206C4-5A86-49F8-9997-EDF0DAA048C3}" presName="img" presStyleLbl="fgImgPlace1" presStyleIdx="3" presStyleCnt="5"/>
      <dgm:spPr>
        <a:solidFill>
          <a:schemeClr val="tx2"/>
        </a:solidFill>
      </dgm:spPr>
      <dgm:t>
        <a:bodyPr/>
        <a:lstStyle/>
        <a:p>
          <a:endParaRPr lang="zh-CN" altLang="en-US"/>
        </a:p>
      </dgm:t>
    </dgm:pt>
    <dgm:pt modelId="{735DFA83-6291-4FC1-90FA-CEC5ED0B4D43}" type="pres">
      <dgm:prSet presAssocID="{222206C4-5A86-49F8-9997-EDF0DAA048C3}" presName="text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51735C-5ADA-4EE2-99D4-23B2864AE8E3}" type="pres">
      <dgm:prSet presAssocID="{A93C7FE3-D0D5-43A7-A34D-2A078C9E116C}" presName="spacer" presStyleCnt="0"/>
      <dgm:spPr/>
    </dgm:pt>
    <dgm:pt modelId="{6428C504-DCFF-46DC-8DC3-357E8635EF03}" type="pres">
      <dgm:prSet presAssocID="{DE982477-E82E-4EB4-8386-E5078AEE82B4}" presName="comp" presStyleCnt="0"/>
      <dgm:spPr/>
    </dgm:pt>
    <dgm:pt modelId="{D2CE3612-D6D6-436E-B0ED-62F6D0263019}" type="pres">
      <dgm:prSet presAssocID="{DE982477-E82E-4EB4-8386-E5078AEE82B4}" presName="box" presStyleLbl="node1" presStyleIdx="4" presStyleCnt="5"/>
      <dgm:spPr/>
      <dgm:t>
        <a:bodyPr/>
        <a:lstStyle/>
        <a:p>
          <a:endParaRPr lang="zh-CN" altLang="en-US"/>
        </a:p>
      </dgm:t>
    </dgm:pt>
    <dgm:pt modelId="{BD44C7A6-0F3A-4B0B-B946-441D5F002BC3}" type="pres">
      <dgm:prSet presAssocID="{DE982477-E82E-4EB4-8386-E5078AEE82B4}" presName="img" presStyleLbl="fgImgPlace1" presStyleIdx="4" presStyleCnt="5"/>
      <dgm:spPr>
        <a:solidFill>
          <a:schemeClr val="tx1"/>
        </a:solidFill>
      </dgm:spPr>
      <dgm:t>
        <a:bodyPr/>
        <a:lstStyle/>
        <a:p>
          <a:endParaRPr lang="zh-CN" altLang="en-US"/>
        </a:p>
      </dgm:t>
    </dgm:pt>
    <dgm:pt modelId="{8ACE75B0-962B-48F9-AD01-AACAA12F2529}" type="pres">
      <dgm:prSet presAssocID="{DE982477-E82E-4EB4-8386-E5078AEE82B4}" presName="text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F97E243-F9FD-4AEE-B3F5-A93542419E9F}" srcId="{77274E25-77E6-4B87-B0CE-36DF5423573F}" destId="{55277727-BBF9-41C4-89DD-F2CB0A34C4B8}" srcOrd="0" destOrd="0" parTransId="{8A270283-CB2C-422D-B845-C723934CDC6C}" sibTransId="{5AF9094A-ECE6-47DD-8943-6E5270F19C21}"/>
    <dgm:cxn modelId="{B209E951-AE70-4632-A74A-5B7D401072E4}" srcId="{77274E25-77E6-4B87-B0CE-36DF5423573F}" destId="{ACE6D3E0-92C5-40C4-B344-BE8F3E0DAA95}" srcOrd="1" destOrd="0" parTransId="{FD59F511-2FD1-4E6A-A05A-39E048CD72A4}" sibTransId="{0183C232-ED30-4229-AD32-5BA87B56C585}"/>
    <dgm:cxn modelId="{967846F5-4847-4F68-8DAF-69F91E6FA795}" srcId="{77274E25-77E6-4B87-B0CE-36DF5423573F}" destId="{BE6FBA43-1DAB-4D9D-B2BD-599B781BA233}" srcOrd="2" destOrd="0" parTransId="{D94F2641-E0B7-4D42-9BD0-5C090B0687CB}" sibTransId="{0BB729E4-D405-46F4-9F69-1C08217B5E11}"/>
    <dgm:cxn modelId="{78300D0B-F4DC-4B4F-B2F9-A81E70021F27}" srcId="{77274E25-77E6-4B87-B0CE-36DF5423573F}" destId="{222206C4-5A86-49F8-9997-EDF0DAA048C3}" srcOrd="3" destOrd="0" parTransId="{1C4DD63A-3C00-4034-A933-FBB16E20A118}" sibTransId="{A93C7FE3-D0D5-43A7-A34D-2A078C9E116C}"/>
    <dgm:cxn modelId="{F46FBCF5-87B4-4B67-AF36-018183DC3079}" srcId="{77274E25-77E6-4B87-B0CE-36DF5423573F}" destId="{DE982477-E82E-4EB4-8386-E5078AEE82B4}" srcOrd="4" destOrd="0" parTransId="{064C38EF-8959-49F4-B0F2-F22DBE3547C1}" sibTransId="{5ECB78B9-D5E7-4023-ABF4-4A1F390C1923}"/>
    <dgm:cxn modelId="{79D3DFDD-4C22-4AE8-83D9-CD767A822C13}" type="presOf" srcId="{77274E25-77E6-4B87-B0CE-36DF5423573F}" destId="{F6B6DB12-E0AF-4135-A240-7645EA449F95}" srcOrd="0" destOrd="0" presId="urn:microsoft.com/office/officeart/2005/8/layout/vList4"/>
    <dgm:cxn modelId="{E655EF95-CEAE-428B-B6DF-4A2F81F2BC98}" type="presParOf" srcId="{F6B6DB12-E0AF-4135-A240-7645EA449F95}" destId="{3FACE156-7117-45EF-9D6B-D3F810771D08}" srcOrd="0" destOrd="0" presId="urn:microsoft.com/office/officeart/2005/8/layout/vList4"/>
    <dgm:cxn modelId="{4E09CCA3-1105-489C-9405-EAAEE3DA4B59}" type="presParOf" srcId="{3FACE156-7117-45EF-9D6B-D3F810771D08}" destId="{82694136-4A24-4330-B624-0A09E0C38B4E}" srcOrd="0" destOrd="0" presId="urn:microsoft.com/office/officeart/2005/8/layout/vList4"/>
    <dgm:cxn modelId="{635540B8-4663-44C6-BEA2-62958B94CC40}" type="presOf" srcId="{55277727-BBF9-41C4-89DD-F2CB0A34C4B8}" destId="{82694136-4A24-4330-B624-0A09E0C38B4E}" srcOrd="0" destOrd="0" presId="urn:microsoft.com/office/officeart/2005/8/layout/vList4"/>
    <dgm:cxn modelId="{FD8F2A13-9D84-4E10-AF3D-92680E20893E}" type="presParOf" srcId="{3FACE156-7117-45EF-9D6B-D3F810771D08}" destId="{6E26F568-EFC5-4891-BA28-CEBCCD031A70}" srcOrd="1" destOrd="0" presId="urn:microsoft.com/office/officeart/2005/8/layout/vList4"/>
    <dgm:cxn modelId="{0C6B58FE-22C1-449C-BCBA-F5AC22B24E6E}" type="presParOf" srcId="{3FACE156-7117-45EF-9D6B-D3F810771D08}" destId="{C9E1B5F3-06BC-4D22-83CA-D9DC00D00A27}" srcOrd="2" destOrd="0" presId="urn:microsoft.com/office/officeart/2005/8/layout/vList4"/>
    <dgm:cxn modelId="{CD1CDB26-3B83-4342-BC39-E42F4C8EC7D8}" type="presOf" srcId="{55277727-BBF9-41C4-89DD-F2CB0A34C4B8}" destId="{C9E1B5F3-06BC-4D22-83CA-D9DC00D00A27}" srcOrd="1" destOrd="0" presId="urn:microsoft.com/office/officeart/2005/8/layout/vList4"/>
    <dgm:cxn modelId="{63892724-B6F0-4117-934B-C7B78D1E37EF}" type="presParOf" srcId="{F6B6DB12-E0AF-4135-A240-7645EA449F95}" destId="{A613C565-80AE-47E1-8D8D-A8FC4A190500}" srcOrd="1" destOrd="0" presId="urn:microsoft.com/office/officeart/2005/8/layout/vList4"/>
    <dgm:cxn modelId="{861EB31C-9044-4A33-B40D-412D5ACD2558}" type="presOf" srcId="{5AF9094A-ECE6-47DD-8943-6E5270F19C21}" destId="{A613C565-80AE-47E1-8D8D-A8FC4A190500}" srcOrd="0" destOrd="0" presId="urn:microsoft.com/office/officeart/2005/8/layout/vList4"/>
    <dgm:cxn modelId="{3BDF5652-2792-40EE-92BF-57795FEE33D3}" type="presParOf" srcId="{F6B6DB12-E0AF-4135-A240-7645EA449F95}" destId="{49470FE3-2DF2-4479-BFF7-CAD428AD71F2}" srcOrd="2" destOrd="0" presId="urn:microsoft.com/office/officeart/2005/8/layout/vList4"/>
    <dgm:cxn modelId="{028A3392-8EC4-4C2C-9598-15663E3C797D}" type="presParOf" srcId="{49470FE3-2DF2-4479-BFF7-CAD428AD71F2}" destId="{8F04C688-5BB5-4BF6-BFD2-AEE839E55613}" srcOrd="0" destOrd="2" presId="urn:microsoft.com/office/officeart/2005/8/layout/vList4"/>
    <dgm:cxn modelId="{8CE2EB26-1A2F-4D6B-AB77-5E6C37F015DF}" type="presOf" srcId="{ACE6D3E0-92C5-40C4-B344-BE8F3E0DAA95}" destId="{8F04C688-5BB5-4BF6-BFD2-AEE839E55613}" srcOrd="0" destOrd="0" presId="urn:microsoft.com/office/officeart/2005/8/layout/vList4"/>
    <dgm:cxn modelId="{8E961C3F-CBC1-43BD-AD5F-0E7256A2EC06}" type="presParOf" srcId="{49470FE3-2DF2-4479-BFF7-CAD428AD71F2}" destId="{03A13779-85B7-4301-BA6E-C714668ED05A}" srcOrd="1" destOrd="2" presId="urn:microsoft.com/office/officeart/2005/8/layout/vList4"/>
    <dgm:cxn modelId="{F457DE0F-D734-4FE3-B2F5-9D48B529D3DF}" type="presParOf" srcId="{49470FE3-2DF2-4479-BFF7-CAD428AD71F2}" destId="{6A039C32-F86B-4F55-980C-7613430F5281}" srcOrd="2" destOrd="2" presId="urn:microsoft.com/office/officeart/2005/8/layout/vList4"/>
    <dgm:cxn modelId="{75DDFEFC-3C28-4D00-BC9F-CC45529A774A}" type="presOf" srcId="{ACE6D3E0-92C5-40C4-B344-BE8F3E0DAA95}" destId="{6A039C32-F86B-4F55-980C-7613430F5281}" srcOrd="1" destOrd="0" presId="urn:microsoft.com/office/officeart/2005/8/layout/vList4"/>
    <dgm:cxn modelId="{0734F442-3CC5-4C13-A337-C830C74B4709}" type="presParOf" srcId="{F6B6DB12-E0AF-4135-A240-7645EA449F95}" destId="{7EB2B9F1-6551-46EE-9CF0-C2E2856DC582}" srcOrd="3" destOrd="0" presId="urn:microsoft.com/office/officeart/2005/8/layout/vList4"/>
    <dgm:cxn modelId="{CA26FEFA-BBA1-46EE-9D11-DCA66A8BAE92}" type="presOf" srcId="{0183C232-ED30-4229-AD32-5BA87B56C585}" destId="{7EB2B9F1-6551-46EE-9CF0-C2E2856DC582}" srcOrd="0" destOrd="0" presId="urn:microsoft.com/office/officeart/2005/8/layout/vList4"/>
    <dgm:cxn modelId="{13F4CDEA-62B0-4EDB-ABD7-85CE876E1F9C}" type="presParOf" srcId="{F6B6DB12-E0AF-4135-A240-7645EA449F95}" destId="{94C93763-D899-4718-8A04-647FEF48AEF9}" srcOrd="4" destOrd="0" presId="urn:microsoft.com/office/officeart/2005/8/layout/vList4"/>
    <dgm:cxn modelId="{277E748B-5139-4343-8F68-F8BEA2CE97A6}" type="presParOf" srcId="{94C93763-D899-4718-8A04-647FEF48AEF9}" destId="{4537E853-B3E4-4B61-97C6-5CBA89D62F19}" srcOrd="0" destOrd="4" presId="urn:microsoft.com/office/officeart/2005/8/layout/vList4"/>
    <dgm:cxn modelId="{4AD8C710-9658-49AB-8231-74D5C694E047}" type="presOf" srcId="{BE6FBA43-1DAB-4D9D-B2BD-599B781BA233}" destId="{4537E853-B3E4-4B61-97C6-5CBA89D62F19}" srcOrd="0" destOrd="0" presId="urn:microsoft.com/office/officeart/2005/8/layout/vList4"/>
    <dgm:cxn modelId="{6D3663EB-03EE-4651-8683-F355FC6A3298}" type="presParOf" srcId="{94C93763-D899-4718-8A04-647FEF48AEF9}" destId="{E4B20CCA-6B8C-4F95-A201-CD131647983A}" srcOrd="1" destOrd="4" presId="urn:microsoft.com/office/officeart/2005/8/layout/vList4"/>
    <dgm:cxn modelId="{69AEBB4C-8849-4065-8995-F0959E93C6AB}" type="presParOf" srcId="{94C93763-D899-4718-8A04-647FEF48AEF9}" destId="{A1CBE695-D476-490F-8149-8BF0615C1BBD}" srcOrd="2" destOrd="4" presId="urn:microsoft.com/office/officeart/2005/8/layout/vList4"/>
    <dgm:cxn modelId="{3CFDCE38-05E6-45CE-9CEF-40297EC6E112}" type="presOf" srcId="{BE6FBA43-1DAB-4D9D-B2BD-599B781BA233}" destId="{A1CBE695-D476-490F-8149-8BF0615C1BBD}" srcOrd="1" destOrd="0" presId="urn:microsoft.com/office/officeart/2005/8/layout/vList4"/>
    <dgm:cxn modelId="{933C9FF6-2F67-4A3E-90E1-263BA093417A}" type="presParOf" srcId="{F6B6DB12-E0AF-4135-A240-7645EA449F95}" destId="{9445EB94-4C26-4BBB-92C1-F299D1D5CE8D}" srcOrd="5" destOrd="0" presId="urn:microsoft.com/office/officeart/2005/8/layout/vList4"/>
    <dgm:cxn modelId="{9B83FC1F-DB84-421A-9688-B943C0C0A302}" type="presOf" srcId="{0BB729E4-D405-46F4-9F69-1C08217B5E11}" destId="{9445EB94-4C26-4BBB-92C1-F299D1D5CE8D}" srcOrd="0" destOrd="0" presId="urn:microsoft.com/office/officeart/2005/8/layout/vList4"/>
    <dgm:cxn modelId="{D7631A5E-2F8C-4B2B-9641-C92D6F15C83F}" type="presParOf" srcId="{F6B6DB12-E0AF-4135-A240-7645EA449F95}" destId="{134FF88C-DC41-40A4-8915-1B059A1D9220}" srcOrd="6" destOrd="0" presId="urn:microsoft.com/office/officeart/2005/8/layout/vList4"/>
    <dgm:cxn modelId="{3F9DD145-3510-48FD-89EA-6AB61716102F}" type="presParOf" srcId="{134FF88C-DC41-40A4-8915-1B059A1D9220}" destId="{E758CE8A-3763-4942-A554-315851A89E01}" srcOrd="0" destOrd="6" presId="urn:microsoft.com/office/officeart/2005/8/layout/vList4"/>
    <dgm:cxn modelId="{A121BFD3-A1E8-4922-9941-8AF21F762299}" type="presOf" srcId="{222206C4-5A86-49F8-9997-EDF0DAA048C3}" destId="{E758CE8A-3763-4942-A554-315851A89E01}" srcOrd="0" destOrd="0" presId="urn:microsoft.com/office/officeart/2005/8/layout/vList4"/>
    <dgm:cxn modelId="{E1AB2B11-6B5A-4B60-B9DE-0CBDCA3139D8}" type="presParOf" srcId="{134FF88C-DC41-40A4-8915-1B059A1D9220}" destId="{21983B90-B085-40D1-998B-C0253E16BDBB}" srcOrd="1" destOrd="6" presId="urn:microsoft.com/office/officeart/2005/8/layout/vList4"/>
    <dgm:cxn modelId="{E84E9168-3042-486D-9C93-A66AE095BA2D}" type="presParOf" srcId="{134FF88C-DC41-40A4-8915-1B059A1D9220}" destId="{735DFA83-6291-4FC1-90FA-CEC5ED0B4D43}" srcOrd="2" destOrd="6" presId="urn:microsoft.com/office/officeart/2005/8/layout/vList4"/>
    <dgm:cxn modelId="{D0253214-B370-4A86-9D70-BAE2EA47BAAC}" type="presOf" srcId="{222206C4-5A86-49F8-9997-EDF0DAA048C3}" destId="{735DFA83-6291-4FC1-90FA-CEC5ED0B4D43}" srcOrd="1" destOrd="0" presId="urn:microsoft.com/office/officeart/2005/8/layout/vList4"/>
    <dgm:cxn modelId="{A0F9636A-CB0C-4A45-9E8D-7D7B8D8918F6}" type="presParOf" srcId="{F6B6DB12-E0AF-4135-A240-7645EA449F95}" destId="{F651735C-5ADA-4EE2-99D4-23B2864AE8E3}" srcOrd="7" destOrd="0" presId="urn:microsoft.com/office/officeart/2005/8/layout/vList4"/>
    <dgm:cxn modelId="{3F21BF66-BD67-4482-AFBB-A4B587F51EB8}" type="presOf" srcId="{A93C7FE3-D0D5-43A7-A34D-2A078C9E116C}" destId="{F651735C-5ADA-4EE2-99D4-23B2864AE8E3}" srcOrd="0" destOrd="0" presId="urn:microsoft.com/office/officeart/2005/8/layout/vList4"/>
    <dgm:cxn modelId="{769E98F1-1465-4C44-8F8C-7FCC6DF6675D}" type="presParOf" srcId="{F6B6DB12-E0AF-4135-A240-7645EA449F95}" destId="{6428C504-DCFF-46DC-8DC3-357E8635EF03}" srcOrd="8" destOrd="0" presId="urn:microsoft.com/office/officeart/2005/8/layout/vList4"/>
    <dgm:cxn modelId="{2BC471E8-9BC7-4CEF-8F73-BFC0870DA156}" type="presParOf" srcId="{6428C504-DCFF-46DC-8DC3-357E8635EF03}" destId="{D2CE3612-D6D6-436E-B0ED-62F6D0263019}" srcOrd="0" destOrd="8" presId="urn:microsoft.com/office/officeart/2005/8/layout/vList4"/>
    <dgm:cxn modelId="{ABE7891F-AAC7-4CBB-A24C-01C075F94AF6}" type="presOf" srcId="{DE982477-E82E-4EB4-8386-E5078AEE82B4}" destId="{D2CE3612-D6D6-436E-B0ED-62F6D0263019}" srcOrd="0" destOrd="0" presId="urn:microsoft.com/office/officeart/2005/8/layout/vList4"/>
    <dgm:cxn modelId="{5179CE70-FEBD-4009-868C-DD2560B195ED}" type="presParOf" srcId="{6428C504-DCFF-46DC-8DC3-357E8635EF03}" destId="{BD44C7A6-0F3A-4B0B-B946-441D5F002BC3}" srcOrd="1" destOrd="8" presId="urn:microsoft.com/office/officeart/2005/8/layout/vList4"/>
    <dgm:cxn modelId="{DA64160B-AAF1-411D-89F4-B204B2590D86}" type="presParOf" srcId="{6428C504-DCFF-46DC-8DC3-357E8635EF03}" destId="{8ACE75B0-962B-48F9-AD01-AACAA12F2529}" srcOrd="2" destOrd="8" presId="urn:microsoft.com/office/officeart/2005/8/layout/vList4"/>
    <dgm:cxn modelId="{AE30D377-15AD-4478-A44E-4759C6A2FEE6}" type="presOf" srcId="{DE982477-E82E-4EB4-8386-E5078AEE82B4}" destId="{8ACE75B0-962B-48F9-AD01-AACAA12F2529}" srcOrd="1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273754" cy="3743188"/>
        <a:chOff x="0" y="0"/>
        <a:chExt cx="4273754" cy="3743188"/>
      </a:xfrm>
    </dsp:grpSpPr>
    <dsp:sp modelId="{82694136-4A24-4330-B624-0A09E0C38B4E}">
      <dsp:nvSpPr>
        <dsp:cNvPr id="3" name="圆角矩形 2"/>
        <dsp:cNvSpPr/>
      </dsp:nvSpPr>
      <dsp:spPr bwMode="white">
        <a:xfrm>
          <a:off x="0" y="0"/>
          <a:ext cx="4273754" cy="693183"/>
        </a:xfrm>
        <a:prstGeom prst="roundRect">
          <a:avLst>
            <a:gd name="adj" fmla="val 10000"/>
          </a:avLst>
        </a:prstGeom>
        <a:noFill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solidFill>
                <a:srgbClr val="3333FF"/>
              </a:solidFill>
            </a:rPr>
            <a:t>城市营销总部平台</a:t>
          </a: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，负责建立城市渠道服务体系，初期拟建设</a:t>
          </a:r>
          <a:r>
            <a:rPr lang="en-US" altLang="zh-CN" dirty="0" smtClean="0">
              <a:solidFill>
                <a:schemeClr val="bg1">
                  <a:lumMod val="50000"/>
                </a:schemeClr>
              </a:solidFill>
            </a:rPr>
            <a:t>100</a:t>
          </a: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个中心城市渠道。</a:t>
          </a:r>
          <a:endParaRPr lang="zh-CN" altLang="en-US" dirty="0">
            <a:solidFill>
              <a:schemeClr val="bg1">
                <a:lumMod val="50000"/>
              </a:schemeClr>
            </a:solidFill>
          </a:endParaRPr>
        </a:p>
      </dsp:txBody>
      <dsp:txXfrm>
        <a:off x="0" y="0"/>
        <a:ext cx="4273754" cy="693183"/>
      </dsp:txXfrm>
    </dsp:sp>
    <dsp:sp modelId="{6E26F568-EFC5-4891-BA28-CEBCCD031A70}">
      <dsp:nvSpPr>
        <dsp:cNvPr id="4" name="圆角矩形 3"/>
        <dsp:cNvSpPr/>
      </dsp:nvSpPr>
      <dsp:spPr bwMode="white">
        <a:xfrm>
          <a:off x="69318" y="69318"/>
          <a:ext cx="854751" cy="554546"/>
        </a:xfrm>
        <a:prstGeom prst="roundRect">
          <a:avLst>
            <a:gd name="adj" fmla="val 10000"/>
          </a:avLst>
        </a:prstGeom>
        <a:solidFill>
          <a:schemeClr val="accent3"/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69318" y="69318"/>
        <a:ext cx="854751" cy="554546"/>
      </dsp:txXfrm>
    </dsp:sp>
    <dsp:sp modelId="{8F04C688-5BB5-4BF6-BFD2-AEE839E55613}">
      <dsp:nvSpPr>
        <dsp:cNvPr id="5" name="圆角矩形 4"/>
        <dsp:cNvSpPr/>
      </dsp:nvSpPr>
      <dsp:spPr bwMode="white">
        <a:xfrm>
          <a:off x="0" y="762501"/>
          <a:ext cx="4273754" cy="693183"/>
        </a:xfrm>
        <a:prstGeom prst="roundRect">
          <a:avLst>
            <a:gd name="adj" fmla="val 10000"/>
          </a:avLst>
        </a:prstGeom>
        <a:noFill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拟打造</a:t>
          </a:r>
          <a:r>
            <a:rPr lang="zh-CN" altLang="en-US" b="1" dirty="0" smtClean="0">
              <a:solidFill>
                <a:srgbClr val="3333FF"/>
              </a:solidFill>
            </a:rPr>
            <a:t>品类平台 </a:t>
          </a: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，是省级平台下品类频道逐步壮大孵化出来的，负责整合各省单品类产品资源和品牌营销。</a:t>
          </a:r>
          <a:endParaRPr lang="zh-CN" altLang="en-US" dirty="0">
            <a:solidFill>
              <a:schemeClr val="bg1">
                <a:lumMod val="50000"/>
              </a:schemeClr>
            </a:solidFill>
          </a:endParaRPr>
        </a:p>
      </dsp:txBody>
      <dsp:txXfrm>
        <a:off x="0" y="762501"/>
        <a:ext cx="4273754" cy="693183"/>
      </dsp:txXfrm>
    </dsp:sp>
    <dsp:sp modelId="{03A13779-85B7-4301-BA6E-C714668ED05A}">
      <dsp:nvSpPr>
        <dsp:cNvPr id="6" name="圆角矩形 5"/>
        <dsp:cNvSpPr/>
      </dsp:nvSpPr>
      <dsp:spPr bwMode="white">
        <a:xfrm>
          <a:off x="69318" y="831820"/>
          <a:ext cx="854751" cy="554546"/>
        </a:xfrm>
        <a:prstGeom prst="roundRect">
          <a:avLst>
            <a:gd name="adj" fmla="val 10000"/>
          </a:avLst>
        </a:prstGeom>
        <a:solidFill>
          <a:schemeClr val="accent2"/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69318" y="831820"/>
        <a:ext cx="854751" cy="554546"/>
      </dsp:txXfrm>
    </dsp:sp>
    <dsp:sp modelId="{4537E853-B3E4-4B61-97C6-5CBA89D62F19}">
      <dsp:nvSpPr>
        <dsp:cNvPr id="7" name="圆角矩形 6"/>
        <dsp:cNvSpPr/>
      </dsp:nvSpPr>
      <dsp:spPr bwMode="white">
        <a:xfrm>
          <a:off x="0" y="1525003"/>
          <a:ext cx="4273754" cy="693183"/>
        </a:xfrm>
        <a:prstGeom prst="roundRect">
          <a:avLst>
            <a:gd name="adj" fmla="val 10000"/>
          </a:avLst>
        </a:prstGeom>
        <a:noFill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省级平台下的</a:t>
          </a:r>
          <a:r>
            <a:rPr lang="zh-CN" altLang="en-US" b="1" dirty="0" smtClean="0">
              <a:solidFill>
                <a:srgbClr val="3333FF"/>
              </a:solidFill>
            </a:rPr>
            <a:t>品类频道</a:t>
          </a:r>
          <a:r>
            <a:rPr lang="zh-CN" altLang="en-US" dirty="0" smtClean="0">
              <a:solidFill>
                <a:schemeClr val="tx1"/>
              </a:solidFill>
            </a:rPr>
            <a:t>，</a:t>
          </a: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负责抓全省品类产品和资源整合。</a:t>
          </a:r>
          <a:endParaRPr lang="zh-CN" altLang="en-US" dirty="0">
            <a:solidFill>
              <a:schemeClr val="bg1">
                <a:lumMod val="50000"/>
              </a:schemeClr>
            </a:solidFill>
          </a:endParaRPr>
        </a:p>
      </dsp:txBody>
      <dsp:txXfrm>
        <a:off x="0" y="1525003"/>
        <a:ext cx="4273754" cy="693183"/>
      </dsp:txXfrm>
    </dsp:sp>
    <dsp:sp modelId="{E4B20CCA-6B8C-4F95-A201-CD131647983A}">
      <dsp:nvSpPr>
        <dsp:cNvPr id="8" name="圆角矩形 7"/>
        <dsp:cNvSpPr/>
      </dsp:nvSpPr>
      <dsp:spPr bwMode="white">
        <a:xfrm>
          <a:off x="69318" y="1594321"/>
          <a:ext cx="854751" cy="554546"/>
        </a:xfrm>
        <a:prstGeom prst="roundRect">
          <a:avLst>
            <a:gd name="adj" fmla="val 10000"/>
          </a:avLst>
        </a:prstGeom>
        <a:solidFill>
          <a:schemeClr val="accent1"/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69318" y="1594321"/>
        <a:ext cx="854751" cy="554546"/>
      </dsp:txXfrm>
    </dsp:sp>
    <dsp:sp modelId="{E758CE8A-3763-4942-A554-315851A89E01}">
      <dsp:nvSpPr>
        <dsp:cNvPr id="9" name="圆角矩形 8"/>
        <dsp:cNvSpPr/>
      </dsp:nvSpPr>
      <dsp:spPr bwMode="white">
        <a:xfrm>
          <a:off x="0" y="2287504"/>
          <a:ext cx="4273754" cy="693183"/>
        </a:xfrm>
        <a:prstGeom prst="roundRect">
          <a:avLst>
            <a:gd name="adj" fmla="val 10000"/>
          </a:avLst>
        </a:prstGeom>
        <a:noFill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拟打造近</a:t>
          </a:r>
          <a:r>
            <a:rPr lang="en-US" altLang="zh-CN" dirty="0" smtClean="0">
              <a:solidFill>
                <a:schemeClr val="bg1">
                  <a:lumMod val="50000"/>
                </a:schemeClr>
              </a:solidFill>
            </a:rPr>
            <a:t>10</a:t>
          </a: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个</a:t>
          </a:r>
          <a:r>
            <a:rPr lang="zh-CN" altLang="en-US" b="1" dirty="0" smtClean="0">
              <a:solidFill>
                <a:srgbClr val="3333FF"/>
              </a:solidFill>
            </a:rPr>
            <a:t>省级平台</a:t>
          </a:r>
          <a:r>
            <a:rPr lang="zh-CN" altLang="en-US" dirty="0" smtClean="0">
              <a:solidFill>
                <a:schemeClr val="tx1"/>
              </a:solidFill>
            </a:rPr>
            <a:t>，</a:t>
          </a: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负责引政策、设基金、抓龙头、建优势区和实施精准扶贫。</a:t>
          </a:r>
          <a:endParaRPr lang="zh-CN" altLang="en-US" dirty="0">
            <a:solidFill>
              <a:schemeClr val="bg1">
                <a:lumMod val="50000"/>
              </a:schemeClr>
            </a:solidFill>
          </a:endParaRPr>
        </a:p>
      </dsp:txBody>
      <dsp:txXfrm>
        <a:off x="0" y="2287504"/>
        <a:ext cx="4273754" cy="693183"/>
      </dsp:txXfrm>
    </dsp:sp>
    <dsp:sp modelId="{21983B90-B085-40D1-998B-C0253E16BDBB}">
      <dsp:nvSpPr>
        <dsp:cNvPr id="10" name="圆角矩形 9"/>
        <dsp:cNvSpPr/>
      </dsp:nvSpPr>
      <dsp:spPr bwMode="white">
        <a:xfrm>
          <a:off x="69318" y="2356822"/>
          <a:ext cx="854751" cy="554546"/>
        </a:xfrm>
        <a:prstGeom prst="roundRect">
          <a:avLst>
            <a:gd name="adj" fmla="val 10000"/>
          </a:avLst>
        </a:prstGeom>
        <a:solidFill>
          <a:schemeClr val="tx2"/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69318" y="2356822"/>
        <a:ext cx="854751" cy="554546"/>
      </dsp:txXfrm>
    </dsp:sp>
    <dsp:sp modelId="{D2CE3612-D6D6-436E-B0ED-62F6D0263019}">
      <dsp:nvSpPr>
        <dsp:cNvPr id="11" name="圆角矩形 10"/>
        <dsp:cNvSpPr/>
      </dsp:nvSpPr>
      <dsp:spPr bwMode="white">
        <a:xfrm>
          <a:off x="0" y="3050005"/>
          <a:ext cx="4273754" cy="693183"/>
        </a:xfrm>
        <a:prstGeom prst="roundRect">
          <a:avLst>
            <a:gd name="adj" fmla="val 10000"/>
          </a:avLst>
        </a:prstGeom>
        <a:noFill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solidFill>
                <a:srgbClr val="3333FF"/>
              </a:solidFill>
            </a:rPr>
            <a:t>众泰联总部平台</a:t>
          </a:r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，负责顶层架构、模式输出、金融和供应链服务、技术和人才等综合支撑。</a:t>
          </a:r>
          <a:endParaRPr lang="zh-CN" altLang="en-US" dirty="0">
            <a:solidFill>
              <a:schemeClr val="bg1">
                <a:lumMod val="50000"/>
              </a:schemeClr>
            </a:solidFill>
          </a:endParaRPr>
        </a:p>
      </dsp:txBody>
      <dsp:txXfrm>
        <a:off x="0" y="3050005"/>
        <a:ext cx="4273754" cy="693183"/>
      </dsp:txXfrm>
    </dsp:sp>
    <dsp:sp modelId="{BD44C7A6-0F3A-4B0B-B946-441D5F002BC3}">
      <dsp:nvSpPr>
        <dsp:cNvPr id="12" name="圆角矩形 11"/>
        <dsp:cNvSpPr/>
      </dsp:nvSpPr>
      <dsp:spPr bwMode="white">
        <a:xfrm>
          <a:off x="69318" y="3119323"/>
          <a:ext cx="854751" cy="554546"/>
        </a:xfrm>
        <a:prstGeom prst="roundRect">
          <a:avLst>
            <a:gd name="adj" fmla="val 10000"/>
          </a:avLst>
        </a:prstGeom>
        <a:solidFill>
          <a:schemeClr val="tx1"/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69318" y="3119323"/>
        <a:ext cx="854751" cy="554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67592-CE06-4A43-83F7-0471D76963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D6F74-634D-4233-BDBC-8BE3983B5C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712381" y="446567"/>
            <a:ext cx="66666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712381" y="564729"/>
            <a:ext cx="69901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99" y="-1"/>
            <a:ext cx="873609" cy="596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99" y="-1"/>
            <a:ext cx="873609" cy="596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hyperlink" Target="http://ibaotu.com/ppt/" TargetMode="Externa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B081-D977-41CF-A2D4-9A22C4C4D4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9921-EB9E-4DD2-AEBE-9229AC87A6BC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>
            <a:hlinkClick r:id="rId14"/>
          </p:cNvPr>
          <p:cNvSpPr txBox="1"/>
          <p:nvPr userDrawn="1"/>
        </p:nvSpPr>
        <p:spPr>
          <a:xfrm>
            <a:off x="3238500" y="2228850"/>
            <a:ext cx="2667000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  <a:endParaRPr kumimoji="0" lang="en-US" altLang="zh-C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7" Type="http://schemas.openxmlformats.org/officeDocument/2006/relationships/slideLayout" Target="../slideLayouts/slideLayout1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2"/>
            <a:ext cx="9173753" cy="516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118" y="4743007"/>
            <a:ext cx="89897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8" rIns="91437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mbria" panose="02040503050406030204" charset="0"/>
              </a:rPr>
              <a:t>2019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mbria" panose="02040503050406030204" charset="0"/>
              </a:rPr>
              <a:t>年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mbria" panose="02040503050406030204" charset="0"/>
              </a:rPr>
              <a:t>11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mbria" panose="02040503050406030204" charset="0"/>
              </a:rPr>
              <a:t>月          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mbria" panose="0204050305040603020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7118" y="1646665"/>
            <a:ext cx="8989764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众泰联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35" y="3138335"/>
            <a:ext cx="8989763" cy="5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打造</a:t>
            </a:r>
            <a:r>
              <a:rPr lang="zh-CN" altLang="en-US" sz="22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全球最具影响力</a:t>
            </a:r>
            <a:r>
              <a:rPr lang="zh-CN" altLang="en-US" sz="22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的医疗养生度假</a:t>
            </a:r>
            <a:r>
              <a:rPr lang="zh-CN" altLang="en-US" sz="22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产业链整合服务平台</a:t>
            </a:r>
            <a:endParaRPr lang="zh-CN" altLang="en-US" sz="22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9393" y="1619486"/>
            <a:ext cx="4047482" cy="3046812"/>
            <a:chOff x="4572000" y="2150884"/>
            <a:chExt cx="4226719" cy="2437090"/>
          </a:xfrm>
        </p:grpSpPr>
        <p:sp>
          <p:nvSpPr>
            <p:cNvPr id="4" name="矩形 3"/>
            <p:cNvSpPr/>
            <p:nvPr/>
          </p:nvSpPr>
          <p:spPr>
            <a:xfrm>
              <a:off x="4572000" y="2150884"/>
              <a:ext cx="4226719" cy="24370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768497" y="2351328"/>
              <a:ext cx="3794143" cy="1963461"/>
              <a:chOff x="9161" y="4065"/>
              <a:chExt cx="8775" cy="5497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9" name="矩形 8"/>
              <p:cNvSpPr/>
              <p:nvPr/>
            </p:nvSpPr>
            <p:spPr>
              <a:xfrm>
                <a:off x="11436" y="4066"/>
                <a:ext cx="2511" cy="135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b="1" dirty="0" smtClean="0">
                    <a:solidFill>
                      <a:schemeClr val="bg1"/>
                    </a:solidFill>
                  </a:rPr>
                  <a:t>政府</a:t>
                </a:r>
                <a:r>
                  <a:rPr lang="zh-CN" altLang="en-US" sz="1200" b="1" dirty="0">
                    <a:solidFill>
                      <a:schemeClr val="bg1"/>
                    </a:solidFill>
                  </a:rPr>
                  <a:t>机构</a:t>
                </a:r>
                <a:r>
                  <a:rPr lang="zh-CN" altLang="en-US" sz="1200" b="1" dirty="0" smtClean="0">
                    <a:solidFill>
                      <a:schemeClr val="bg1"/>
                    </a:solidFill>
                  </a:rPr>
                  <a:t>（</a:t>
                </a:r>
                <a:r>
                  <a:rPr lang="en-US" altLang="zh-CN" sz="1200" b="1" dirty="0">
                    <a:solidFill>
                      <a:schemeClr val="bg1"/>
                    </a:solidFill>
                  </a:rPr>
                  <a:t>LP</a:t>
                </a:r>
                <a:r>
                  <a:rPr lang="zh-CN" altLang="en-US" sz="1200" b="1" dirty="0">
                    <a:solidFill>
                      <a:schemeClr val="bg1"/>
                    </a:solidFill>
                  </a:rPr>
                  <a:t>）</a:t>
                </a:r>
                <a:endParaRPr lang="zh-CN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4901" y="4066"/>
                <a:ext cx="3035" cy="135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</a:rPr>
                  <a:t>资金</a:t>
                </a:r>
                <a:r>
                  <a:rPr lang="zh-CN" altLang="en-US" sz="1200" b="1" dirty="0" smtClean="0">
                    <a:solidFill>
                      <a:schemeClr val="bg1"/>
                    </a:solidFill>
                  </a:rPr>
                  <a:t>方</a:t>
                </a:r>
                <a:r>
                  <a:rPr lang="en-US" altLang="zh-CN" sz="1200" b="1" dirty="0" smtClean="0">
                    <a:solidFill>
                      <a:schemeClr val="bg1"/>
                    </a:solidFill>
                  </a:rPr>
                  <a:t>/</a:t>
                </a:r>
                <a:endParaRPr lang="en-US" altLang="zh-CN" sz="12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sz="1200" b="1" dirty="0" smtClean="0">
                    <a:solidFill>
                      <a:schemeClr val="bg1"/>
                    </a:solidFill>
                  </a:rPr>
                  <a:t>社会</a:t>
                </a:r>
                <a:r>
                  <a:rPr lang="zh-CN" altLang="en-US" sz="1200" b="1" dirty="0">
                    <a:solidFill>
                      <a:schemeClr val="bg1"/>
                    </a:solidFill>
                  </a:rPr>
                  <a:t>资本（</a:t>
                </a:r>
                <a:r>
                  <a:rPr lang="en-US" altLang="zh-CN" sz="1200" b="1" dirty="0">
                    <a:solidFill>
                      <a:schemeClr val="bg1"/>
                    </a:solidFill>
                  </a:rPr>
                  <a:t>LP</a:t>
                </a:r>
                <a:r>
                  <a:rPr lang="zh-CN" altLang="en-US" sz="1200" b="1" dirty="0">
                    <a:solidFill>
                      <a:schemeClr val="bg1"/>
                    </a:solidFill>
                  </a:rPr>
                  <a:t>）</a:t>
                </a:r>
                <a:endParaRPr lang="zh-CN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1436" y="6320"/>
                <a:ext cx="5975" cy="9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b="1" dirty="0">
                    <a:solidFill>
                      <a:schemeClr val="bg1"/>
                    </a:solidFill>
                  </a:rPr>
                  <a:t>泰药产业引导基金</a:t>
                </a:r>
                <a:endParaRPr lang="zh-CN" altLang="zh-CN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1436" y="8205"/>
                <a:ext cx="1705" cy="135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 dirty="0" smtClean="0">
                    <a:solidFill>
                      <a:schemeClr val="bg1"/>
                    </a:solidFill>
                  </a:rPr>
                  <a:t>A</a:t>
                </a:r>
                <a:r>
                  <a:rPr lang="zh-CN" altLang="en-US" sz="1200" b="1" dirty="0" smtClean="0">
                    <a:solidFill>
                      <a:schemeClr val="bg1"/>
                    </a:solidFill>
                  </a:rPr>
                  <a:t>项目</a:t>
                </a:r>
                <a:endParaRPr lang="zh-CN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5706" y="8205"/>
                <a:ext cx="1705" cy="135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>
                    <a:solidFill>
                      <a:schemeClr val="bg1"/>
                    </a:solidFill>
                  </a:rPr>
                  <a:t>C</a:t>
                </a:r>
                <a:r>
                  <a:rPr lang="zh-CN" altLang="en-US" sz="1200" b="1">
                    <a:solidFill>
                      <a:schemeClr val="bg1"/>
                    </a:solidFill>
                  </a:rPr>
                  <a:t>项目</a:t>
                </a:r>
                <a:endParaRPr lang="zh-CN" altLang="en-US" sz="1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3571" y="8205"/>
                <a:ext cx="1705" cy="135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 dirty="0">
                    <a:solidFill>
                      <a:schemeClr val="bg1"/>
                    </a:solidFill>
                  </a:rPr>
                  <a:t>B</a:t>
                </a:r>
                <a:r>
                  <a:rPr lang="zh-CN" altLang="en-US" sz="1200" b="1" dirty="0">
                    <a:solidFill>
                      <a:schemeClr val="bg1"/>
                    </a:solidFill>
                  </a:rPr>
                  <a:t>项目</a:t>
                </a:r>
                <a:endParaRPr lang="zh-CN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161" y="4065"/>
                <a:ext cx="1320" cy="549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sz="1200" b="1">
                    <a:solidFill>
                      <a:schemeClr val="bg1"/>
                    </a:solidFill>
                  </a:rPr>
                  <a:t>基金管理公司（</a:t>
                </a:r>
                <a:r>
                  <a:rPr lang="en-US" altLang="zh-CN" sz="1200" b="1">
                    <a:solidFill>
                      <a:schemeClr val="bg1"/>
                    </a:solidFill>
                  </a:rPr>
                  <a:t>GP</a:t>
                </a:r>
                <a:r>
                  <a:rPr lang="zh-CN" sz="1200" b="1">
                    <a:solidFill>
                      <a:schemeClr val="bg1"/>
                    </a:solidFill>
                  </a:rPr>
                  <a:t>）</a:t>
                </a:r>
                <a:endParaRPr lang="zh-CN" sz="1200" b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6" name="直接箭头连接符 15"/>
              <p:cNvCxnSpPr/>
              <p:nvPr/>
            </p:nvCxnSpPr>
            <p:spPr>
              <a:xfrm flipH="1">
                <a:off x="12688" y="5459"/>
                <a:ext cx="4" cy="786"/>
              </a:xfrm>
              <a:prstGeom prst="straightConnector1">
                <a:avLst/>
              </a:prstGeom>
              <a:ln>
                <a:noFill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 flipH="1">
                <a:off x="16154" y="5459"/>
                <a:ext cx="4" cy="786"/>
              </a:xfrm>
              <a:prstGeom prst="straightConnector1">
                <a:avLst/>
              </a:prstGeom>
              <a:ln>
                <a:noFill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>
                <a:stCxn id="11" idx="2"/>
              </p:cNvCxnSpPr>
              <p:nvPr/>
            </p:nvCxnSpPr>
            <p:spPr>
              <a:xfrm flipH="1">
                <a:off x="14422" y="7308"/>
                <a:ext cx="2" cy="876"/>
              </a:xfrm>
              <a:prstGeom prst="straightConnector1">
                <a:avLst/>
              </a:prstGeom>
              <a:ln>
                <a:noFill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10521" y="6842"/>
                <a:ext cx="915" cy="0"/>
              </a:xfrm>
              <a:prstGeom prst="straightConnector1">
                <a:avLst/>
              </a:prstGeom>
              <a:ln>
                <a:noFill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" name="组合 19"/>
              <p:cNvGrpSpPr/>
              <p:nvPr/>
            </p:nvGrpSpPr>
            <p:grpSpPr>
              <a:xfrm>
                <a:off x="12670" y="7312"/>
                <a:ext cx="1229" cy="893"/>
                <a:chOff x="12670" y="7312"/>
                <a:chExt cx="1229" cy="893"/>
              </a:xfrm>
              <a:grpFill/>
            </p:grpSpPr>
            <p:cxnSp>
              <p:nvCxnSpPr>
                <p:cNvPr id="25" name="直接箭头连接符 24"/>
                <p:cNvCxnSpPr/>
                <p:nvPr/>
              </p:nvCxnSpPr>
              <p:spPr>
                <a:xfrm>
                  <a:off x="12670" y="7584"/>
                  <a:ext cx="14" cy="621"/>
                </a:xfrm>
                <a:prstGeom prst="straightConnector1">
                  <a:avLst/>
                </a:prstGeom>
                <a:ln>
                  <a:noFill/>
                  <a:tailEnd type="arrow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12670" y="7584"/>
                  <a:ext cx="1229" cy="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 flipV="1">
                  <a:off x="13866" y="7312"/>
                  <a:ext cx="0" cy="279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组合 20"/>
              <p:cNvGrpSpPr/>
              <p:nvPr/>
            </p:nvGrpSpPr>
            <p:grpSpPr>
              <a:xfrm flipH="1">
                <a:off x="15022" y="7319"/>
                <a:ext cx="1206" cy="892"/>
                <a:chOff x="12670" y="7312"/>
                <a:chExt cx="1228" cy="892"/>
              </a:xfrm>
              <a:grpFill/>
            </p:grpSpPr>
            <p:cxnSp>
              <p:nvCxnSpPr>
                <p:cNvPr id="22" name="直接箭头连接符 21"/>
                <p:cNvCxnSpPr/>
                <p:nvPr/>
              </p:nvCxnSpPr>
              <p:spPr>
                <a:xfrm>
                  <a:off x="12670" y="7584"/>
                  <a:ext cx="14" cy="621"/>
                </a:xfrm>
                <a:prstGeom prst="straightConnector1">
                  <a:avLst/>
                </a:prstGeom>
                <a:ln>
                  <a:noFill/>
                  <a:tailEnd type="arrow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12670" y="7584"/>
                  <a:ext cx="1229" cy="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 flipV="1">
                  <a:off x="13866" y="7312"/>
                  <a:ext cx="0" cy="279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右大括号 5"/>
            <p:cNvSpPr/>
            <p:nvPr/>
          </p:nvSpPr>
          <p:spPr bwMode="auto">
            <a:xfrm rot="16200000">
              <a:off x="6878219" y="2766526"/>
              <a:ext cx="295210" cy="1785733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右大括号 6"/>
            <p:cNvSpPr/>
            <p:nvPr/>
          </p:nvSpPr>
          <p:spPr bwMode="auto">
            <a:xfrm rot="5400000">
              <a:off x="6878219" y="2076817"/>
              <a:ext cx="295210" cy="1785733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8" name="直接连接符 7"/>
            <p:cNvCxnSpPr>
              <a:stCxn id="15" idx="3"/>
              <a:endCxn id="11" idx="1"/>
            </p:cNvCxnSpPr>
            <p:nvPr/>
          </p:nvCxnSpPr>
          <p:spPr bwMode="auto">
            <a:xfrm>
              <a:off x="5339240" y="3333059"/>
              <a:ext cx="412924" cy="1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" name="文本占位符 2"/>
          <p:cNvSpPr txBox="1">
            <a:spLocks noChangeArrowheads="1"/>
          </p:cNvSpPr>
          <p:nvPr/>
        </p:nvSpPr>
        <p:spPr>
          <a:xfrm>
            <a:off x="3671306" y="636204"/>
            <a:ext cx="2736400" cy="727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3333FF"/>
                </a:solidFill>
                <a:latin typeface="+mn-ea"/>
                <a:sym typeface="楷体" panose="02010609060101010101" pitchFamily="49" charset="-122"/>
              </a:rPr>
              <a:t>金融服务</a:t>
            </a:r>
            <a:endParaRPr lang="en-US" altLang="zh-CN" sz="2000" b="1" dirty="0" smtClean="0">
              <a:solidFill>
                <a:srgbClr val="3333FF"/>
              </a:solidFill>
              <a:latin typeface="+mn-ea"/>
              <a:sym typeface="楷体" panose="02010609060101010101" pitchFamily="49" charset="-122"/>
            </a:endParaRPr>
          </a:p>
        </p:txBody>
      </p:sp>
      <p:sp>
        <p:nvSpPr>
          <p:cNvPr id="29" name="灯片编号占位符 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03DC9-B409-4CC3-A4E4-B2FC785E6090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55" name="组合 54"/>
          <p:cNvGrpSpPr/>
          <p:nvPr/>
        </p:nvGrpSpPr>
        <p:grpSpPr>
          <a:xfrm>
            <a:off x="5450202" y="1638721"/>
            <a:ext cx="2752453" cy="2787654"/>
            <a:chOff x="7310573" y="1660006"/>
            <a:chExt cx="2752453" cy="2787654"/>
          </a:xfrm>
        </p:grpSpPr>
        <p:grpSp>
          <p:nvGrpSpPr>
            <p:cNvPr id="50" name="组合 49"/>
            <p:cNvGrpSpPr/>
            <p:nvPr/>
          </p:nvGrpSpPr>
          <p:grpSpPr>
            <a:xfrm>
              <a:off x="7310573" y="1660006"/>
              <a:ext cx="2752453" cy="2787654"/>
              <a:chOff x="3075470" y="1615504"/>
              <a:chExt cx="2998743" cy="2938234"/>
            </a:xfrm>
          </p:grpSpPr>
          <p:grpSp>
            <p:nvGrpSpPr>
              <p:cNvPr id="30" name="Group 7"/>
              <p:cNvGrpSpPr/>
              <p:nvPr/>
            </p:nvGrpSpPr>
            <p:grpSpPr>
              <a:xfrm>
                <a:off x="3075470" y="3127181"/>
                <a:ext cx="1424576" cy="1426557"/>
                <a:chOff x="1027113" y="1408113"/>
                <a:chExt cx="2282825" cy="2286000"/>
              </a:xfrm>
            </p:grpSpPr>
            <p:sp>
              <p:nvSpPr>
                <p:cNvPr id="31" name="Freeform 5"/>
                <p:cNvSpPr/>
                <p:nvPr/>
              </p:nvSpPr>
              <p:spPr bwMode="auto">
                <a:xfrm>
                  <a:off x="1027113" y="1408113"/>
                  <a:ext cx="2282825" cy="2286000"/>
                </a:xfrm>
                <a:custGeom>
                  <a:avLst/>
                  <a:gdLst>
                    <a:gd name="T0" fmla="*/ 606 w 606"/>
                    <a:gd name="T1" fmla="*/ 67 h 607"/>
                    <a:gd name="T2" fmla="*/ 606 w 606"/>
                    <a:gd name="T3" fmla="*/ 323 h 607"/>
                    <a:gd name="T4" fmla="*/ 606 w 606"/>
                    <a:gd name="T5" fmla="*/ 323 h 607"/>
                    <a:gd name="T6" fmla="*/ 303 w 606"/>
                    <a:gd name="T7" fmla="*/ 607 h 607"/>
                    <a:gd name="T8" fmla="*/ 0 w 606"/>
                    <a:gd name="T9" fmla="*/ 304 h 607"/>
                    <a:gd name="T10" fmla="*/ 303 w 606"/>
                    <a:gd name="T11" fmla="*/ 0 h 607"/>
                    <a:gd name="T12" fmla="*/ 539 w 606"/>
                    <a:gd name="T13" fmla="*/ 0 h 607"/>
                    <a:gd name="T14" fmla="*/ 606 w 606"/>
                    <a:gd name="T15" fmla="*/ 67 h 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6" h="607">
                      <a:moveTo>
                        <a:pt x="606" y="67"/>
                      </a:moveTo>
                      <a:cubicBezTo>
                        <a:pt x="606" y="323"/>
                        <a:pt x="606" y="323"/>
                        <a:pt x="606" y="323"/>
                      </a:cubicBezTo>
                      <a:cubicBezTo>
                        <a:pt x="606" y="323"/>
                        <a:pt x="606" y="323"/>
                        <a:pt x="606" y="323"/>
                      </a:cubicBezTo>
                      <a:cubicBezTo>
                        <a:pt x="596" y="481"/>
                        <a:pt x="464" y="607"/>
                        <a:pt x="303" y="607"/>
                      </a:cubicBezTo>
                      <a:cubicBezTo>
                        <a:pt x="136" y="607"/>
                        <a:pt x="0" y="471"/>
                        <a:pt x="0" y="304"/>
                      </a:cubicBezTo>
                      <a:cubicBezTo>
                        <a:pt x="0" y="136"/>
                        <a:pt x="136" y="0"/>
                        <a:pt x="303" y="0"/>
                      </a:cubicBezTo>
                      <a:cubicBezTo>
                        <a:pt x="539" y="0"/>
                        <a:pt x="539" y="0"/>
                        <a:pt x="539" y="0"/>
                      </a:cubicBezTo>
                      <a:cubicBezTo>
                        <a:pt x="576" y="0"/>
                        <a:pt x="606" y="30"/>
                        <a:pt x="606" y="6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2" name="Oval 6"/>
                <p:cNvSpPr>
                  <a:spLocks noChangeArrowheads="1"/>
                </p:cNvSpPr>
                <p:nvPr/>
              </p:nvSpPr>
              <p:spPr bwMode="auto">
                <a:xfrm>
                  <a:off x="1266826" y="1647826"/>
                  <a:ext cx="1801813" cy="180498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8"/>
              <p:cNvGrpSpPr/>
              <p:nvPr/>
            </p:nvGrpSpPr>
            <p:grpSpPr>
              <a:xfrm rot="10800000">
                <a:off x="3075470" y="1615504"/>
                <a:ext cx="1424576" cy="1426557"/>
                <a:chOff x="1027113" y="1408113"/>
                <a:chExt cx="2282825" cy="2286000"/>
              </a:xfrm>
            </p:grpSpPr>
            <p:sp>
              <p:nvSpPr>
                <p:cNvPr id="34" name="Freeform 5"/>
                <p:cNvSpPr/>
                <p:nvPr/>
              </p:nvSpPr>
              <p:spPr bwMode="auto">
                <a:xfrm flipH="1">
                  <a:off x="1027113" y="1408113"/>
                  <a:ext cx="2282825" cy="2286000"/>
                </a:xfrm>
                <a:custGeom>
                  <a:avLst/>
                  <a:gdLst>
                    <a:gd name="T0" fmla="*/ 606 w 606"/>
                    <a:gd name="T1" fmla="*/ 67 h 607"/>
                    <a:gd name="T2" fmla="*/ 606 w 606"/>
                    <a:gd name="T3" fmla="*/ 323 h 607"/>
                    <a:gd name="T4" fmla="*/ 606 w 606"/>
                    <a:gd name="T5" fmla="*/ 323 h 607"/>
                    <a:gd name="T6" fmla="*/ 303 w 606"/>
                    <a:gd name="T7" fmla="*/ 607 h 607"/>
                    <a:gd name="T8" fmla="*/ 0 w 606"/>
                    <a:gd name="T9" fmla="*/ 304 h 607"/>
                    <a:gd name="T10" fmla="*/ 303 w 606"/>
                    <a:gd name="T11" fmla="*/ 0 h 607"/>
                    <a:gd name="T12" fmla="*/ 539 w 606"/>
                    <a:gd name="T13" fmla="*/ 0 h 607"/>
                    <a:gd name="T14" fmla="*/ 606 w 606"/>
                    <a:gd name="T15" fmla="*/ 67 h 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6" h="607">
                      <a:moveTo>
                        <a:pt x="606" y="67"/>
                      </a:moveTo>
                      <a:cubicBezTo>
                        <a:pt x="606" y="323"/>
                        <a:pt x="606" y="323"/>
                        <a:pt x="606" y="323"/>
                      </a:cubicBezTo>
                      <a:cubicBezTo>
                        <a:pt x="606" y="323"/>
                        <a:pt x="606" y="323"/>
                        <a:pt x="606" y="323"/>
                      </a:cubicBezTo>
                      <a:cubicBezTo>
                        <a:pt x="596" y="481"/>
                        <a:pt x="464" y="607"/>
                        <a:pt x="303" y="607"/>
                      </a:cubicBezTo>
                      <a:cubicBezTo>
                        <a:pt x="136" y="607"/>
                        <a:pt x="0" y="471"/>
                        <a:pt x="0" y="304"/>
                      </a:cubicBezTo>
                      <a:cubicBezTo>
                        <a:pt x="0" y="136"/>
                        <a:pt x="136" y="0"/>
                        <a:pt x="303" y="0"/>
                      </a:cubicBezTo>
                      <a:cubicBezTo>
                        <a:pt x="539" y="0"/>
                        <a:pt x="539" y="0"/>
                        <a:pt x="539" y="0"/>
                      </a:cubicBezTo>
                      <a:cubicBezTo>
                        <a:pt x="576" y="0"/>
                        <a:pt x="606" y="30"/>
                        <a:pt x="606" y="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5" name="Oval 6"/>
                <p:cNvSpPr>
                  <a:spLocks noChangeArrowheads="1"/>
                </p:cNvSpPr>
                <p:nvPr/>
              </p:nvSpPr>
              <p:spPr bwMode="auto">
                <a:xfrm rot="10800000">
                  <a:off x="1266826" y="1647826"/>
                  <a:ext cx="1801813" cy="180498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11"/>
              <p:cNvGrpSpPr/>
              <p:nvPr/>
            </p:nvGrpSpPr>
            <p:grpSpPr>
              <a:xfrm rot="10800000">
                <a:off x="4649637" y="1615504"/>
                <a:ext cx="1424576" cy="1426557"/>
                <a:chOff x="1027113" y="1408113"/>
                <a:chExt cx="2282825" cy="2286000"/>
              </a:xfrm>
            </p:grpSpPr>
            <p:sp>
              <p:nvSpPr>
                <p:cNvPr id="37" name="Freeform 5"/>
                <p:cNvSpPr/>
                <p:nvPr/>
              </p:nvSpPr>
              <p:spPr bwMode="auto">
                <a:xfrm>
                  <a:off x="1027113" y="1408113"/>
                  <a:ext cx="2282825" cy="2286000"/>
                </a:xfrm>
                <a:custGeom>
                  <a:avLst/>
                  <a:gdLst>
                    <a:gd name="T0" fmla="*/ 606 w 606"/>
                    <a:gd name="T1" fmla="*/ 67 h 607"/>
                    <a:gd name="T2" fmla="*/ 606 w 606"/>
                    <a:gd name="T3" fmla="*/ 323 h 607"/>
                    <a:gd name="T4" fmla="*/ 606 w 606"/>
                    <a:gd name="T5" fmla="*/ 323 h 607"/>
                    <a:gd name="T6" fmla="*/ 303 w 606"/>
                    <a:gd name="T7" fmla="*/ 607 h 607"/>
                    <a:gd name="T8" fmla="*/ 0 w 606"/>
                    <a:gd name="T9" fmla="*/ 304 h 607"/>
                    <a:gd name="T10" fmla="*/ 303 w 606"/>
                    <a:gd name="T11" fmla="*/ 0 h 607"/>
                    <a:gd name="T12" fmla="*/ 539 w 606"/>
                    <a:gd name="T13" fmla="*/ 0 h 607"/>
                    <a:gd name="T14" fmla="*/ 606 w 606"/>
                    <a:gd name="T15" fmla="*/ 67 h 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6" h="607">
                      <a:moveTo>
                        <a:pt x="606" y="67"/>
                      </a:moveTo>
                      <a:cubicBezTo>
                        <a:pt x="606" y="323"/>
                        <a:pt x="606" y="323"/>
                        <a:pt x="606" y="323"/>
                      </a:cubicBezTo>
                      <a:cubicBezTo>
                        <a:pt x="606" y="323"/>
                        <a:pt x="606" y="323"/>
                        <a:pt x="606" y="323"/>
                      </a:cubicBezTo>
                      <a:cubicBezTo>
                        <a:pt x="596" y="481"/>
                        <a:pt x="464" y="607"/>
                        <a:pt x="303" y="607"/>
                      </a:cubicBezTo>
                      <a:cubicBezTo>
                        <a:pt x="136" y="607"/>
                        <a:pt x="0" y="471"/>
                        <a:pt x="0" y="304"/>
                      </a:cubicBezTo>
                      <a:cubicBezTo>
                        <a:pt x="0" y="136"/>
                        <a:pt x="136" y="0"/>
                        <a:pt x="303" y="0"/>
                      </a:cubicBezTo>
                      <a:cubicBezTo>
                        <a:pt x="539" y="0"/>
                        <a:pt x="539" y="0"/>
                        <a:pt x="539" y="0"/>
                      </a:cubicBezTo>
                      <a:cubicBezTo>
                        <a:pt x="576" y="0"/>
                        <a:pt x="606" y="30"/>
                        <a:pt x="606" y="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8" name="Oval 6"/>
                <p:cNvSpPr>
                  <a:spLocks noChangeArrowheads="1"/>
                </p:cNvSpPr>
                <p:nvPr/>
              </p:nvSpPr>
              <p:spPr bwMode="auto">
                <a:xfrm rot="10800000">
                  <a:off x="1266826" y="1647826"/>
                  <a:ext cx="1801813" cy="180498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4"/>
              <p:cNvGrpSpPr/>
              <p:nvPr/>
            </p:nvGrpSpPr>
            <p:grpSpPr>
              <a:xfrm>
                <a:off x="4649636" y="3127181"/>
                <a:ext cx="1424576" cy="1426557"/>
                <a:chOff x="1027113" y="1408113"/>
                <a:chExt cx="2282825" cy="2286000"/>
              </a:xfrm>
            </p:grpSpPr>
            <p:sp>
              <p:nvSpPr>
                <p:cNvPr id="40" name="Freeform 5"/>
                <p:cNvSpPr/>
                <p:nvPr/>
              </p:nvSpPr>
              <p:spPr bwMode="auto">
                <a:xfrm flipH="1">
                  <a:off x="1027113" y="1408113"/>
                  <a:ext cx="2282825" cy="2286000"/>
                </a:xfrm>
                <a:custGeom>
                  <a:avLst/>
                  <a:gdLst>
                    <a:gd name="T0" fmla="*/ 606 w 606"/>
                    <a:gd name="T1" fmla="*/ 67 h 607"/>
                    <a:gd name="T2" fmla="*/ 606 w 606"/>
                    <a:gd name="T3" fmla="*/ 323 h 607"/>
                    <a:gd name="T4" fmla="*/ 606 w 606"/>
                    <a:gd name="T5" fmla="*/ 323 h 607"/>
                    <a:gd name="T6" fmla="*/ 303 w 606"/>
                    <a:gd name="T7" fmla="*/ 607 h 607"/>
                    <a:gd name="T8" fmla="*/ 0 w 606"/>
                    <a:gd name="T9" fmla="*/ 304 h 607"/>
                    <a:gd name="T10" fmla="*/ 303 w 606"/>
                    <a:gd name="T11" fmla="*/ 0 h 607"/>
                    <a:gd name="T12" fmla="*/ 539 w 606"/>
                    <a:gd name="T13" fmla="*/ 0 h 607"/>
                    <a:gd name="T14" fmla="*/ 606 w 606"/>
                    <a:gd name="T15" fmla="*/ 67 h 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6" h="607">
                      <a:moveTo>
                        <a:pt x="606" y="67"/>
                      </a:moveTo>
                      <a:cubicBezTo>
                        <a:pt x="606" y="323"/>
                        <a:pt x="606" y="323"/>
                        <a:pt x="606" y="323"/>
                      </a:cubicBezTo>
                      <a:cubicBezTo>
                        <a:pt x="606" y="323"/>
                        <a:pt x="606" y="323"/>
                        <a:pt x="606" y="323"/>
                      </a:cubicBezTo>
                      <a:cubicBezTo>
                        <a:pt x="596" y="481"/>
                        <a:pt x="464" y="607"/>
                        <a:pt x="303" y="607"/>
                      </a:cubicBezTo>
                      <a:cubicBezTo>
                        <a:pt x="136" y="607"/>
                        <a:pt x="0" y="471"/>
                        <a:pt x="0" y="304"/>
                      </a:cubicBezTo>
                      <a:cubicBezTo>
                        <a:pt x="0" y="136"/>
                        <a:pt x="136" y="0"/>
                        <a:pt x="303" y="0"/>
                      </a:cubicBezTo>
                      <a:cubicBezTo>
                        <a:pt x="539" y="0"/>
                        <a:pt x="539" y="0"/>
                        <a:pt x="539" y="0"/>
                      </a:cubicBezTo>
                      <a:cubicBezTo>
                        <a:pt x="576" y="0"/>
                        <a:pt x="606" y="30"/>
                        <a:pt x="606" y="6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1" name="Oval 6"/>
                <p:cNvSpPr>
                  <a:spLocks noChangeArrowheads="1"/>
                </p:cNvSpPr>
                <p:nvPr/>
              </p:nvSpPr>
              <p:spPr bwMode="auto">
                <a:xfrm>
                  <a:off x="1266826" y="1647826"/>
                  <a:ext cx="1801813" cy="180498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sp>
          <p:nvSpPr>
            <p:cNvPr id="51" name="矩形 50"/>
            <p:cNvSpPr/>
            <p:nvPr/>
          </p:nvSpPr>
          <p:spPr>
            <a:xfrm>
              <a:off x="7681927" y="1965329"/>
              <a:ext cx="543739" cy="7058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 smtClean="0">
                  <a:solidFill>
                    <a:srgbClr val="3333FF"/>
                  </a:solidFill>
                  <a:latin typeface="+mn-ea"/>
                  <a:sym typeface="楷体" panose="02010609060101010101" pitchFamily="49" charset="-122"/>
                </a:rPr>
                <a:t>贸易</a:t>
              </a:r>
              <a:endParaRPr lang="en-US" altLang="zh-CN" b="1" dirty="0" smtClean="0">
                <a:solidFill>
                  <a:srgbClr val="3333FF"/>
                </a:solidFill>
                <a:latin typeface="+mn-ea"/>
                <a:sym typeface="楷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dirty="0" smtClean="0">
                  <a:solidFill>
                    <a:srgbClr val="3333FF"/>
                  </a:solidFill>
                  <a:latin typeface="+mn-ea"/>
                  <a:sym typeface="楷体" panose="02010609060101010101" pitchFamily="49" charset="-122"/>
                </a:rPr>
                <a:t>融资</a:t>
              </a:r>
              <a:endParaRPr lang="en-US" altLang="zh-CN" b="1" dirty="0">
                <a:solidFill>
                  <a:srgbClr val="3333FF"/>
                </a:solidFill>
                <a:latin typeface="+mn-ea"/>
                <a:sym typeface="楷体" panose="02010609060101010101" pitchFamily="49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8947270" y="2006670"/>
              <a:ext cx="902811" cy="7058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rgbClr val="3333FF"/>
                  </a:solidFill>
                  <a:latin typeface="+mn-ea"/>
                  <a:sym typeface="楷体" panose="02010609060101010101" pitchFamily="49" charset="-122"/>
                </a:rPr>
                <a:t>信用</a:t>
              </a:r>
              <a:r>
                <a:rPr lang="zh-CN" altLang="en-US" b="1" dirty="0" smtClean="0">
                  <a:solidFill>
                    <a:srgbClr val="3333FF"/>
                  </a:solidFill>
                  <a:latin typeface="+mn-ea"/>
                  <a:sym typeface="楷体" panose="02010609060101010101" pitchFamily="49" charset="-122"/>
                </a:rPr>
                <a:t>担保</a:t>
              </a:r>
              <a:endParaRPr lang="en-US" altLang="zh-CN" b="1" dirty="0" smtClean="0">
                <a:solidFill>
                  <a:srgbClr val="3333FF"/>
                </a:solidFill>
                <a:latin typeface="+mn-ea"/>
                <a:sym typeface="楷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dirty="0" smtClean="0">
                  <a:solidFill>
                    <a:srgbClr val="3333FF"/>
                  </a:solidFill>
                  <a:latin typeface="+mn-ea"/>
                  <a:sym typeface="楷体" panose="02010609060101010101" pitchFamily="49" charset="-122"/>
                </a:rPr>
                <a:t>融资</a:t>
              </a:r>
              <a:endParaRPr lang="en-US" altLang="zh-CN" b="1" dirty="0">
                <a:solidFill>
                  <a:srgbClr val="3333FF"/>
                </a:solidFill>
                <a:latin typeface="+mn-ea"/>
                <a:sym typeface="楷体" panose="02010609060101010101" pitchFamily="49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513408" y="3425526"/>
              <a:ext cx="902811" cy="7058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rgbClr val="3333FF"/>
                  </a:solidFill>
                  <a:latin typeface="+mn-ea"/>
                  <a:sym typeface="楷体" panose="02010609060101010101" pitchFamily="49" charset="-122"/>
                </a:rPr>
                <a:t>资产</a:t>
              </a:r>
              <a:r>
                <a:rPr lang="zh-CN" altLang="en-US" b="1" dirty="0" smtClean="0">
                  <a:solidFill>
                    <a:srgbClr val="3333FF"/>
                  </a:solidFill>
                  <a:latin typeface="+mn-ea"/>
                  <a:sym typeface="楷体" panose="02010609060101010101" pitchFamily="49" charset="-122"/>
                </a:rPr>
                <a:t>抵押</a:t>
              </a:r>
              <a:endParaRPr lang="en-US" altLang="zh-CN" b="1" dirty="0" smtClean="0">
                <a:solidFill>
                  <a:srgbClr val="3333FF"/>
                </a:solidFill>
                <a:latin typeface="+mn-ea"/>
                <a:sym typeface="楷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dirty="0" smtClean="0">
                  <a:solidFill>
                    <a:srgbClr val="3333FF"/>
                  </a:solidFill>
                  <a:latin typeface="+mn-ea"/>
                  <a:sym typeface="楷体" panose="02010609060101010101" pitchFamily="49" charset="-122"/>
                </a:rPr>
                <a:t>融资</a:t>
              </a:r>
              <a:endParaRPr lang="en-US" altLang="zh-CN" b="1" dirty="0">
                <a:solidFill>
                  <a:srgbClr val="3333FF"/>
                </a:solidFill>
                <a:latin typeface="+mn-ea"/>
                <a:sym typeface="楷体" panose="02010609060101010101" pitchFamily="49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9022910" y="3404456"/>
              <a:ext cx="902811" cy="7058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rgbClr val="3333FF"/>
                  </a:solidFill>
                  <a:latin typeface="+mn-ea"/>
                  <a:sym typeface="楷体" panose="02010609060101010101" pitchFamily="49" charset="-122"/>
                </a:rPr>
                <a:t>仓单质</a:t>
              </a:r>
              <a:r>
                <a:rPr lang="zh-CN" altLang="en-US" b="1" dirty="0" smtClean="0">
                  <a:solidFill>
                    <a:srgbClr val="3333FF"/>
                  </a:solidFill>
                  <a:latin typeface="+mn-ea"/>
                  <a:sym typeface="楷体" panose="02010609060101010101" pitchFamily="49" charset="-122"/>
                </a:rPr>
                <a:t>押</a:t>
              </a:r>
              <a:endParaRPr lang="en-US" altLang="zh-CN" b="1" dirty="0" smtClean="0">
                <a:solidFill>
                  <a:srgbClr val="3333FF"/>
                </a:solidFill>
                <a:latin typeface="+mn-ea"/>
                <a:sym typeface="楷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dirty="0" smtClean="0">
                  <a:solidFill>
                    <a:srgbClr val="3333FF"/>
                  </a:solidFill>
                  <a:latin typeface="+mn-ea"/>
                  <a:sym typeface="楷体" panose="02010609060101010101" pitchFamily="49" charset="-122"/>
                </a:rPr>
                <a:t>融资</a:t>
              </a:r>
              <a:endParaRPr lang="en-US" altLang="zh-CN" b="1" dirty="0">
                <a:solidFill>
                  <a:srgbClr val="3333FF"/>
                </a:solidFill>
                <a:latin typeface="+mn-ea"/>
                <a:sym typeface="楷体" panose="02010609060101010101" pitchFamily="49" charset="-122"/>
              </a:endParaRPr>
            </a:p>
          </p:txBody>
        </p:sp>
      </p:grpSp>
      <p:sp>
        <p:nvSpPr>
          <p:cNvPr id="56" name="文本占位符 2"/>
          <p:cNvSpPr txBox="1">
            <a:spLocks noChangeArrowheads="1"/>
          </p:cNvSpPr>
          <p:nvPr/>
        </p:nvSpPr>
        <p:spPr>
          <a:xfrm>
            <a:off x="802918" y="234539"/>
            <a:ext cx="6549261" cy="251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金融资本服务</a:t>
            </a:r>
            <a:endParaRPr lang="zh-CN" altLang="en-US" sz="2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795090" y="1448109"/>
            <a:ext cx="7716272" cy="3028043"/>
            <a:chOff x="596784" y="1877772"/>
            <a:chExt cx="7716272" cy="3028043"/>
          </a:xfrm>
        </p:grpSpPr>
        <p:grpSp>
          <p:nvGrpSpPr>
            <p:cNvPr id="5" name="组合 4"/>
            <p:cNvGrpSpPr/>
            <p:nvPr/>
          </p:nvGrpSpPr>
          <p:grpSpPr>
            <a:xfrm>
              <a:off x="596784" y="1877772"/>
              <a:ext cx="7716272" cy="3028043"/>
              <a:chOff x="683568" y="1615277"/>
              <a:chExt cx="7716272" cy="3028043"/>
            </a:xfrm>
          </p:grpSpPr>
          <p:sp>
            <p:nvSpPr>
              <p:cNvPr id="8" name="Oval 6"/>
              <p:cNvSpPr>
                <a:spLocks noChangeArrowheads="1"/>
              </p:cNvSpPr>
              <p:nvPr/>
            </p:nvSpPr>
            <p:spPr bwMode="auto">
              <a:xfrm>
                <a:off x="683568" y="2647442"/>
                <a:ext cx="962370" cy="96371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9" name="Straight Connector 9"/>
              <p:cNvCxnSpPr/>
              <p:nvPr/>
            </p:nvCxnSpPr>
            <p:spPr>
              <a:xfrm>
                <a:off x="1702184" y="3129298"/>
                <a:ext cx="401577" cy="0"/>
              </a:xfrm>
              <a:prstGeom prst="line">
                <a:avLst/>
              </a:prstGeom>
              <a:ln w="19050">
                <a:solidFill>
                  <a:schemeClr val="tx1">
                    <a:lumMod val="60000"/>
                    <a:lumOff val="40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7"/>
              <p:cNvSpPr/>
              <p:nvPr/>
            </p:nvSpPr>
            <p:spPr bwMode="auto">
              <a:xfrm>
                <a:off x="3667317" y="2368261"/>
                <a:ext cx="425483" cy="1522075"/>
              </a:xfrm>
              <a:custGeom>
                <a:avLst/>
                <a:gdLst>
                  <a:gd name="T0" fmla="*/ 0 w 134"/>
                  <a:gd name="T1" fmla="*/ 479 h 479"/>
                  <a:gd name="T2" fmla="*/ 134 w 134"/>
                  <a:gd name="T3" fmla="*/ 240 h 479"/>
                  <a:gd name="T4" fmla="*/ 0 w 134"/>
                  <a:gd name="T5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479">
                    <a:moveTo>
                      <a:pt x="0" y="479"/>
                    </a:moveTo>
                    <a:cubicBezTo>
                      <a:pt x="80" y="430"/>
                      <a:pt x="134" y="341"/>
                      <a:pt x="134" y="240"/>
                    </a:cubicBezTo>
                    <a:cubicBezTo>
                      <a:pt x="134" y="138"/>
                      <a:pt x="80" y="5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 type="triangle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2315704" y="2368261"/>
                <a:ext cx="424141" cy="1522075"/>
              </a:xfrm>
              <a:custGeom>
                <a:avLst/>
                <a:gdLst>
                  <a:gd name="T0" fmla="*/ 134 w 134"/>
                  <a:gd name="T1" fmla="*/ 0 h 479"/>
                  <a:gd name="T2" fmla="*/ 0 w 134"/>
                  <a:gd name="T3" fmla="*/ 240 h 479"/>
                  <a:gd name="T4" fmla="*/ 134 w 134"/>
                  <a:gd name="T5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479">
                    <a:moveTo>
                      <a:pt x="134" y="0"/>
                    </a:moveTo>
                    <a:cubicBezTo>
                      <a:pt x="54" y="50"/>
                      <a:pt x="0" y="138"/>
                      <a:pt x="0" y="240"/>
                    </a:cubicBezTo>
                    <a:cubicBezTo>
                      <a:pt x="0" y="341"/>
                      <a:pt x="54" y="430"/>
                      <a:pt x="134" y="479"/>
                    </a:cubicBezTo>
                  </a:path>
                </a:pathLst>
              </a:custGeom>
              <a:noFill/>
              <a:ln w="254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 type="triangle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160007" y="2083711"/>
                <a:ext cx="2088491" cy="2091175"/>
              </a:xfrm>
              <a:prstGeom prst="ellipse">
                <a:avLst/>
              </a:prstGeom>
              <a:noFill/>
              <a:ln w="12700" cap="flat">
                <a:noFill/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3" name="Oval 9"/>
              <p:cNvSpPr>
                <a:spLocks noChangeArrowheads="1"/>
              </p:cNvSpPr>
              <p:nvPr/>
            </p:nvSpPr>
            <p:spPr bwMode="auto">
              <a:xfrm>
                <a:off x="2160007" y="2083711"/>
                <a:ext cx="2088491" cy="2091175"/>
              </a:xfrm>
              <a:prstGeom prst="ellipse">
                <a:avLst/>
              </a:prstGeom>
              <a:noFill/>
              <a:ln w="19050" cap="flat">
                <a:solidFill>
                  <a:schemeClr val="bg1">
                    <a:lumMod val="65000"/>
                  </a:schemeClr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2876751" y="1756210"/>
                <a:ext cx="653660" cy="6550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2876751" y="3847385"/>
                <a:ext cx="653660" cy="6550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16" name="Straight Connector 17"/>
              <p:cNvCxnSpPr/>
              <p:nvPr/>
            </p:nvCxnSpPr>
            <p:spPr>
              <a:xfrm>
                <a:off x="4265149" y="3129298"/>
                <a:ext cx="401577" cy="0"/>
              </a:xfrm>
              <a:prstGeom prst="line">
                <a:avLst/>
              </a:prstGeom>
              <a:ln w="19050">
                <a:solidFill>
                  <a:schemeClr val="tx1">
                    <a:lumMod val="60000"/>
                    <a:lumOff val="40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6281283" y="2804338"/>
                <a:ext cx="655948" cy="64991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……</a:t>
                </a:r>
                <a:endParaRPr lang="en-US" sz="1200" dirty="0" smtClean="0">
                  <a:solidFill>
                    <a:schemeClr val="bg1"/>
                  </a:solidFill>
                </a:endParaRPr>
              </a:p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……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8" name="Straight Connector 20"/>
              <p:cNvCxnSpPr/>
              <p:nvPr/>
            </p:nvCxnSpPr>
            <p:spPr>
              <a:xfrm>
                <a:off x="5650826" y="3129298"/>
                <a:ext cx="457200" cy="0"/>
              </a:xfrm>
              <a:prstGeom prst="line">
                <a:avLst/>
              </a:prstGeom>
              <a:ln w="19050">
                <a:solidFill>
                  <a:schemeClr val="tx1">
                    <a:lumMod val="60000"/>
                    <a:lumOff val="40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22"/>
              <p:cNvGrpSpPr/>
              <p:nvPr/>
            </p:nvGrpSpPr>
            <p:grpSpPr>
              <a:xfrm>
                <a:off x="5658151" y="2228496"/>
                <a:ext cx="442549" cy="1772656"/>
                <a:chOff x="6344271" y="2803533"/>
                <a:chExt cx="442549" cy="1772656"/>
              </a:xfrm>
            </p:grpSpPr>
            <p:cxnSp>
              <p:nvCxnSpPr>
                <p:cNvPr id="35" name="Straight Connector 23"/>
                <p:cNvCxnSpPr/>
                <p:nvPr/>
              </p:nvCxnSpPr>
              <p:spPr>
                <a:xfrm flipV="1">
                  <a:off x="6448622" y="2803533"/>
                  <a:ext cx="338198" cy="244591"/>
                </a:xfrm>
                <a:prstGeom prst="line">
                  <a:avLst/>
                </a:prstGeom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24"/>
                <p:cNvCxnSpPr/>
                <p:nvPr/>
              </p:nvCxnSpPr>
              <p:spPr>
                <a:xfrm>
                  <a:off x="6344271" y="4378964"/>
                  <a:ext cx="442549" cy="197225"/>
                </a:xfrm>
                <a:prstGeom prst="line">
                  <a:avLst/>
                </a:prstGeom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Oval 15"/>
              <p:cNvSpPr>
                <a:spLocks noChangeArrowheads="1"/>
              </p:cNvSpPr>
              <p:nvPr/>
            </p:nvSpPr>
            <p:spPr bwMode="auto">
              <a:xfrm>
                <a:off x="6329971" y="1615277"/>
                <a:ext cx="542256" cy="5449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6329971" y="4095695"/>
                <a:ext cx="542256" cy="5476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23" name="Straight Connector 31"/>
              <p:cNvCxnSpPr/>
              <p:nvPr/>
            </p:nvCxnSpPr>
            <p:spPr>
              <a:xfrm>
                <a:off x="7047236" y="3129298"/>
                <a:ext cx="441786" cy="0"/>
              </a:xfrm>
              <a:prstGeom prst="line">
                <a:avLst/>
              </a:prstGeom>
              <a:ln w="19050">
                <a:solidFill>
                  <a:schemeClr val="tx1">
                    <a:lumMod val="60000"/>
                    <a:lumOff val="40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32"/>
              <p:cNvGrpSpPr/>
              <p:nvPr/>
            </p:nvGrpSpPr>
            <p:grpSpPr>
              <a:xfrm>
                <a:off x="6974235" y="1832716"/>
                <a:ext cx="895259" cy="2590480"/>
                <a:chOff x="7660355" y="2409095"/>
                <a:chExt cx="895259" cy="2590480"/>
              </a:xfrm>
            </p:grpSpPr>
            <p:sp>
              <p:nvSpPr>
                <p:cNvPr id="33" name="Freeform 16"/>
                <p:cNvSpPr/>
                <p:nvPr/>
              </p:nvSpPr>
              <p:spPr bwMode="auto">
                <a:xfrm>
                  <a:off x="7660355" y="4227800"/>
                  <a:ext cx="867073" cy="771775"/>
                </a:xfrm>
                <a:custGeom>
                  <a:avLst/>
                  <a:gdLst>
                    <a:gd name="T0" fmla="*/ 0 w 273"/>
                    <a:gd name="T1" fmla="*/ 243 h 243"/>
                    <a:gd name="T2" fmla="*/ 273 w 273"/>
                    <a:gd name="T3" fmla="*/ 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73" h="243">
                      <a:moveTo>
                        <a:pt x="0" y="243"/>
                      </a:moveTo>
                      <a:cubicBezTo>
                        <a:pt x="123" y="208"/>
                        <a:pt x="224" y="117"/>
                        <a:pt x="273" y="0"/>
                      </a:cubicBezTo>
                    </a:path>
                  </a:pathLst>
                </a:custGeom>
                <a:noFill/>
                <a:ln w="25400" cap="flat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 type="triangle"/>
                  <a:tailEnd type="triangle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4" name="Freeform 17"/>
                <p:cNvSpPr/>
                <p:nvPr/>
              </p:nvSpPr>
              <p:spPr bwMode="auto">
                <a:xfrm>
                  <a:off x="7660355" y="2409095"/>
                  <a:ext cx="895259" cy="841570"/>
                </a:xfrm>
                <a:custGeom>
                  <a:avLst/>
                  <a:gdLst>
                    <a:gd name="T0" fmla="*/ 282 w 282"/>
                    <a:gd name="T1" fmla="*/ 265 h 265"/>
                    <a:gd name="T2" fmla="*/ 0 w 282"/>
                    <a:gd name="T3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82" h="265">
                      <a:moveTo>
                        <a:pt x="282" y="265"/>
                      </a:moveTo>
                      <a:cubicBezTo>
                        <a:pt x="236" y="137"/>
                        <a:pt x="131" y="38"/>
                        <a:pt x="0" y="0"/>
                      </a:cubicBezTo>
                    </a:path>
                  </a:pathLst>
                </a:custGeom>
                <a:noFill/>
                <a:ln w="25400" cap="flat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 type="triangle"/>
                  <a:tailEnd type="triangle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25" name="Oval 20"/>
              <p:cNvSpPr>
                <a:spLocks noChangeArrowheads="1"/>
              </p:cNvSpPr>
              <p:nvPr/>
            </p:nvSpPr>
            <p:spPr bwMode="auto">
              <a:xfrm>
                <a:off x="7607479" y="2765101"/>
                <a:ext cx="792361" cy="73599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TextBox 39"/>
              <p:cNvSpPr txBox="1"/>
              <p:nvPr/>
            </p:nvSpPr>
            <p:spPr>
              <a:xfrm>
                <a:off x="824393" y="2968652"/>
                <a:ext cx="680720" cy="286385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+mj-lt"/>
                  </a:rPr>
                  <a:t>众泰联</a:t>
                </a:r>
                <a:endParaRPr lang="id-ID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7" name="TextBox 41"/>
              <p:cNvSpPr txBox="1"/>
              <p:nvPr/>
            </p:nvSpPr>
            <p:spPr>
              <a:xfrm>
                <a:off x="2980426" y="1832716"/>
                <a:ext cx="453183" cy="442035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200" b="1" dirty="0" smtClean="0">
                    <a:solidFill>
                      <a:schemeClr val="bg1"/>
                    </a:solidFill>
                    <a:latin typeface="+mj-lt"/>
                  </a:rPr>
                  <a:t>省级</a:t>
                </a:r>
                <a:endParaRPr lang="en-US" altLang="zh-CN" sz="1200" b="1" dirty="0" smtClean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zh-CN" altLang="en-US" sz="1200" b="1" dirty="0" smtClean="0">
                    <a:solidFill>
                      <a:schemeClr val="bg1"/>
                    </a:solidFill>
                    <a:latin typeface="+mj-lt"/>
                  </a:rPr>
                  <a:t>平台</a:t>
                </a:r>
                <a:endParaRPr lang="id-ID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" name="TextBox 42"/>
              <p:cNvSpPr txBox="1"/>
              <p:nvPr/>
            </p:nvSpPr>
            <p:spPr>
              <a:xfrm>
                <a:off x="2972355" y="3940492"/>
                <a:ext cx="453183" cy="442035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200" b="1" dirty="0" smtClean="0">
                    <a:solidFill>
                      <a:schemeClr val="bg1"/>
                    </a:solidFill>
                    <a:latin typeface="+mj-lt"/>
                  </a:rPr>
                  <a:t>品类</a:t>
                </a:r>
                <a:endParaRPr lang="en-US" altLang="zh-CN" sz="1200" b="1" dirty="0" smtClean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zh-CN" altLang="en-US" sz="1200" b="1" dirty="0" smtClean="0">
                    <a:solidFill>
                      <a:schemeClr val="bg1"/>
                    </a:solidFill>
                    <a:latin typeface="+mj-lt"/>
                  </a:rPr>
                  <a:t>平台</a:t>
                </a:r>
                <a:endParaRPr lang="id-ID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9" name="TextBox 43"/>
              <p:cNvSpPr txBox="1"/>
              <p:nvPr/>
            </p:nvSpPr>
            <p:spPr>
              <a:xfrm>
                <a:off x="4946201" y="2804338"/>
                <a:ext cx="453183" cy="626701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200" b="1" dirty="0" smtClean="0">
                    <a:solidFill>
                      <a:schemeClr val="bg1"/>
                    </a:solidFill>
                  </a:rPr>
                  <a:t>城市</a:t>
                </a:r>
                <a:endParaRPr lang="en-US" altLang="zh-CN" sz="12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sz="1200" b="1" dirty="0" smtClean="0">
                    <a:solidFill>
                      <a:schemeClr val="bg1"/>
                    </a:solidFill>
                  </a:rPr>
                  <a:t>营销</a:t>
                </a:r>
                <a:endParaRPr lang="en-US" altLang="zh-CN" sz="12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sz="1200" b="1" dirty="0" smtClean="0">
                    <a:solidFill>
                      <a:schemeClr val="bg1"/>
                    </a:solidFill>
                  </a:rPr>
                  <a:t>总部</a:t>
                </a:r>
                <a:endParaRPr lang="id-ID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Box 44"/>
              <p:cNvSpPr txBox="1"/>
              <p:nvPr/>
            </p:nvSpPr>
            <p:spPr>
              <a:xfrm>
                <a:off x="6364732" y="4156392"/>
                <a:ext cx="449580" cy="440055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200" b="1" dirty="0" smtClean="0">
                    <a:solidFill>
                      <a:schemeClr val="bg1"/>
                    </a:solidFill>
                    <a:latin typeface="+mj-lt"/>
                  </a:rPr>
                  <a:t>清迈</a:t>
                </a:r>
                <a:endParaRPr lang="en-US" altLang="zh-CN" sz="1200" b="1" dirty="0" smtClean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zh-CN" altLang="en-US" sz="1200" b="1" dirty="0" smtClean="0">
                    <a:solidFill>
                      <a:schemeClr val="bg1"/>
                    </a:solidFill>
                    <a:latin typeface="+mj-lt"/>
                  </a:rPr>
                  <a:t>中心</a:t>
                </a:r>
                <a:endParaRPr lang="en-US" altLang="zh-CN" sz="1200" b="1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1" name="TextBox 45"/>
              <p:cNvSpPr txBox="1"/>
              <p:nvPr/>
            </p:nvSpPr>
            <p:spPr>
              <a:xfrm>
                <a:off x="7771112" y="2932380"/>
                <a:ext cx="453183" cy="442035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latin typeface="+mj-lt"/>
                  </a:rPr>
                  <a:t>消费</a:t>
                </a:r>
                <a:endParaRPr lang="id-ID" altLang="zh-CN" sz="1200" b="1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zh-CN" altLang="en-US" sz="1200" b="1" dirty="0" smtClean="0">
                    <a:solidFill>
                      <a:schemeClr val="bg1"/>
                    </a:solidFill>
                    <a:latin typeface="+mj-lt"/>
                  </a:rPr>
                  <a:t>终端</a:t>
                </a:r>
                <a:endParaRPr lang="en-US" altLang="zh-CN" sz="1200" b="1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2" name="Freeform 389"/>
              <p:cNvSpPr>
                <a:spLocks noEditPoints="1"/>
              </p:cNvSpPr>
              <p:nvPr/>
            </p:nvSpPr>
            <p:spPr bwMode="auto">
              <a:xfrm>
                <a:off x="2734333" y="2792897"/>
                <a:ext cx="875243" cy="672801"/>
              </a:xfrm>
              <a:custGeom>
                <a:avLst/>
                <a:gdLst>
                  <a:gd name="T0" fmla="*/ 41 w 229"/>
                  <a:gd name="T1" fmla="*/ 93 h 179"/>
                  <a:gd name="T2" fmla="*/ 74 w 229"/>
                  <a:gd name="T3" fmla="*/ 131 h 179"/>
                  <a:gd name="T4" fmla="*/ 86 w 229"/>
                  <a:gd name="T5" fmla="*/ 128 h 179"/>
                  <a:gd name="T6" fmla="*/ 75 w 229"/>
                  <a:gd name="T7" fmla="*/ 93 h 179"/>
                  <a:gd name="T8" fmla="*/ 116 w 229"/>
                  <a:gd name="T9" fmla="*/ 115 h 179"/>
                  <a:gd name="T10" fmla="*/ 123 w 229"/>
                  <a:gd name="T11" fmla="*/ 93 h 179"/>
                  <a:gd name="T12" fmla="*/ 164 w 229"/>
                  <a:gd name="T13" fmla="*/ 86 h 179"/>
                  <a:gd name="T14" fmla="*/ 123 w 229"/>
                  <a:gd name="T15" fmla="*/ 55 h 179"/>
                  <a:gd name="T16" fmla="*/ 164 w 229"/>
                  <a:gd name="T17" fmla="*/ 85 h 179"/>
                  <a:gd name="T18" fmla="*/ 165 w 229"/>
                  <a:gd name="T19" fmla="*/ 48 h 179"/>
                  <a:gd name="T20" fmla="*/ 187 w 229"/>
                  <a:gd name="T21" fmla="*/ 49 h 179"/>
                  <a:gd name="T22" fmla="*/ 120 w 229"/>
                  <a:gd name="T23" fmla="*/ 0 h 179"/>
                  <a:gd name="T24" fmla="*/ 45 w 229"/>
                  <a:gd name="T25" fmla="*/ 139 h 179"/>
                  <a:gd name="T26" fmla="*/ 177 w 229"/>
                  <a:gd name="T27" fmla="*/ 35 h 179"/>
                  <a:gd name="T28" fmla="*/ 148 w 229"/>
                  <a:gd name="T29" fmla="*/ 16 h 179"/>
                  <a:gd name="T30" fmla="*/ 123 w 229"/>
                  <a:gd name="T31" fmla="*/ 11 h 179"/>
                  <a:gd name="T32" fmla="*/ 156 w 229"/>
                  <a:gd name="T33" fmla="*/ 43 h 179"/>
                  <a:gd name="T34" fmla="*/ 123 w 229"/>
                  <a:gd name="T35" fmla="*/ 11 h 179"/>
                  <a:gd name="T36" fmla="*/ 75 w 229"/>
                  <a:gd name="T37" fmla="*/ 86 h 179"/>
                  <a:gd name="T38" fmla="*/ 116 w 229"/>
                  <a:gd name="T39" fmla="*/ 55 h 179"/>
                  <a:gd name="T40" fmla="*/ 109 w 229"/>
                  <a:gd name="T41" fmla="*/ 11 h 179"/>
                  <a:gd name="T42" fmla="*/ 116 w 229"/>
                  <a:gd name="T43" fmla="*/ 48 h 179"/>
                  <a:gd name="T44" fmla="*/ 109 w 229"/>
                  <a:gd name="T45" fmla="*/ 11 h 179"/>
                  <a:gd name="T46" fmla="*/ 77 w 229"/>
                  <a:gd name="T47" fmla="*/ 41 h 179"/>
                  <a:gd name="T48" fmla="*/ 92 w 229"/>
                  <a:gd name="T49" fmla="*/ 16 h 179"/>
                  <a:gd name="T50" fmla="*/ 74 w 229"/>
                  <a:gd name="T51" fmla="*/ 48 h 179"/>
                  <a:gd name="T52" fmla="*/ 41 w 229"/>
                  <a:gd name="T53" fmla="*/ 86 h 179"/>
                  <a:gd name="T54" fmla="*/ 199 w 229"/>
                  <a:gd name="T55" fmla="*/ 105 h 179"/>
                  <a:gd name="T56" fmla="*/ 182 w 229"/>
                  <a:gd name="T57" fmla="*/ 138 h 179"/>
                  <a:gd name="T58" fmla="*/ 167 w 229"/>
                  <a:gd name="T59" fmla="*/ 126 h 179"/>
                  <a:gd name="T60" fmla="*/ 156 w 229"/>
                  <a:gd name="T61" fmla="*/ 136 h 179"/>
                  <a:gd name="T62" fmla="*/ 123 w 229"/>
                  <a:gd name="T63" fmla="*/ 168 h 179"/>
                  <a:gd name="T64" fmla="*/ 116 w 229"/>
                  <a:gd name="T65" fmla="*/ 148 h 179"/>
                  <a:gd name="T66" fmla="*/ 109 w 229"/>
                  <a:gd name="T67" fmla="*/ 167 h 179"/>
                  <a:gd name="T68" fmla="*/ 87 w 229"/>
                  <a:gd name="T69" fmla="*/ 157 h 179"/>
                  <a:gd name="T70" fmla="*/ 82 w 229"/>
                  <a:gd name="T71" fmla="*/ 158 h 179"/>
                  <a:gd name="T72" fmla="*/ 120 w 229"/>
                  <a:gd name="T73" fmla="*/ 179 h 179"/>
                  <a:gd name="T74" fmla="*/ 205 w 229"/>
                  <a:gd name="T75" fmla="*/ 106 h 179"/>
                  <a:gd name="T76" fmla="*/ 148 w 229"/>
                  <a:gd name="T77" fmla="*/ 163 h 179"/>
                  <a:gd name="T78" fmla="*/ 177 w 229"/>
                  <a:gd name="T79" fmla="*/ 144 h 179"/>
                  <a:gd name="T80" fmla="*/ 229 w 229"/>
                  <a:gd name="T81" fmla="*/ 75 h 179"/>
                  <a:gd name="T82" fmla="*/ 198 w 229"/>
                  <a:gd name="T83" fmla="*/ 97 h 179"/>
                  <a:gd name="T84" fmla="*/ 26 w 229"/>
                  <a:gd name="T85" fmla="*/ 157 h 179"/>
                  <a:gd name="T86" fmla="*/ 31 w 229"/>
                  <a:gd name="T87" fmla="*/ 148 h 179"/>
                  <a:gd name="T88" fmla="*/ 183 w 229"/>
                  <a:gd name="T89" fmla="*/ 81 h 179"/>
                  <a:gd name="T90" fmla="*/ 205 w 229"/>
                  <a:gd name="T91" fmla="*/ 5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9" h="179">
                    <a:moveTo>
                      <a:pt x="57" y="137"/>
                    </a:moveTo>
                    <a:cubicBezTo>
                      <a:pt x="48" y="124"/>
                      <a:pt x="42" y="109"/>
                      <a:pt x="41" y="93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107"/>
                      <a:pt x="71" y="120"/>
                      <a:pt x="74" y="131"/>
                    </a:cubicBezTo>
                    <a:cubicBezTo>
                      <a:pt x="72" y="132"/>
                      <a:pt x="70" y="133"/>
                      <a:pt x="68" y="134"/>
                    </a:cubicBezTo>
                    <a:cubicBezTo>
                      <a:pt x="74" y="132"/>
                      <a:pt x="80" y="130"/>
                      <a:pt x="86" y="128"/>
                    </a:cubicBezTo>
                    <a:cubicBezTo>
                      <a:pt x="84" y="128"/>
                      <a:pt x="83" y="128"/>
                      <a:pt x="81" y="129"/>
                    </a:cubicBezTo>
                    <a:cubicBezTo>
                      <a:pt x="78" y="118"/>
                      <a:pt x="76" y="106"/>
                      <a:pt x="75" y="93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19" y="114"/>
                      <a:pt x="121" y="113"/>
                      <a:pt x="123" y="111"/>
                    </a:cubicBezTo>
                    <a:cubicBezTo>
                      <a:pt x="123" y="93"/>
                      <a:pt x="123" y="93"/>
                      <a:pt x="123" y="93"/>
                    </a:cubicBezTo>
                    <a:cubicBezTo>
                      <a:pt x="153" y="93"/>
                      <a:pt x="153" y="93"/>
                      <a:pt x="153" y="93"/>
                    </a:cubicBezTo>
                    <a:cubicBezTo>
                      <a:pt x="157" y="91"/>
                      <a:pt x="160" y="88"/>
                      <a:pt x="164" y="86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3" y="55"/>
                      <a:pt x="123" y="55"/>
                      <a:pt x="123" y="55"/>
                    </a:cubicBezTo>
                    <a:cubicBezTo>
                      <a:pt x="136" y="55"/>
                      <a:pt x="148" y="53"/>
                      <a:pt x="159" y="50"/>
                    </a:cubicBezTo>
                    <a:cubicBezTo>
                      <a:pt x="162" y="61"/>
                      <a:pt x="164" y="72"/>
                      <a:pt x="164" y="85"/>
                    </a:cubicBezTo>
                    <a:cubicBezTo>
                      <a:pt x="167" y="83"/>
                      <a:pt x="169" y="82"/>
                      <a:pt x="171" y="80"/>
                    </a:cubicBezTo>
                    <a:cubicBezTo>
                      <a:pt x="170" y="68"/>
                      <a:pt x="169" y="58"/>
                      <a:pt x="165" y="48"/>
                    </a:cubicBezTo>
                    <a:cubicBezTo>
                      <a:pt x="171" y="46"/>
                      <a:pt x="177" y="43"/>
                      <a:pt x="182" y="40"/>
                    </a:cubicBezTo>
                    <a:cubicBezTo>
                      <a:pt x="184" y="43"/>
                      <a:pt x="186" y="46"/>
                      <a:pt x="187" y="49"/>
                    </a:cubicBezTo>
                    <a:cubicBezTo>
                      <a:pt x="190" y="47"/>
                      <a:pt x="194" y="45"/>
                      <a:pt x="197" y="44"/>
                    </a:cubicBezTo>
                    <a:cubicBezTo>
                      <a:pt x="182" y="18"/>
                      <a:pt x="153" y="0"/>
                      <a:pt x="120" y="0"/>
                    </a:cubicBezTo>
                    <a:cubicBezTo>
                      <a:pt x="70" y="0"/>
                      <a:pt x="30" y="40"/>
                      <a:pt x="30" y="89"/>
                    </a:cubicBezTo>
                    <a:cubicBezTo>
                      <a:pt x="30" y="108"/>
                      <a:pt x="36" y="125"/>
                      <a:pt x="45" y="139"/>
                    </a:cubicBezTo>
                    <a:cubicBezTo>
                      <a:pt x="49" y="138"/>
                      <a:pt x="53" y="138"/>
                      <a:pt x="57" y="137"/>
                    </a:cubicBezTo>
                    <a:close/>
                    <a:moveTo>
                      <a:pt x="177" y="35"/>
                    </a:moveTo>
                    <a:cubicBezTo>
                      <a:pt x="173" y="37"/>
                      <a:pt x="168" y="39"/>
                      <a:pt x="163" y="41"/>
                    </a:cubicBezTo>
                    <a:cubicBezTo>
                      <a:pt x="159" y="31"/>
                      <a:pt x="154" y="22"/>
                      <a:pt x="148" y="16"/>
                    </a:cubicBezTo>
                    <a:cubicBezTo>
                      <a:pt x="159" y="20"/>
                      <a:pt x="169" y="27"/>
                      <a:pt x="177" y="35"/>
                    </a:cubicBezTo>
                    <a:close/>
                    <a:moveTo>
                      <a:pt x="123" y="11"/>
                    </a:moveTo>
                    <a:cubicBezTo>
                      <a:pt x="126" y="11"/>
                      <a:pt x="129" y="11"/>
                      <a:pt x="131" y="11"/>
                    </a:cubicBezTo>
                    <a:cubicBezTo>
                      <a:pt x="141" y="16"/>
                      <a:pt x="150" y="28"/>
                      <a:pt x="156" y="43"/>
                    </a:cubicBezTo>
                    <a:cubicBezTo>
                      <a:pt x="146" y="46"/>
                      <a:pt x="135" y="48"/>
                      <a:pt x="123" y="48"/>
                    </a:cubicBezTo>
                    <a:lnTo>
                      <a:pt x="123" y="11"/>
                    </a:lnTo>
                    <a:close/>
                    <a:moveTo>
                      <a:pt x="116" y="86"/>
                    </a:moveTo>
                    <a:cubicBezTo>
                      <a:pt x="75" y="86"/>
                      <a:pt x="75" y="86"/>
                      <a:pt x="75" y="86"/>
                    </a:cubicBezTo>
                    <a:cubicBezTo>
                      <a:pt x="76" y="73"/>
                      <a:pt x="78" y="61"/>
                      <a:pt x="81" y="50"/>
                    </a:cubicBezTo>
                    <a:cubicBezTo>
                      <a:pt x="92" y="53"/>
                      <a:pt x="104" y="55"/>
                      <a:pt x="116" y="55"/>
                    </a:cubicBezTo>
                    <a:lnTo>
                      <a:pt x="116" y="86"/>
                    </a:lnTo>
                    <a:close/>
                    <a:moveTo>
                      <a:pt x="109" y="11"/>
                    </a:moveTo>
                    <a:cubicBezTo>
                      <a:pt x="111" y="11"/>
                      <a:pt x="114" y="11"/>
                      <a:pt x="116" y="11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05" y="48"/>
                      <a:pt x="93" y="46"/>
                      <a:pt x="83" y="43"/>
                    </a:cubicBezTo>
                    <a:cubicBezTo>
                      <a:pt x="89" y="28"/>
                      <a:pt x="98" y="16"/>
                      <a:pt x="109" y="11"/>
                    </a:cubicBezTo>
                    <a:close/>
                    <a:moveTo>
                      <a:pt x="92" y="16"/>
                    </a:moveTo>
                    <a:cubicBezTo>
                      <a:pt x="86" y="22"/>
                      <a:pt x="80" y="31"/>
                      <a:pt x="77" y="41"/>
                    </a:cubicBezTo>
                    <a:cubicBezTo>
                      <a:pt x="72" y="39"/>
                      <a:pt x="67" y="37"/>
                      <a:pt x="63" y="35"/>
                    </a:cubicBezTo>
                    <a:cubicBezTo>
                      <a:pt x="71" y="27"/>
                      <a:pt x="81" y="20"/>
                      <a:pt x="92" y="16"/>
                    </a:cubicBezTo>
                    <a:close/>
                    <a:moveTo>
                      <a:pt x="58" y="40"/>
                    </a:moveTo>
                    <a:cubicBezTo>
                      <a:pt x="63" y="43"/>
                      <a:pt x="68" y="46"/>
                      <a:pt x="74" y="48"/>
                    </a:cubicBezTo>
                    <a:cubicBezTo>
                      <a:pt x="71" y="59"/>
                      <a:pt x="68" y="72"/>
                      <a:pt x="68" y="86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2" y="69"/>
                      <a:pt x="48" y="53"/>
                      <a:pt x="58" y="40"/>
                    </a:cubicBezTo>
                    <a:close/>
                    <a:moveTo>
                      <a:pt x="199" y="105"/>
                    </a:moveTo>
                    <a:cubicBezTo>
                      <a:pt x="198" y="106"/>
                      <a:pt x="197" y="107"/>
                      <a:pt x="197" y="107"/>
                    </a:cubicBezTo>
                    <a:cubicBezTo>
                      <a:pt x="194" y="119"/>
                      <a:pt x="189" y="129"/>
                      <a:pt x="182" y="138"/>
                    </a:cubicBezTo>
                    <a:cubicBezTo>
                      <a:pt x="177" y="136"/>
                      <a:pt x="171" y="133"/>
                      <a:pt x="165" y="131"/>
                    </a:cubicBezTo>
                    <a:cubicBezTo>
                      <a:pt x="166" y="129"/>
                      <a:pt x="166" y="127"/>
                      <a:pt x="167" y="126"/>
                    </a:cubicBezTo>
                    <a:cubicBezTo>
                      <a:pt x="161" y="129"/>
                      <a:pt x="156" y="131"/>
                      <a:pt x="150" y="134"/>
                    </a:cubicBezTo>
                    <a:cubicBezTo>
                      <a:pt x="152" y="135"/>
                      <a:pt x="154" y="135"/>
                      <a:pt x="156" y="136"/>
                    </a:cubicBezTo>
                    <a:cubicBezTo>
                      <a:pt x="150" y="151"/>
                      <a:pt x="141" y="163"/>
                      <a:pt x="131" y="167"/>
                    </a:cubicBezTo>
                    <a:cubicBezTo>
                      <a:pt x="129" y="168"/>
                      <a:pt x="126" y="168"/>
                      <a:pt x="123" y="168"/>
                    </a:cubicBezTo>
                    <a:cubicBezTo>
                      <a:pt x="123" y="145"/>
                      <a:pt x="123" y="145"/>
                      <a:pt x="123" y="145"/>
                    </a:cubicBezTo>
                    <a:cubicBezTo>
                      <a:pt x="121" y="146"/>
                      <a:pt x="119" y="147"/>
                      <a:pt x="116" y="148"/>
                    </a:cubicBezTo>
                    <a:cubicBezTo>
                      <a:pt x="116" y="168"/>
                      <a:pt x="116" y="168"/>
                      <a:pt x="116" y="168"/>
                    </a:cubicBezTo>
                    <a:cubicBezTo>
                      <a:pt x="114" y="168"/>
                      <a:pt x="111" y="168"/>
                      <a:pt x="109" y="167"/>
                    </a:cubicBezTo>
                    <a:cubicBezTo>
                      <a:pt x="103" y="165"/>
                      <a:pt x="98" y="161"/>
                      <a:pt x="94" y="155"/>
                    </a:cubicBezTo>
                    <a:cubicBezTo>
                      <a:pt x="92" y="156"/>
                      <a:pt x="89" y="157"/>
                      <a:pt x="87" y="157"/>
                    </a:cubicBezTo>
                    <a:cubicBezTo>
                      <a:pt x="88" y="159"/>
                      <a:pt x="90" y="161"/>
                      <a:pt x="92" y="163"/>
                    </a:cubicBezTo>
                    <a:cubicBezTo>
                      <a:pt x="88" y="162"/>
                      <a:pt x="85" y="160"/>
                      <a:pt x="82" y="158"/>
                    </a:cubicBezTo>
                    <a:cubicBezTo>
                      <a:pt x="77" y="160"/>
                      <a:pt x="72" y="161"/>
                      <a:pt x="67" y="162"/>
                    </a:cubicBezTo>
                    <a:cubicBezTo>
                      <a:pt x="82" y="173"/>
                      <a:pt x="100" y="179"/>
                      <a:pt x="120" y="179"/>
                    </a:cubicBezTo>
                    <a:cubicBezTo>
                      <a:pt x="164" y="179"/>
                      <a:pt x="200" y="147"/>
                      <a:pt x="208" y="106"/>
                    </a:cubicBezTo>
                    <a:cubicBezTo>
                      <a:pt x="207" y="106"/>
                      <a:pt x="206" y="106"/>
                      <a:pt x="205" y="106"/>
                    </a:cubicBezTo>
                    <a:cubicBezTo>
                      <a:pt x="203" y="106"/>
                      <a:pt x="201" y="106"/>
                      <a:pt x="199" y="105"/>
                    </a:cubicBezTo>
                    <a:close/>
                    <a:moveTo>
                      <a:pt x="148" y="163"/>
                    </a:moveTo>
                    <a:cubicBezTo>
                      <a:pt x="154" y="156"/>
                      <a:pt x="159" y="148"/>
                      <a:pt x="163" y="138"/>
                    </a:cubicBezTo>
                    <a:cubicBezTo>
                      <a:pt x="168" y="140"/>
                      <a:pt x="173" y="142"/>
                      <a:pt x="177" y="144"/>
                    </a:cubicBezTo>
                    <a:cubicBezTo>
                      <a:pt x="169" y="152"/>
                      <a:pt x="159" y="159"/>
                      <a:pt x="148" y="163"/>
                    </a:cubicBezTo>
                    <a:close/>
                    <a:moveTo>
                      <a:pt x="229" y="75"/>
                    </a:moveTo>
                    <a:cubicBezTo>
                      <a:pt x="229" y="87"/>
                      <a:pt x="218" y="98"/>
                      <a:pt x="205" y="98"/>
                    </a:cubicBezTo>
                    <a:cubicBezTo>
                      <a:pt x="203" y="98"/>
                      <a:pt x="200" y="97"/>
                      <a:pt x="198" y="97"/>
                    </a:cubicBezTo>
                    <a:cubicBezTo>
                      <a:pt x="182" y="109"/>
                      <a:pt x="162" y="120"/>
                      <a:pt x="138" y="131"/>
                    </a:cubicBezTo>
                    <a:cubicBezTo>
                      <a:pt x="88" y="152"/>
                      <a:pt x="41" y="161"/>
                      <a:pt x="26" y="157"/>
                    </a:cubicBezTo>
                    <a:cubicBezTo>
                      <a:pt x="0" y="151"/>
                      <a:pt x="31" y="121"/>
                      <a:pt x="31" y="121"/>
                    </a:cubicBezTo>
                    <a:cubicBezTo>
                      <a:pt x="31" y="121"/>
                      <a:pt x="15" y="147"/>
                      <a:pt x="31" y="148"/>
                    </a:cubicBezTo>
                    <a:cubicBezTo>
                      <a:pt x="55" y="149"/>
                      <a:pt x="103" y="132"/>
                      <a:pt x="131" y="117"/>
                    </a:cubicBezTo>
                    <a:cubicBezTo>
                      <a:pt x="153" y="104"/>
                      <a:pt x="170" y="92"/>
                      <a:pt x="183" y="81"/>
                    </a:cubicBezTo>
                    <a:cubicBezTo>
                      <a:pt x="182" y="79"/>
                      <a:pt x="182" y="77"/>
                      <a:pt x="182" y="75"/>
                    </a:cubicBezTo>
                    <a:cubicBezTo>
                      <a:pt x="182" y="62"/>
                      <a:pt x="192" y="51"/>
                      <a:pt x="205" y="51"/>
                    </a:cubicBezTo>
                    <a:cubicBezTo>
                      <a:pt x="218" y="51"/>
                      <a:pt x="229" y="62"/>
                      <a:pt x="229" y="7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41" name="TextBox 44"/>
            <p:cNvSpPr txBox="1"/>
            <p:nvPr/>
          </p:nvSpPr>
          <p:spPr>
            <a:xfrm>
              <a:off x="6287079" y="1897497"/>
              <a:ext cx="449580" cy="440055"/>
            </a:xfrm>
            <a:prstGeom prst="rect">
              <a:avLst/>
            </a:prstGeom>
            <a:noFill/>
          </p:spPr>
          <p:txBody>
            <a:bodyPr wrap="none" lIns="72000" tIns="36000" rIns="72000" bIns="3600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+mj-lt"/>
                </a:rPr>
                <a:t>曼谷</a:t>
              </a:r>
              <a:endParaRPr lang="en-US" altLang="zh-CN" sz="1200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+mj-lt"/>
                </a:rPr>
                <a:t>中心</a:t>
              </a:r>
              <a:endParaRPr lang="en-US" altLang="zh-CN" sz="1200" b="1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3" name="灯片编号占位符 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D03DC9-B409-4CC3-A4E4-B2FC785E6090}" type="slidenum">
              <a:rPr lang="zh-CN" altLang="en-US" sz="1200" smtClean="0"/>
            </a:fld>
            <a:endParaRPr lang="zh-CN" altLang="en-US" sz="1200" dirty="0"/>
          </a:p>
        </p:txBody>
      </p:sp>
      <p:grpSp>
        <p:nvGrpSpPr>
          <p:cNvPr id="2" name="组合 1"/>
          <p:cNvGrpSpPr/>
          <p:nvPr/>
        </p:nvGrpSpPr>
        <p:grpSpPr>
          <a:xfrm>
            <a:off x="4844839" y="2541779"/>
            <a:ext cx="846383" cy="850015"/>
            <a:chOff x="7063850" y="636343"/>
            <a:chExt cx="846383" cy="850015"/>
          </a:xfrm>
        </p:grpSpPr>
        <p:sp>
          <p:nvSpPr>
            <p:cNvPr id="44" name="Freeform 24"/>
            <p:cNvSpPr/>
            <p:nvPr/>
          </p:nvSpPr>
          <p:spPr bwMode="auto">
            <a:xfrm>
              <a:off x="7063850" y="636343"/>
              <a:ext cx="378996" cy="378995"/>
            </a:xfrm>
            <a:custGeom>
              <a:avLst/>
              <a:gdLst>
                <a:gd name="T0" fmla="*/ 131 w 131"/>
                <a:gd name="T1" fmla="*/ 0 h 131"/>
                <a:gd name="T2" fmla="*/ 0 w 131"/>
                <a:gd name="T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" h="131">
                  <a:moveTo>
                    <a:pt x="131" y="0"/>
                  </a:moveTo>
                  <a:cubicBezTo>
                    <a:pt x="62" y="7"/>
                    <a:pt x="7" y="62"/>
                    <a:pt x="0" y="131"/>
                  </a:cubicBezTo>
                </a:path>
              </a:pathLst>
            </a:cu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triangle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Freeform 26"/>
            <p:cNvSpPr/>
            <p:nvPr/>
          </p:nvSpPr>
          <p:spPr bwMode="auto">
            <a:xfrm>
              <a:off x="7063850" y="1104941"/>
              <a:ext cx="378996" cy="381417"/>
            </a:xfrm>
            <a:custGeom>
              <a:avLst/>
              <a:gdLst>
                <a:gd name="T0" fmla="*/ 0 w 131"/>
                <a:gd name="T1" fmla="*/ 0 h 132"/>
                <a:gd name="T2" fmla="*/ 131 w 131"/>
                <a:gd name="T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" h="132">
                  <a:moveTo>
                    <a:pt x="0" y="0"/>
                  </a:moveTo>
                  <a:cubicBezTo>
                    <a:pt x="7" y="69"/>
                    <a:pt x="62" y="124"/>
                    <a:pt x="131" y="132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65000"/>
                </a:schemeClr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6" name="Freeform 25"/>
            <p:cNvSpPr/>
            <p:nvPr/>
          </p:nvSpPr>
          <p:spPr bwMode="auto">
            <a:xfrm>
              <a:off x="7532448" y="636343"/>
              <a:ext cx="377785" cy="378995"/>
            </a:xfrm>
            <a:custGeom>
              <a:avLst/>
              <a:gdLst>
                <a:gd name="T0" fmla="*/ 131 w 131"/>
                <a:gd name="T1" fmla="*/ 131 h 131"/>
                <a:gd name="T2" fmla="*/ 0 w 131"/>
                <a:gd name="T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" h="131">
                  <a:moveTo>
                    <a:pt x="131" y="131"/>
                  </a:moveTo>
                  <a:cubicBezTo>
                    <a:pt x="124" y="62"/>
                    <a:pt x="69" y="7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65000"/>
                </a:schemeClr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7532448" y="1104941"/>
              <a:ext cx="377785" cy="381417"/>
            </a:xfrm>
            <a:custGeom>
              <a:avLst/>
              <a:gdLst>
                <a:gd name="T0" fmla="*/ 0 w 131"/>
                <a:gd name="T1" fmla="*/ 132 h 132"/>
                <a:gd name="T2" fmla="*/ 131 w 131"/>
                <a:gd name="T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" h="132">
                  <a:moveTo>
                    <a:pt x="0" y="132"/>
                  </a:moveTo>
                  <a:cubicBezTo>
                    <a:pt x="69" y="124"/>
                    <a:pt x="124" y="69"/>
                    <a:pt x="131" y="0"/>
                  </a:cubicBezTo>
                </a:path>
              </a:pathLst>
            </a:cu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triangle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8" name="Oval 13"/>
            <p:cNvSpPr>
              <a:spLocks noChangeArrowheads="1"/>
            </p:cNvSpPr>
            <p:nvPr/>
          </p:nvSpPr>
          <p:spPr bwMode="auto">
            <a:xfrm>
              <a:off x="7117391" y="689556"/>
              <a:ext cx="746273" cy="7435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9" name="TextBox 41"/>
          <p:cNvSpPr txBox="1"/>
          <p:nvPr/>
        </p:nvSpPr>
        <p:spPr>
          <a:xfrm>
            <a:off x="4891603" y="2745768"/>
            <a:ext cx="760959" cy="442035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+mj-lt"/>
              </a:rPr>
              <a:t>城市</a:t>
            </a:r>
            <a:endParaRPr lang="en-US" altLang="zh-CN" sz="12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+mj-lt"/>
              </a:rPr>
              <a:t>营销总部</a:t>
            </a:r>
            <a:endParaRPr lang="en-US" altLang="zh-CN" sz="1200" b="1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73147" y="3802006"/>
            <a:ext cx="1206253" cy="1066425"/>
            <a:chOff x="930891" y="1943751"/>
            <a:chExt cx="1206253" cy="1066425"/>
          </a:xfrm>
        </p:grpSpPr>
        <p:sp>
          <p:nvSpPr>
            <p:cNvPr id="52" name="矩形 51"/>
            <p:cNvSpPr/>
            <p:nvPr/>
          </p:nvSpPr>
          <p:spPr>
            <a:xfrm>
              <a:off x="930891" y="2339532"/>
              <a:ext cx="1206253" cy="2748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拓展渠道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930891" y="1943751"/>
              <a:ext cx="1206253" cy="2748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技术支撑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930891" y="2735313"/>
              <a:ext cx="1206253" cy="2748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打造生态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3147" y="1132335"/>
            <a:ext cx="1206253" cy="1066425"/>
            <a:chOff x="930891" y="756409"/>
            <a:chExt cx="1206253" cy="1066425"/>
          </a:xfrm>
        </p:grpSpPr>
        <p:sp>
          <p:nvSpPr>
            <p:cNvPr id="51" name="矩形 50"/>
            <p:cNvSpPr/>
            <p:nvPr/>
          </p:nvSpPr>
          <p:spPr>
            <a:xfrm>
              <a:off x="930891" y="1547971"/>
              <a:ext cx="1206253" cy="2748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金融服务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30891" y="756409"/>
              <a:ext cx="1206253" cy="2748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模式输出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930891" y="1152190"/>
              <a:ext cx="1206253" cy="2748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资源整合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文本占位符 2"/>
          <p:cNvSpPr txBox="1">
            <a:spLocks noChangeArrowheads="1"/>
          </p:cNvSpPr>
          <p:nvPr/>
        </p:nvSpPr>
        <p:spPr>
          <a:xfrm>
            <a:off x="802918" y="234539"/>
            <a:ext cx="6549261" cy="251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平台架构</a:t>
            </a:r>
            <a:endParaRPr lang="zh-CN" altLang="en-US" sz="2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809243" y="143221"/>
            <a:ext cx="5889018" cy="495383"/>
          </a:xfrm>
        </p:spPr>
        <p:txBody>
          <a:bodyPr>
            <a:normAutofit/>
          </a:bodyPr>
          <a:lstStyle/>
          <a:p>
            <a:r>
              <a:rPr lang="zh-CN" altLang="en-US" sz="20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生态系统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7715" y="1037193"/>
            <a:ext cx="3960000" cy="3960000"/>
            <a:chOff x="2708674" y="723515"/>
            <a:chExt cx="3960000" cy="3960000"/>
          </a:xfrm>
        </p:grpSpPr>
        <p:sp>
          <p:nvSpPr>
            <p:cNvPr id="7" name="椭圆 6"/>
            <p:cNvSpPr/>
            <p:nvPr/>
          </p:nvSpPr>
          <p:spPr bwMode="auto">
            <a:xfrm>
              <a:off x="2708674" y="723515"/>
              <a:ext cx="3960000" cy="3960000"/>
            </a:xfrm>
            <a:prstGeom prst="ellipse">
              <a:avLst/>
            </a:prstGeom>
            <a:solidFill>
              <a:schemeClr val="accent3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3060005" y="1125426"/>
              <a:ext cx="3240000" cy="3240000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3419915" y="1563680"/>
              <a:ext cx="2520180" cy="2363494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3851950" y="1911033"/>
              <a:ext cx="1656115" cy="1668787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1" name="直接连接符 10"/>
            <p:cNvCxnSpPr>
              <a:stCxn id="9" idx="1"/>
              <a:endCxn id="9" idx="5"/>
            </p:cNvCxnSpPr>
            <p:nvPr/>
          </p:nvCxnSpPr>
          <p:spPr bwMode="auto">
            <a:xfrm>
              <a:off x="3788987" y="1909806"/>
              <a:ext cx="1782036" cy="16712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直接连接符 11"/>
            <p:cNvCxnSpPr>
              <a:stCxn id="9" idx="0"/>
              <a:endCxn id="9" idx="4"/>
            </p:cNvCxnSpPr>
            <p:nvPr/>
          </p:nvCxnSpPr>
          <p:spPr bwMode="auto">
            <a:xfrm>
              <a:off x="4680005" y="1563680"/>
              <a:ext cx="0" cy="23634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直接连接符 12"/>
            <p:cNvCxnSpPr>
              <a:stCxn id="9" idx="7"/>
              <a:endCxn id="9" idx="3"/>
            </p:cNvCxnSpPr>
            <p:nvPr/>
          </p:nvCxnSpPr>
          <p:spPr bwMode="auto">
            <a:xfrm flipH="1">
              <a:off x="3788987" y="1909806"/>
              <a:ext cx="1782036" cy="16712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直接连接符 13"/>
            <p:cNvCxnSpPr>
              <a:stCxn id="9" idx="6"/>
              <a:endCxn id="9" idx="2"/>
            </p:cNvCxnSpPr>
            <p:nvPr/>
          </p:nvCxnSpPr>
          <p:spPr bwMode="auto">
            <a:xfrm flipH="1">
              <a:off x="3419915" y="2745427"/>
              <a:ext cx="25201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矩形 14"/>
            <p:cNvSpPr/>
            <p:nvPr/>
          </p:nvSpPr>
          <p:spPr>
            <a:xfrm rot="1304459">
              <a:off x="4611365" y="2022414"/>
              <a:ext cx="576040" cy="321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 smtClean="0"/>
                <a:t>清莱江</a:t>
              </a:r>
              <a:endParaRPr lang="zh-CN" altLang="en-US" sz="1000" b="1" dirty="0"/>
            </a:p>
          </p:txBody>
        </p:sp>
        <p:sp>
          <p:nvSpPr>
            <p:cNvPr id="16" name="矩形 15"/>
            <p:cNvSpPr/>
            <p:nvPr/>
          </p:nvSpPr>
          <p:spPr>
            <a:xfrm rot="1304459">
              <a:off x="4249899" y="3145525"/>
              <a:ext cx="576040" cy="321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b="1" dirty="0" smtClean="0">
                  <a:sym typeface="+mn-ea"/>
                </a:rPr>
                <a:t>……</a:t>
              </a:r>
              <a:endParaRPr lang="zh-CN" altLang="en-US" sz="1000" b="1" dirty="0"/>
            </a:p>
          </p:txBody>
        </p:sp>
        <p:sp>
          <p:nvSpPr>
            <p:cNvPr id="17" name="矩形 16"/>
            <p:cNvSpPr/>
            <p:nvPr/>
          </p:nvSpPr>
          <p:spPr>
            <a:xfrm rot="3696669">
              <a:off x="5025510" y="2461034"/>
              <a:ext cx="576040" cy="321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 smtClean="0"/>
                <a:t>芭提雅</a:t>
              </a:r>
              <a:endParaRPr lang="zh-CN" altLang="en-US" sz="1000" b="1" dirty="0"/>
            </a:p>
          </p:txBody>
        </p:sp>
        <p:sp>
          <p:nvSpPr>
            <p:cNvPr id="18" name="矩形 17"/>
            <p:cNvSpPr/>
            <p:nvPr/>
          </p:nvSpPr>
          <p:spPr>
            <a:xfrm rot="3651486">
              <a:off x="3845318" y="2878922"/>
              <a:ext cx="57604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b="1" dirty="0" smtClean="0"/>
                <a:t>……</a:t>
              </a:r>
              <a:endParaRPr lang="zh-CN" altLang="en-US" sz="1000" b="1" dirty="0"/>
            </a:p>
          </p:txBody>
        </p:sp>
        <p:sp>
          <p:nvSpPr>
            <p:cNvPr id="19" name="矩形 18"/>
            <p:cNvSpPr/>
            <p:nvPr/>
          </p:nvSpPr>
          <p:spPr>
            <a:xfrm rot="19839480">
              <a:off x="4169746" y="1986373"/>
              <a:ext cx="576040" cy="321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 smtClean="0"/>
                <a:t>清迈</a:t>
              </a:r>
              <a:endParaRPr lang="zh-CN" altLang="en-US" sz="1000" b="1" dirty="0"/>
            </a:p>
          </p:txBody>
        </p:sp>
        <p:sp>
          <p:nvSpPr>
            <p:cNvPr id="20" name="矩形 19"/>
            <p:cNvSpPr/>
            <p:nvPr/>
          </p:nvSpPr>
          <p:spPr>
            <a:xfrm rot="17475432">
              <a:off x="3805647" y="2227967"/>
              <a:ext cx="576040" cy="321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/>
                <a:t>曼谷</a:t>
              </a:r>
              <a:endParaRPr lang="zh-CN" altLang="en-US" sz="1000" b="1" dirty="0"/>
            </a:p>
          </p:txBody>
        </p:sp>
        <p:sp>
          <p:nvSpPr>
            <p:cNvPr id="21" name="矩形 20"/>
            <p:cNvSpPr/>
            <p:nvPr/>
          </p:nvSpPr>
          <p:spPr>
            <a:xfrm rot="17819288">
              <a:off x="4951419" y="2740150"/>
              <a:ext cx="576040" cy="321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/>
                <a:t>普吉</a:t>
              </a:r>
              <a:endParaRPr lang="zh-CN" altLang="en-US" sz="1000" b="1" dirty="0"/>
            </a:p>
          </p:txBody>
        </p:sp>
        <p:sp>
          <p:nvSpPr>
            <p:cNvPr id="22" name="矩形 21"/>
            <p:cNvSpPr/>
            <p:nvPr/>
          </p:nvSpPr>
          <p:spPr>
            <a:xfrm rot="19742463">
              <a:off x="4681259" y="3130958"/>
              <a:ext cx="576040" cy="321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/>
                <a:t>大城</a:t>
              </a:r>
              <a:endParaRPr lang="zh-CN" altLang="en-US" sz="1000" b="1" dirty="0"/>
            </a:p>
          </p:txBody>
        </p:sp>
        <p:sp>
          <p:nvSpPr>
            <p:cNvPr id="27" name="矩形 26"/>
            <p:cNvSpPr/>
            <p:nvPr/>
          </p:nvSpPr>
          <p:spPr>
            <a:xfrm rot="19722196">
              <a:off x="4914897" y="3860738"/>
              <a:ext cx="738684" cy="321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 smtClean="0"/>
                <a:t>纪念品</a:t>
              </a:r>
              <a:endParaRPr lang="zh-CN" altLang="en-US" sz="1000" b="1" dirty="0"/>
            </a:p>
          </p:txBody>
        </p:sp>
        <p:sp>
          <p:nvSpPr>
            <p:cNvPr id="28" name="矩形 27"/>
            <p:cNvSpPr/>
            <p:nvPr/>
          </p:nvSpPr>
          <p:spPr>
            <a:xfrm rot="17410280">
              <a:off x="5557056" y="3018129"/>
              <a:ext cx="931985" cy="296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 smtClean="0"/>
                <a:t>果蔬品类</a:t>
              </a:r>
              <a:endParaRPr lang="zh-CN" altLang="en-US" sz="1000" b="1" dirty="0"/>
            </a:p>
          </p:txBody>
        </p:sp>
        <p:sp>
          <p:nvSpPr>
            <p:cNvPr id="29" name="矩形 28"/>
            <p:cNvSpPr/>
            <p:nvPr/>
          </p:nvSpPr>
          <p:spPr>
            <a:xfrm rot="3874581">
              <a:off x="5637887" y="2008424"/>
              <a:ext cx="738684" cy="321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b="1" dirty="0"/>
                <a:t>  </a:t>
              </a:r>
              <a:r>
                <a:rPr lang="zh-CN" altLang="en-US" sz="1000" b="1" dirty="0"/>
                <a:t>特产</a:t>
              </a:r>
              <a:endParaRPr lang="zh-CN" altLang="en-US" sz="1000" b="1" dirty="0"/>
            </a:p>
          </p:txBody>
        </p:sp>
        <p:sp>
          <p:nvSpPr>
            <p:cNvPr id="30" name="矩形 29"/>
            <p:cNvSpPr/>
            <p:nvPr/>
          </p:nvSpPr>
          <p:spPr>
            <a:xfrm rot="1304459">
              <a:off x="3806724" y="3877832"/>
              <a:ext cx="738684" cy="321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000" b="1" dirty="0" smtClean="0">
                  <a:sym typeface="+mn-ea"/>
                </a:rPr>
                <a:t>……</a:t>
              </a:r>
              <a:endParaRPr lang="en-US" altLang="zh-CN" sz="1000" b="1" dirty="0" smtClean="0"/>
            </a:p>
          </p:txBody>
        </p:sp>
        <p:sp>
          <p:nvSpPr>
            <p:cNvPr id="31" name="矩形 30"/>
            <p:cNvSpPr/>
            <p:nvPr/>
          </p:nvSpPr>
          <p:spPr>
            <a:xfrm rot="3975719">
              <a:off x="2782845" y="3155854"/>
              <a:ext cx="126471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b="1" dirty="0" smtClean="0"/>
                <a:t>……</a:t>
              </a:r>
              <a:endParaRPr lang="zh-CN" altLang="en-US" sz="1000" b="1" dirty="0"/>
            </a:p>
          </p:txBody>
        </p:sp>
        <p:sp>
          <p:nvSpPr>
            <p:cNvPr id="32" name="矩形 31"/>
            <p:cNvSpPr/>
            <p:nvPr/>
          </p:nvSpPr>
          <p:spPr>
            <a:xfrm rot="20237907">
              <a:off x="3784643" y="1239737"/>
              <a:ext cx="979930" cy="321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/>
                <a:t>泰国中药</a:t>
              </a:r>
              <a:endParaRPr lang="zh-CN" altLang="en-US" sz="1000" b="1" dirty="0"/>
            </a:p>
          </p:txBody>
        </p:sp>
        <p:sp>
          <p:nvSpPr>
            <p:cNvPr id="33" name="矩形 32"/>
            <p:cNvSpPr/>
            <p:nvPr/>
          </p:nvSpPr>
          <p:spPr>
            <a:xfrm rot="1185941">
              <a:off x="4825201" y="1343268"/>
              <a:ext cx="979930" cy="321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/>
                <a:t>泰药制品</a:t>
              </a:r>
              <a:endParaRPr lang="zh-CN" altLang="en-US" sz="1000" b="1" dirty="0"/>
            </a:p>
          </p:txBody>
        </p:sp>
        <p:sp>
          <p:nvSpPr>
            <p:cNvPr id="34" name="矩形 33"/>
            <p:cNvSpPr/>
            <p:nvPr/>
          </p:nvSpPr>
          <p:spPr>
            <a:xfrm rot="17711446">
              <a:off x="3002631" y="2010108"/>
              <a:ext cx="738684" cy="321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b="1" dirty="0"/>
                <a:t>  </a:t>
              </a:r>
              <a:r>
                <a:rPr lang="zh-CN" altLang="en-US" sz="1000" b="1" dirty="0"/>
                <a:t>泰药</a:t>
              </a:r>
              <a:endParaRPr lang="zh-CN" altLang="en-US" sz="1000" b="1" dirty="0"/>
            </a:p>
          </p:txBody>
        </p:sp>
        <p:sp>
          <p:nvSpPr>
            <p:cNvPr id="35" name="矩形 34"/>
            <p:cNvSpPr/>
            <p:nvPr/>
          </p:nvSpPr>
          <p:spPr>
            <a:xfrm rot="1010474">
              <a:off x="4129354" y="3525758"/>
              <a:ext cx="389332" cy="275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b="1" dirty="0" smtClean="0">
                  <a:sym typeface="+mn-ea"/>
                </a:rPr>
                <a:t>……</a:t>
              </a:r>
              <a:endParaRPr lang="zh-CN" altLang="en-US" sz="800" b="1" dirty="0"/>
            </a:p>
          </p:txBody>
        </p:sp>
        <p:sp>
          <p:nvSpPr>
            <p:cNvPr id="40" name="矩形 39"/>
            <p:cNvSpPr/>
            <p:nvPr/>
          </p:nvSpPr>
          <p:spPr>
            <a:xfrm rot="3865302">
              <a:off x="5862526" y="1939970"/>
              <a:ext cx="102225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 smtClean="0"/>
                <a:t>城市营销总部</a:t>
              </a:r>
              <a:endParaRPr lang="zh-CN" altLang="en-US" sz="1000" b="1" dirty="0"/>
            </a:p>
          </p:txBody>
        </p:sp>
        <p:sp>
          <p:nvSpPr>
            <p:cNvPr id="41" name="矩形 40"/>
            <p:cNvSpPr/>
            <p:nvPr/>
          </p:nvSpPr>
          <p:spPr>
            <a:xfrm rot="19722196">
              <a:off x="4996940" y="4169176"/>
              <a:ext cx="102225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 smtClean="0"/>
                <a:t>城市营销总部</a:t>
              </a:r>
              <a:endParaRPr lang="zh-CN" altLang="en-US" sz="1000" b="1" dirty="0"/>
            </a:p>
          </p:txBody>
        </p:sp>
        <p:sp>
          <p:nvSpPr>
            <p:cNvPr id="42" name="矩形 41"/>
            <p:cNvSpPr/>
            <p:nvPr/>
          </p:nvSpPr>
          <p:spPr>
            <a:xfrm rot="17714278">
              <a:off x="2548879" y="1861322"/>
              <a:ext cx="102225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 smtClean="0"/>
                <a:t>城市营销总部</a:t>
              </a:r>
              <a:endParaRPr lang="zh-CN" altLang="en-US" sz="1000" b="1" dirty="0"/>
            </a:p>
          </p:txBody>
        </p:sp>
        <p:sp>
          <p:nvSpPr>
            <p:cNvPr id="43" name="矩形 42"/>
            <p:cNvSpPr/>
            <p:nvPr/>
          </p:nvSpPr>
          <p:spPr>
            <a:xfrm rot="1709703">
              <a:off x="4875190" y="923895"/>
              <a:ext cx="102225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 smtClean="0"/>
                <a:t>城市营销总部</a:t>
              </a:r>
              <a:endParaRPr lang="zh-CN" altLang="en-US" sz="1000" b="1" dirty="0"/>
            </a:p>
          </p:txBody>
        </p:sp>
        <p:sp>
          <p:nvSpPr>
            <p:cNvPr id="44" name="矩形 43"/>
            <p:cNvSpPr/>
            <p:nvPr/>
          </p:nvSpPr>
          <p:spPr>
            <a:xfrm rot="3845539">
              <a:off x="2501607" y="3292014"/>
              <a:ext cx="102225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 smtClean="0"/>
                <a:t>城市营销总部</a:t>
              </a:r>
              <a:endParaRPr lang="zh-CN" altLang="en-US" sz="1000" b="1" dirty="0"/>
            </a:p>
          </p:txBody>
        </p:sp>
        <p:sp>
          <p:nvSpPr>
            <p:cNvPr id="45" name="矩形 44"/>
            <p:cNvSpPr/>
            <p:nvPr/>
          </p:nvSpPr>
          <p:spPr>
            <a:xfrm rot="19893592">
              <a:off x="3522612" y="923538"/>
              <a:ext cx="102225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 smtClean="0"/>
                <a:t>城市营销总部</a:t>
              </a:r>
              <a:endParaRPr lang="zh-CN" altLang="en-US" sz="1000" b="1" dirty="0"/>
            </a:p>
          </p:txBody>
        </p:sp>
        <p:sp>
          <p:nvSpPr>
            <p:cNvPr id="46" name="矩形 45"/>
            <p:cNvSpPr/>
            <p:nvPr/>
          </p:nvSpPr>
          <p:spPr>
            <a:xfrm rot="17415811">
              <a:off x="5829580" y="3280683"/>
              <a:ext cx="102225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 smtClean="0"/>
                <a:t>城市营销总部</a:t>
              </a:r>
              <a:endParaRPr lang="zh-CN" altLang="en-US" sz="1000" b="1" dirty="0"/>
            </a:p>
          </p:txBody>
        </p:sp>
        <p:sp>
          <p:nvSpPr>
            <p:cNvPr id="47" name="矩形 46"/>
            <p:cNvSpPr/>
            <p:nvPr/>
          </p:nvSpPr>
          <p:spPr>
            <a:xfrm rot="1727942">
              <a:off x="3420894" y="4166089"/>
              <a:ext cx="102225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 smtClean="0"/>
                <a:t>城市营销总部</a:t>
              </a:r>
              <a:endParaRPr lang="zh-CN" altLang="en-US" sz="1000" b="1" dirty="0"/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4283979" y="2355327"/>
              <a:ext cx="792055" cy="696377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355985" y="2379259"/>
              <a:ext cx="648045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 smtClean="0">
                  <a:solidFill>
                    <a:schemeClr val="bg1"/>
                  </a:solidFill>
                </a:rPr>
                <a:t>众泰联</a:t>
              </a:r>
              <a:endParaRPr lang="en-US" altLang="zh-CN" sz="1200" b="1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总部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直接箭头连接符 49"/>
            <p:cNvCxnSpPr/>
            <p:nvPr/>
          </p:nvCxnSpPr>
          <p:spPr bwMode="auto">
            <a:xfrm flipV="1">
              <a:off x="5715617" y="1491674"/>
              <a:ext cx="321653" cy="2949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</p:spPr>
        </p:cxnSp>
        <p:cxnSp>
          <p:nvCxnSpPr>
            <p:cNvPr id="51" name="直接箭头连接符 50"/>
            <p:cNvCxnSpPr/>
            <p:nvPr/>
          </p:nvCxnSpPr>
          <p:spPr bwMode="auto">
            <a:xfrm flipV="1">
              <a:off x="4688674" y="915635"/>
              <a:ext cx="0" cy="3600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</p:spPr>
        </p:cxnSp>
        <p:cxnSp>
          <p:nvCxnSpPr>
            <p:cNvPr id="52" name="直接箭头连接符 51"/>
            <p:cNvCxnSpPr/>
            <p:nvPr/>
          </p:nvCxnSpPr>
          <p:spPr bwMode="auto">
            <a:xfrm flipH="1" flipV="1">
              <a:off x="3371973" y="1491673"/>
              <a:ext cx="265272" cy="2463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</p:spPr>
        </p:cxnSp>
        <p:cxnSp>
          <p:nvCxnSpPr>
            <p:cNvPr id="53" name="直接箭头连接符 52"/>
            <p:cNvCxnSpPr/>
            <p:nvPr/>
          </p:nvCxnSpPr>
          <p:spPr bwMode="auto">
            <a:xfrm flipH="1" flipV="1">
              <a:off x="2843881" y="2717203"/>
              <a:ext cx="432029" cy="141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</p:spPr>
        </p:cxnSp>
        <p:cxnSp>
          <p:nvCxnSpPr>
            <p:cNvPr id="54" name="直接箭头连接符 53"/>
            <p:cNvCxnSpPr/>
            <p:nvPr/>
          </p:nvCxnSpPr>
          <p:spPr bwMode="auto">
            <a:xfrm flipH="1">
              <a:off x="3406272" y="3691977"/>
              <a:ext cx="256211" cy="2517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</p:spPr>
        </p:cxnSp>
        <p:cxnSp>
          <p:nvCxnSpPr>
            <p:cNvPr id="55" name="直接箭头连接符 54"/>
            <p:cNvCxnSpPr/>
            <p:nvPr/>
          </p:nvCxnSpPr>
          <p:spPr bwMode="auto">
            <a:xfrm>
              <a:off x="4680005" y="4155860"/>
              <a:ext cx="8669" cy="4320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</p:spPr>
        </p:cxnSp>
        <p:cxnSp>
          <p:nvCxnSpPr>
            <p:cNvPr id="56" name="直接箭头连接符 55"/>
            <p:cNvCxnSpPr/>
            <p:nvPr/>
          </p:nvCxnSpPr>
          <p:spPr bwMode="auto">
            <a:xfrm>
              <a:off x="5676014" y="3691977"/>
              <a:ext cx="331214" cy="3171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</p:spPr>
        </p:cxnSp>
        <p:cxnSp>
          <p:nvCxnSpPr>
            <p:cNvPr id="57" name="直接箭头连接符 56"/>
            <p:cNvCxnSpPr/>
            <p:nvPr/>
          </p:nvCxnSpPr>
          <p:spPr bwMode="auto">
            <a:xfrm>
              <a:off x="6156110" y="2745426"/>
              <a:ext cx="432030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</p:spPr>
        </p:cxnSp>
        <p:sp>
          <p:nvSpPr>
            <p:cNvPr id="58" name="矩形 57"/>
            <p:cNvSpPr/>
            <p:nvPr/>
          </p:nvSpPr>
          <p:spPr>
            <a:xfrm rot="3651486">
              <a:off x="3213622" y="2992501"/>
              <a:ext cx="1030507" cy="299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b="1" dirty="0" smtClean="0"/>
                <a:t>……</a:t>
              </a:r>
              <a:endParaRPr lang="zh-CN" altLang="en-US" sz="1000" b="1" dirty="0"/>
            </a:p>
          </p:txBody>
        </p:sp>
      </p:grpSp>
      <p:graphicFrame>
        <p:nvGraphicFramePr>
          <p:cNvPr id="70" name="图示 69"/>
          <p:cNvGraphicFramePr/>
          <p:nvPr/>
        </p:nvGraphicFramePr>
        <p:xfrm>
          <a:off x="4583806" y="1037193"/>
          <a:ext cx="4273754" cy="374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1" name="灯片编号占位符 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D03DC9-B409-4CC3-A4E4-B2FC785E6090}" type="slidenum">
              <a:rPr lang="zh-CN" altLang="en-US" sz="1200" smtClean="0"/>
            </a:fld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2"/>
          <p:cNvSpPr txBox="1">
            <a:spLocks noChangeArrowheads="1"/>
          </p:cNvSpPr>
          <p:nvPr/>
        </p:nvSpPr>
        <p:spPr>
          <a:xfrm>
            <a:off x="835970" y="223522"/>
            <a:ext cx="5472800" cy="251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实施路径</a:t>
            </a:r>
            <a:endParaRPr lang="zh-CN" altLang="en-US" sz="2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楷体" panose="02010609060101010101" pitchFamily="49" charset="-122"/>
            </a:endParaRPr>
          </a:p>
        </p:txBody>
      </p:sp>
      <p:sp>
        <p:nvSpPr>
          <p:cNvPr id="22" name="灯片编号占位符 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D03DC9-B409-4CC3-A4E4-B2FC785E6090}" type="slidenum">
              <a:rPr lang="zh-CN" altLang="en-US" sz="1200" smtClean="0"/>
            </a:fld>
            <a:endParaRPr lang="zh-CN" altLang="en-US" sz="1200" dirty="0"/>
          </a:p>
        </p:txBody>
      </p:sp>
      <p:grpSp>
        <p:nvGrpSpPr>
          <p:cNvPr id="23" name="组合 22"/>
          <p:cNvGrpSpPr/>
          <p:nvPr/>
        </p:nvGrpSpPr>
        <p:grpSpPr>
          <a:xfrm>
            <a:off x="671961" y="1200135"/>
            <a:ext cx="7911321" cy="3394598"/>
            <a:chOff x="401" y="2261"/>
            <a:chExt cx="13264" cy="5197"/>
          </a:xfrm>
        </p:grpSpPr>
        <p:grpSp>
          <p:nvGrpSpPr>
            <p:cNvPr id="24" name="组合 23"/>
            <p:cNvGrpSpPr/>
            <p:nvPr>
              <p:custDataLst>
                <p:tags r:id="rId1"/>
              </p:custDataLst>
            </p:nvPr>
          </p:nvGrpSpPr>
          <p:grpSpPr>
            <a:xfrm>
              <a:off x="401" y="2287"/>
              <a:ext cx="3012" cy="5171"/>
              <a:chOff x="1820333" y="3801533"/>
              <a:chExt cx="2963793" cy="1464561"/>
            </a:xfrm>
          </p:grpSpPr>
          <p:sp>
            <p:nvSpPr>
              <p:cNvPr id="37" name="矩形 36"/>
              <p:cNvSpPr/>
              <p:nvPr>
                <p:custDataLst>
                  <p:tags r:id="rId2"/>
                </p:custDataLst>
              </p:nvPr>
            </p:nvSpPr>
            <p:spPr>
              <a:xfrm>
                <a:off x="1821152" y="4073902"/>
                <a:ext cx="2962974" cy="116558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41750" rtlCol="0" anchor="t" anchorCtr="0">
                <a:noAutofit/>
              </a:bodyPr>
              <a:lstStyle/>
              <a:p>
                <a:pPr algn="ctr">
                  <a:lnSpc>
                    <a:spcPct val="180000"/>
                  </a:lnSpc>
                </a:pPr>
                <a:endParaRPr lang="zh-CN" altLang="en-US" sz="1050" b="1" dirty="0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联合行业</a:t>
                </a:r>
                <a:r>
                  <a:rPr lang="en-US" altLang="zh-CN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5-10</a:t>
                </a:r>
                <a:r>
                  <a: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家龙头企业</a:t>
                </a:r>
                <a:endParaRPr lang="zh-CN" altLang="en-US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联合发起平台</a:t>
                </a:r>
                <a:endParaRPr lang="zh-CN" altLang="en-US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奠定平台基础</a:t>
                </a:r>
                <a:endParaRPr lang="zh-CN" altLang="en-US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打通平台模式</a:t>
                </a:r>
                <a:endParaRPr lang="en-US" altLang="zh-CN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en-US" altLang="en-US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整合社会资源</a:t>
                </a:r>
                <a:endParaRPr lang="zh-CN" altLang="en-US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38" name="任意多边形 37"/>
              <p:cNvSpPr/>
              <p:nvPr>
                <p:custDataLst>
                  <p:tags r:id="rId3"/>
                </p:custDataLst>
              </p:nvPr>
            </p:nvSpPr>
            <p:spPr>
              <a:xfrm>
                <a:off x="2087033" y="3801533"/>
                <a:ext cx="2429934" cy="372534"/>
              </a:xfrm>
              <a:custGeom>
                <a:avLst/>
                <a:gdLst>
                  <a:gd name="connsiteX0" fmla="*/ 0 w 2429934"/>
                  <a:gd name="connsiteY0" fmla="*/ 360367 h 372534"/>
                  <a:gd name="connsiteX1" fmla="*/ 2429934 w 2429934"/>
                  <a:gd name="connsiteY1" fmla="*/ 360367 h 372534"/>
                  <a:gd name="connsiteX2" fmla="*/ 2429934 w 2429934"/>
                  <a:gd name="connsiteY2" fmla="*/ 372534 h 372534"/>
                  <a:gd name="connsiteX3" fmla="*/ 0 w 2429934"/>
                  <a:gd name="connsiteY3" fmla="*/ 372534 h 372534"/>
                  <a:gd name="connsiteX4" fmla="*/ 0 w 2429934"/>
                  <a:gd name="connsiteY4" fmla="*/ 30167 h 372534"/>
                  <a:gd name="connsiteX5" fmla="*/ 2429934 w 2429934"/>
                  <a:gd name="connsiteY5" fmla="*/ 30167 h 372534"/>
                  <a:gd name="connsiteX6" fmla="*/ 2429934 w 2429934"/>
                  <a:gd name="connsiteY6" fmla="*/ 342367 h 372534"/>
                  <a:gd name="connsiteX7" fmla="*/ 0 w 2429934"/>
                  <a:gd name="connsiteY7" fmla="*/ 342367 h 372534"/>
                  <a:gd name="connsiteX8" fmla="*/ 0 w 2429934"/>
                  <a:gd name="connsiteY8" fmla="*/ 0 h 372534"/>
                  <a:gd name="connsiteX9" fmla="*/ 2429934 w 2429934"/>
                  <a:gd name="connsiteY9" fmla="*/ 0 h 372534"/>
                  <a:gd name="connsiteX10" fmla="*/ 2429934 w 2429934"/>
                  <a:gd name="connsiteY10" fmla="*/ 12167 h 372534"/>
                  <a:gd name="connsiteX11" fmla="*/ 0 w 2429934"/>
                  <a:gd name="connsiteY11" fmla="*/ 12167 h 37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29934" h="372534">
                    <a:moveTo>
                      <a:pt x="0" y="360367"/>
                    </a:moveTo>
                    <a:lnTo>
                      <a:pt x="2429934" y="360367"/>
                    </a:lnTo>
                    <a:lnTo>
                      <a:pt x="2429934" y="372534"/>
                    </a:lnTo>
                    <a:lnTo>
                      <a:pt x="0" y="372534"/>
                    </a:lnTo>
                    <a:close/>
                    <a:moveTo>
                      <a:pt x="0" y="30167"/>
                    </a:moveTo>
                    <a:lnTo>
                      <a:pt x="2429934" y="30167"/>
                    </a:lnTo>
                    <a:lnTo>
                      <a:pt x="2429934" y="342367"/>
                    </a:lnTo>
                    <a:lnTo>
                      <a:pt x="0" y="342367"/>
                    </a:lnTo>
                    <a:close/>
                    <a:moveTo>
                      <a:pt x="0" y="0"/>
                    </a:moveTo>
                    <a:lnTo>
                      <a:pt x="2429934" y="0"/>
                    </a:lnTo>
                    <a:lnTo>
                      <a:pt x="2429934" y="12167"/>
                    </a:lnTo>
                    <a:lnTo>
                      <a:pt x="0" y="1216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j-cs"/>
                  </a:rPr>
                  <a:t>第一阶段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endParaRPr>
              </a:p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j-cs"/>
                  </a:rPr>
                  <a:t>平台发起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endParaRPr>
              </a:p>
            </p:txBody>
          </p:sp>
          <p:sp>
            <p:nvSpPr>
              <p:cNvPr id="39" name="矩形 38"/>
              <p:cNvSpPr/>
              <p:nvPr>
                <p:custDataLst>
                  <p:tags r:id="rId4"/>
                </p:custDataLst>
              </p:nvPr>
            </p:nvSpPr>
            <p:spPr>
              <a:xfrm>
                <a:off x="1820333" y="5230094"/>
                <a:ext cx="2963334" cy="3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zh-CN" altLang="en-US" sz="1015"/>
              </a:p>
            </p:txBody>
          </p:sp>
        </p:grpSp>
        <p:grpSp>
          <p:nvGrpSpPr>
            <p:cNvPr id="25" name="组合 24"/>
            <p:cNvGrpSpPr/>
            <p:nvPr>
              <p:custDataLst>
                <p:tags r:id="rId5"/>
              </p:custDataLst>
            </p:nvPr>
          </p:nvGrpSpPr>
          <p:grpSpPr>
            <a:xfrm>
              <a:off x="3845" y="2287"/>
              <a:ext cx="3013" cy="5171"/>
              <a:chOff x="1820333" y="3801533"/>
              <a:chExt cx="2964612" cy="1464561"/>
            </a:xfrm>
          </p:grpSpPr>
          <p:sp>
            <p:nvSpPr>
              <p:cNvPr id="34" name="矩形 33"/>
              <p:cNvSpPr/>
              <p:nvPr>
                <p:custDataLst>
                  <p:tags r:id="rId6"/>
                </p:custDataLst>
              </p:nvPr>
            </p:nvSpPr>
            <p:spPr>
              <a:xfrm>
                <a:off x="1873536" y="4073902"/>
                <a:ext cx="2911409" cy="11653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41750" rtlCol="0" anchor="t" anchorCtr="0"/>
              <a:lstStyle/>
              <a:p>
                <a:pPr algn="ctr">
                  <a:lnSpc>
                    <a:spcPct val="180000"/>
                  </a:lnSpc>
                </a:pPr>
                <a:endParaRPr lang="zh-CN" altLang="da-DK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zh-CN" altLang="da-DK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建立政府产业引导资金</a:t>
                </a:r>
                <a:endParaRPr lang="zh-CN" altLang="da-DK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zh-CN" altLang="da-DK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引入行业资本</a:t>
                </a:r>
                <a:endParaRPr lang="zh-CN" altLang="da-DK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en-US" altLang="en-US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提供</a:t>
                </a:r>
                <a:r>
                  <a:rPr lang="zh-CN" altLang="da-DK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供应链金融</a:t>
                </a:r>
                <a:endParaRPr lang="zh-CN" altLang="da-DK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en-US" altLang="en-US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解决平台</a:t>
                </a:r>
                <a:r>
                  <a:rPr lang="zh-CN" altLang="da-DK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融资</a:t>
                </a:r>
                <a:endParaRPr lang="zh-CN" altLang="en-US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en-US" altLang="en-US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估值驱动</a:t>
                </a:r>
                <a:r>
                  <a:rPr lang="zh-CN" altLang="da-DK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平台发展</a:t>
                </a:r>
                <a:endParaRPr lang="zh-CN" altLang="en-US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35" name="任意多边形 34"/>
              <p:cNvSpPr/>
              <p:nvPr>
                <p:custDataLst>
                  <p:tags r:id="rId7"/>
                </p:custDataLst>
              </p:nvPr>
            </p:nvSpPr>
            <p:spPr>
              <a:xfrm>
                <a:off x="2087033" y="3801533"/>
                <a:ext cx="2429934" cy="372534"/>
              </a:xfrm>
              <a:custGeom>
                <a:avLst/>
                <a:gdLst>
                  <a:gd name="connsiteX0" fmla="*/ 0 w 2429934"/>
                  <a:gd name="connsiteY0" fmla="*/ 360367 h 372534"/>
                  <a:gd name="connsiteX1" fmla="*/ 2429934 w 2429934"/>
                  <a:gd name="connsiteY1" fmla="*/ 360367 h 372534"/>
                  <a:gd name="connsiteX2" fmla="*/ 2429934 w 2429934"/>
                  <a:gd name="connsiteY2" fmla="*/ 372534 h 372534"/>
                  <a:gd name="connsiteX3" fmla="*/ 0 w 2429934"/>
                  <a:gd name="connsiteY3" fmla="*/ 372534 h 372534"/>
                  <a:gd name="connsiteX4" fmla="*/ 0 w 2429934"/>
                  <a:gd name="connsiteY4" fmla="*/ 30167 h 372534"/>
                  <a:gd name="connsiteX5" fmla="*/ 2429934 w 2429934"/>
                  <a:gd name="connsiteY5" fmla="*/ 30167 h 372534"/>
                  <a:gd name="connsiteX6" fmla="*/ 2429934 w 2429934"/>
                  <a:gd name="connsiteY6" fmla="*/ 342367 h 372534"/>
                  <a:gd name="connsiteX7" fmla="*/ 0 w 2429934"/>
                  <a:gd name="connsiteY7" fmla="*/ 342367 h 372534"/>
                  <a:gd name="connsiteX8" fmla="*/ 0 w 2429934"/>
                  <a:gd name="connsiteY8" fmla="*/ 0 h 372534"/>
                  <a:gd name="connsiteX9" fmla="*/ 2429934 w 2429934"/>
                  <a:gd name="connsiteY9" fmla="*/ 0 h 372534"/>
                  <a:gd name="connsiteX10" fmla="*/ 2429934 w 2429934"/>
                  <a:gd name="connsiteY10" fmla="*/ 12167 h 372534"/>
                  <a:gd name="connsiteX11" fmla="*/ 0 w 2429934"/>
                  <a:gd name="connsiteY11" fmla="*/ 12167 h 37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29934" h="372534">
                    <a:moveTo>
                      <a:pt x="0" y="360367"/>
                    </a:moveTo>
                    <a:lnTo>
                      <a:pt x="2429934" y="360367"/>
                    </a:lnTo>
                    <a:lnTo>
                      <a:pt x="2429934" y="372534"/>
                    </a:lnTo>
                    <a:lnTo>
                      <a:pt x="0" y="372534"/>
                    </a:lnTo>
                    <a:close/>
                    <a:moveTo>
                      <a:pt x="0" y="30167"/>
                    </a:moveTo>
                    <a:lnTo>
                      <a:pt x="2429934" y="30167"/>
                    </a:lnTo>
                    <a:lnTo>
                      <a:pt x="2429934" y="342367"/>
                    </a:lnTo>
                    <a:lnTo>
                      <a:pt x="0" y="342367"/>
                    </a:lnTo>
                    <a:close/>
                    <a:moveTo>
                      <a:pt x="0" y="0"/>
                    </a:moveTo>
                    <a:lnTo>
                      <a:pt x="2429934" y="0"/>
                    </a:lnTo>
                    <a:lnTo>
                      <a:pt x="2429934" y="12167"/>
                    </a:lnTo>
                    <a:lnTo>
                      <a:pt x="0" y="1216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j-cs"/>
                  </a:rPr>
                  <a:t>第二阶段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endParaRPr>
              </a:p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j-cs"/>
                    <a:sym typeface="+mn-ea"/>
                  </a:rPr>
                  <a:t>引入机构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endParaRPr>
              </a:p>
            </p:txBody>
          </p:sp>
          <p:sp>
            <p:nvSpPr>
              <p:cNvPr id="36" name="矩形 35"/>
              <p:cNvSpPr/>
              <p:nvPr>
                <p:custDataLst>
                  <p:tags r:id="rId8"/>
                </p:custDataLst>
              </p:nvPr>
            </p:nvSpPr>
            <p:spPr>
              <a:xfrm>
                <a:off x="1820333" y="5230094"/>
                <a:ext cx="2963334" cy="3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zh-CN" altLang="en-US" sz="1015"/>
              </a:p>
            </p:txBody>
          </p:sp>
        </p:grpSp>
        <p:grpSp>
          <p:nvGrpSpPr>
            <p:cNvPr id="26" name="组合 25"/>
            <p:cNvGrpSpPr/>
            <p:nvPr>
              <p:custDataLst>
                <p:tags r:id="rId9"/>
              </p:custDataLst>
            </p:nvPr>
          </p:nvGrpSpPr>
          <p:grpSpPr>
            <a:xfrm>
              <a:off x="7289" y="2287"/>
              <a:ext cx="3012" cy="5171"/>
              <a:chOff x="1820333" y="3801533"/>
              <a:chExt cx="2963793" cy="1464561"/>
            </a:xfrm>
          </p:grpSpPr>
          <p:sp>
            <p:nvSpPr>
              <p:cNvPr id="31" name="矩形 30"/>
              <p:cNvSpPr/>
              <p:nvPr>
                <p:custDataLst>
                  <p:tags r:id="rId10"/>
                </p:custDataLst>
              </p:nvPr>
            </p:nvSpPr>
            <p:spPr>
              <a:xfrm>
                <a:off x="1821152" y="4073902"/>
                <a:ext cx="2962974" cy="116558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41750" rtlCol="0" anchor="t" anchorCtr="0">
                <a:noAutofit/>
              </a:bodyPr>
              <a:lstStyle/>
              <a:p>
                <a:pPr algn="ctr">
                  <a:lnSpc>
                    <a:spcPct val="180000"/>
                  </a:lnSpc>
                </a:pPr>
                <a:endParaRPr lang="zh-CN" altLang="da-DK" sz="1050" b="1" dirty="0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zh-CN" altLang="da-DK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分批</a:t>
                </a:r>
                <a:r>
                  <a:rPr lang="en-US" altLang="en-US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发展</a:t>
                </a:r>
                <a:r>
                  <a:rPr lang="zh-CN" altLang="da-DK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合伙企业</a:t>
                </a:r>
                <a:r>
                  <a:rPr lang="en-US" altLang="zh-CN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30-50</a:t>
                </a:r>
                <a:r>
                  <a: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家</a:t>
                </a:r>
                <a:endParaRPr lang="zh-CN" altLang="en-US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en-US" altLang="en-US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形成平台生态体系</a:t>
                </a:r>
                <a:endParaRPr lang="en-US" altLang="zh-CN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提升服务能力</a:t>
                </a:r>
                <a:endParaRPr lang="zh-CN" altLang="en-US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做大行业影响力</a:t>
                </a:r>
                <a:endParaRPr lang="zh-CN" altLang="en-US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实现平台价值</a:t>
                </a:r>
                <a:endParaRPr lang="zh-CN" altLang="en-US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32" name="任意多边形 31"/>
              <p:cNvSpPr/>
              <p:nvPr>
                <p:custDataLst>
                  <p:tags r:id="rId11"/>
                </p:custDataLst>
              </p:nvPr>
            </p:nvSpPr>
            <p:spPr>
              <a:xfrm>
                <a:off x="2087033" y="3801533"/>
                <a:ext cx="2429934" cy="372534"/>
              </a:xfrm>
              <a:custGeom>
                <a:avLst/>
                <a:gdLst>
                  <a:gd name="connsiteX0" fmla="*/ 0 w 2429934"/>
                  <a:gd name="connsiteY0" fmla="*/ 360367 h 372534"/>
                  <a:gd name="connsiteX1" fmla="*/ 2429934 w 2429934"/>
                  <a:gd name="connsiteY1" fmla="*/ 360367 h 372534"/>
                  <a:gd name="connsiteX2" fmla="*/ 2429934 w 2429934"/>
                  <a:gd name="connsiteY2" fmla="*/ 372534 h 372534"/>
                  <a:gd name="connsiteX3" fmla="*/ 0 w 2429934"/>
                  <a:gd name="connsiteY3" fmla="*/ 372534 h 372534"/>
                  <a:gd name="connsiteX4" fmla="*/ 0 w 2429934"/>
                  <a:gd name="connsiteY4" fmla="*/ 30167 h 372534"/>
                  <a:gd name="connsiteX5" fmla="*/ 2429934 w 2429934"/>
                  <a:gd name="connsiteY5" fmla="*/ 30167 h 372534"/>
                  <a:gd name="connsiteX6" fmla="*/ 2429934 w 2429934"/>
                  <a:gd name="connsiteY6" fmla="*/ 342367 h 372534"/>
                  <a:gd name="connsiteX7" fmla="*/ 0 w 2429934"/>
                  <a:gd name="connsiteY7" fmla="*/ 342367 h 372534"/>
                  <a:gd name="connsiteX8" fmla="*/ 0 w 2429934"/>
                  <a:gd name="connsiteY8" fmla="*/ 0 h 372534"/>
                  <a:gd name="connsiteX9" fmla="*/ 2429934 w 2429934"/>
                  <a:gd name="connsiteY9" fmla="*/ 0 h 372534"/>
                  <a:gd name="connsiteX10" fmla="*/ 2429934 w 2429934"/>
                  <a:gd name="connsiteY10" fmla="*/ 12167 h 372534"/>
                  <a:gd name="connsiteX11" fmla="*/ 0 w 2429934"/>
                  <a:gd name="connsiteY11" fmla="*/ 12167 h 37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29934" h="372534">
                    <a:moveTo>
                      <a:pt x="0" y="360367"/>
                    </a:moveTo>
                    <a:lnTo>
                      <a:pt x="2429934" y="360367"/>
                    </a:lnTo>
                    <a:lnTo>
                      <a:pt x="2429934" y="372534"/>
                    </a:lnTo>
                    <a:lnTo>
                      <a:pt x="0" y="372534"/>
                    </a:lnTo>
                    <a:close/>
                    <a:moveTo>
                      <a:pt x="0" y="30167"/>
                    </a:moveTo>
                    <a:lnTo>
                      <a:pt x="2429934" y="30167"/>
                    </a:lnTo>
                    <a:lnTo>
                      <a:pt x="2429934" y="342367"/>
                    </a:lnTo>
                    <a:lnTo>
                      <a:pt x="0" y="342367"/>
                    </a:lnTo>
                    <a:close/>
                    <a:moveTo>
                      <a:pt x="0" y="0"/>
                    </a:moveTo>
                    <a:lnTo>
                      <a:pt x="2429934" y="0"/>
                    </a:lnTo>
                    <a:lnTo>
                      <a:pt x="2429934" y="12167"/>
                    </a:lnTo>
                    <a:lnTo>
                      <a:pt x="0" y="1216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j-cs"/>
                  </a:rPr>
                  <a:t>第三阶段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endParaRPr>
              </a:p>
              <a:p>
                <a:pPr algn="ctr"/>
                <a:r>
                  <a:rPr lang="en-US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j-cs"/>
                    <a:sym typeface="+mn-ea"/>
                  </a:rPr>
                  <a:t>发展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j-cs"/>
                    <a:sym typeface="+mn-ea"/>
                  </a:rPr>
                  <a:t>合伙人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endParaRPr>
              </a:p>
            </p:txBody>
          </p:sp>
          <p:sp>
            <p:nvSpPr>
              <p:cNvPr id="33" name="矩形 32"/>
              <p:cNvSpPr/>
              <p:nvPr>
                <p:custDataLst>
                  <p:tags r:id="rId12"/>
                </p:custDataLst>
              </p:nvPr>
            </p:nvSpPr>
            <p:spPr>
              <a:xfrm>
                <a:off x="1820333" y="5230094"/>
                <a:ext cx="2963334" cy="3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zh-CN" altLang="en-US" sz="1015"/>
              </a:p>
            </p:txBody>
          </p:sp>
        </p:grpSp>
        <p:grpSp>
          <p:nvGrpSpPr>
            <p:cNvPr id="27" name="组合 26"/>
            <p:cNvGrpSpPr/>
            <p:nvPr>
              <p:custDataLst>
                <p:tags r:id="rId13"/>
              </p:custDataLst>
            </p:nvPr>
          </p:nvGrpSpPr>
          <p:grpSpPr>
            <a:xfrm>
              <a:off x="10653" y="2261"/>
              <a:ext cx="3012" cy="5197"/>
              <a:chOff x="1820333" y="3801533"/>
              <a:chExt cx="2963334" cy="1471865"/>
            </a:xfrm>
          </p:grpSpPr>
          <p:sp>
            <p:nvSpPr>
              <p:cNvPr id="28" name="矩形 27"/>
              <p:cNvSpPr/>
              <p:nvPr>
                <p:custDataLst>
                  <p:tags r:id="rId14"/>
                </p:custDataLst>
              </p:nvPr>
            </p:nvSpPr>
            <p:spPr>
              <a:xfrm>
                <a:off x="1820333" y="4067776"/>
                <a:ext cx="2962974" cy="116558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41750" rtlCol="0" anchor="t" anchorCtr="0">
                <a:normAutofit/>
              </a:bodyPr>
              <a:lstStyle/>
              <a:p>
                <a:pPr algn="ctr">
                  <a:lnSpc>
                    <a:spcPct val="180000"/>
                  </a:lnSpc>
                </a:pPr>
                <a:endParaRPr lang="zh-CN" altLang="da-DK" sz="1050" b="1" dirty="0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en-US" altLang="en-US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规范平台企业发展</a:t>
                </a:r>
                <a:endParaRPr lang="en-US" altLang="zh-CN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zh-CN" altLang="da-DK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启动股份制改造</a:t>
                </a:r>
                <a:endParaRPr lang="en-US" altLang="zh-CN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zh-CN" altLang="da-DK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加速行业资源整合</a:t>
                </a:r>
                <a:endParaRPr lang="zh-CN" altLang="da-DK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zh-CN" altLang="da-DK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加速服务创新与提升</a:t>
                </a:r>
                <a:endParaRPr lang="en-US" altLang="zh-CN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  <a:p>
                <a:pPr algn="ctr">
                  <a:lnSpc>
                    <a:spcPct val="180000"/>
                  </a:lnSpc>
                </a:pPr>
                <a:r>
                  <a:rPr lang="en-US" altLang="en-US" sz="1050" b="1" dirty="0">
                    <a:solidFill>
                      <a:schemeClr val="bg1">
                        <a:lumMod val="50000"/>
                      </a:schemeClr>
                    </a:solidFill>
                    <a:sym typeface="Arial" panose="020B0604020202020204" pitchFamily="34" charset="0"/>
                  </a:rPr>
                  <a:t>塑造行业一流品牌形象</a:t>
                </a:r>
                <a:endParaRPr lang="zh-CN" altLang="da-DK" sz="1050" b="1" dirty="0">
                  <a:solidFill>
                    <a:schemeClr val="bg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29" name="任意多边形 28"/>
              <p:cNvSpPr/>
              <p:nvPr>
                <p:custDataLst>
                  <p:tags r:id="rId15"/>
                </p:custDataLst>
              </p:nvPr>
            </p:nvSpPr>
            <p:spPr>
              <a:xfrm>
                <a:off x="2087033" y="3801533"/>
                <a:ext cx="2429934" cy="372534"/>
              </a:xfrm>
              <a:custGeom>
                <a:avLst/>
                <a:gdLst>
                  <a:gd name="connsiteX0" fmla="*/ 0 w 2429934"/>
                  <a:gd name="connsiteY0" fmla="*/ 360367 h 372534"/>
                  <a:gd name="connsiteX1" fmla="*/ 2429934 w 2429934"/>
                  <a:gd name="connsiteY1" fmla="*/ 360367 h 372534"/>
                  <a:gd name="connsiteX2" fmla="*/ 2429934 w 2429934"/>
                  <a:gd name="connsiteY2" fmla="*/ 372534 h 372534"/>
                  <a:gd name="connsiteX3" fmla="*/ 0 w 2429934"/>
                  <a:gd name="connsiteY3" fmla="*/ 372534 h 372534"/>
                  <a:gd name="connsiteX4" fmla="*/ 0 w 2429934"/>
                  <a:gd name="connsiteY4" fmla="*/ 30167 h 372534"/>
                  <a:gd name="connsiteX5" fmla="*/ 2429934 w 2429934"/>
                  <a:gd name="connsiteY5" fmla="*/ 30167 h 372534"/>
                  <a:gd name="connsiteX6" fmla="*/ 2429934 w 2429934"/>
                  <a:gd name="connsiteY6" fmla="*/ 342367 h 372534"/>
                  <a:gd name="connsiteX7" fmla="*/ 0 w 2429934"/>
                  <a:gd name="connsiteY7" fmla="*/ 342367 h 372534"/>
                  <a:gd name="connsiteX8" fmla="*/ 0 w 2429934"/>
                  <a:gd name="connsiteY8" fmla="*/ 0 h 372534"/>
                  <a:gd name="connsiteX9" fmla="*/ 2429934 w 2429934"/>
                  <a:gd name="connsiteY9" fmla="*/ 0 h 372534"/>
                  <a:gd name="connsiteX10" fmla="*/ 2429934 w 2429934"/>
                  <a:gd name="connsiteY10" fmla="*/ 12167 h 372534"/>
                  <a:gd name="connsiteX11" fmla="*/ 0 w 2429934"/>
                  <a:gd name="connsiteY11" fmla="*/ 12167 h 37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29934" h="372534">
                    <a:moveTo>
                      <a:pt x="0" y="360367"/>
                    </a:moveTo>
                    <a:lnTo>
                      <a:pt x="2429934" y="360367"/>
                    </a:lnTo>
                    <a:lnTo>
                      <a:pt x="2429934" y="372534"/>
                    </a:lnTo>
                    <a:lnTo>
                      <a:pt x="0" y="372534"/>
                    </a:lnTo>
                    <a:close/>
                    <a:moveTo>
                      <a:pt x="0" y="30167"/>
                    </a:moveTo>
                    <a:lnTo>
                      <a:pt x="2429934" y="30167"/>
                    </a:lnTo>
                    <a:lnTo>
                      <a:pt x="2429934" y="342367"/>
                    </a:lnTo>
                    <a:lnTo>
                      <a:pt x="0" y="342367"/>
                    </a:lnTo>
                    <a:close/>
                    <a:moveTo>
                      <a:pt x="0" y="0"/>
                    </a:moveTo>
                    <a:lnTo>
                      <a:pt x="2429934" y="0"/>
                    </a:lnTo>
                    <a:lnTo>
                      <a:pt x="2429934" y="12167"/>
                    </a:lnTo>
                    <a:lnTo>
                      <a:pt x="0" y="1216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j-cs"/>
                  </a:rPr>
                  <a:t>第四阶段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endParaRPr>
              </a:p>
              <a:p>
                <a:pPr algn="ctr"/>
                <a:r>
                  <a:rPr lang="en-US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j-cs"/>
                  </a:rPr>
                  <a:t>登陆资本市场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endParaRPr>
              </a:p>
            </p:txBody>
          </p:sp>
          <p:sp>
            <p:nvSpPr>
              <p:cNvPr id="30" name="矩形 29"/>
              <p:cNvSpPr/>
              <p:nvPr>
                <p:custDataLst>
                  <p:tags r:id="rId16"/>
                </p:custDataLst>
              </p:nvPr>
            </p:nvSpPr>
            <p:spPr>
              <a:xfrm>
                <a:off x="1820333" y="5237398"/>
                <a:ext cx="2963334" cy="3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zh-CN" altLang="en-US" sz="1015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>
            <a:spLocks noChangeArrowheads="1"/>
          </p:cNvSpPr>
          <p:nvPr/>
        </p:nvSpPr>
        <p:spPr>
          <a:xfrm>
            <a:off x="835970" y="223522"/>
            <a:ext cx="5472800" cy="251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合作价值体系</a:t>
            </a:r>
            <a:endParaRPr lang="zh-CN" altLang="en-US" sz="2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楷体" panose="02010609060101010101" pitchFamily="49" charset="-122"/>
            </a:endParaRPr>
          </a:p>
        </p:txBody>
      </p:sp>
      <p:sp>
        <p:nvSpPr>
          <p:cNvPr id="5" name="灯片编号占位符 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03DC9-B409-4CC3-A4E4-B2FC785E6090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19414" y="688802"/>
          <a:ext cx="7786830" cy="4153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557"/>
                <a:gridCol w="2843276"/>
                <a:gridCol w="1800147"/>
                <a:gridCol w="1849850"/>
              </a:tblGrid>
              <a:tr h="6216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合作类型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加入标准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股份</a:t>
                      </a:r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比例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合作权益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/>
                </a:tc>
              </a:tr>
              <a:tr h="7895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0" dirty="0">
                          <a:solidFill>
                            <a:schemeClr val="bg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政   府</a:t>
                      </a:r>
                      <a:endParaRPr lang="zh-CN" altLang="en-US" sz="1500" b="0" dirty="0">
                        <a:solidFill>
                          <a:schemeClr val="bg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制定优惠政策</a:t>
                      </a:r>
                      <a:endParaRPr lang="en-US" altLang="zh-CN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设立产业引导基金</a:t>
                      </a:r>
                      <a:endParaRPr lang="en-US" altLang="zh-CN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组织资源对接、提供办公场地</a:t>
                      </a:r>
                      <a:endParaRPr lang="en-US" altLang="zh-CN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按产业引导基金</a:t>
                      </a:r>
                      <a:endParaRPr lang="en-US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投资比例计</a:t>
                      </a:r>
                      <a:endParaRPr lang="en-US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特色</a:t>
                      </a:r>
                      <a:r>
                        <a:rPr lang="en-US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产品</a:t>
                      </a: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优势区建设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产业转型升级样板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省级</a:t>
                      </a:r>
                      <a:r>
                        <a:rPr lang="en-US" altLang="zh-CN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品类</a:t>
                      </a:r>
                      <a:r>
                        <a:rPr lang="en-US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平台总部经济</a:t>
                      </a:r>
                      <a:endParaRPr lang="zh-CN" altLang="en-US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7545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0" dirty="0" smtClean="0">
                          <a:solidFill>
                            <a:schemeClr val="bg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创始合伙人</a:t>
                      </a:r>
                      <a:endParaRPr lang="zh-CN" altLang="en-US" sz="1500" b="0" dirty="0">
                        <a:solidFill>
                          <a:schemeClr val="bg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30000"/>
                        </a:lnSpc>
                      </a:pPr>
                      <a:r>
                        <a:rPr lang="en-US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销售收入达到3亿以上的</a:t>
                      </a: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产业龙头企业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6858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有强大的资源整合能力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6858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</a:t>
                      </a: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300-500</a:t>
                      </a:r>
                      <a:r>
                        <a:rPr lang="zh-CN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万出资</a:t>
                      </a:r>
                      <a:r>
                        <a:rPr lang="en-US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、流量导入</a:t>
                      </a:r>
                      <a:r>
                        <a:rPr lang="zh-CN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能力</a:t>
                      </a:r>
                      <a:endParaRPr lang="zh-CN" altLang="en-US" sz="10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首轮</a:t>
                      </a:r>
                      <a:r>
                        <a:rPr lang="en-US" altLang="zh-CN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5-10</a:t>
                      </a: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家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股份比例</a:t>
                      </a:r>
                      <a:r>
                        <a:rPr lang="en-US" altLang="zh-CN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49%</a:t>
                      </a:r>
                      <a:r>
                        <a:rPr lang="en-US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—65%</a:t>
                      </a:r>
                      <a:endParaRPr lang="zh-CN" altLang="en-US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享受</a:t>
                      </a:r>
                      <a:r>
                        <a:rPr lang="en-US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投资收益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参与平台经营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组织</a:t>
                      </a:r>
                      <a:r>
                        <a:rPr lang="en-US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行业</a:t>
                      </a:r>
                      <a:r>
                        <a:rPr lang="zh-CN" altLang="zh-CN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资源整合</a:t>
                      </a:r>
                      <a:endParaRPr lang="zh-CN" altLang="en-US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9760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0" dirty="0" smtClean="0">
                          <a:solidFill>
                            <a:schemeClr val="bg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事业合伙人</a:t>
                      </a:r>
                      <a:endParaRPr lang="zh-CN" altLang="en-US" sz="1500" b="0" dirty="0">
                        <a:solidFill>
                          <a:schemeClr val="bg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30000"/>
                        </a:lnSpc>
                      </a:pPr>
                      <a:r>
                        <a:rPr lang="en-US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销售收入达到1亿以上的</a:t>
                      </a: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产业龙头企业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区域行业排名20以内</a:t>
                      </a:r>
                      <a:endParaRPr lang="en-US" altLang="en-US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algn="l" defTabSz="6858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</a:t>
                      </a:r>
                      <a:r>
                        <a:rPr lang="en-US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00-</a:t>
                      </a:r>
                      <a:r>
                        <a:rPr lang="en-US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00</a:t>
                      </a:r>
                      <a:r>
                        <a:rPr lang="zh-CN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万出资</a:t>
                      </a:r>
                      <a:r>
                        <a:rPr lang="en-US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、流量导入</a:t>
                      </a:r>
                      <a:r>
                        <a:rPr lang="zh-CN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能力</a:t>
                      </a:r>
                      <a:endParaRPr lang="zh-CN" altLang="en-US" sz="10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第二轮</a:t>
                      </a:r>
                      <a:r>
                        <a:rPr lang="en-US" altLang="zh-CN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10-20</a:t>
                      </a: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家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导入</a:t>
                      </a: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交易流量</a:t>
                      </a:r>
                      <a:r>
                        <a:rPr lang="en-US" altLang="zh-CN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10-30</a:t>
                      </a: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亿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股份比例</a:t>
                      </a:r>
                      <a:r>
                        <a:rPr lang="en-US" altLang="zh-CN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15%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享受流量换期权服务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参与平台经营</a:t>
                      </a:r>
                      <a:endParaRPr lang="zh-CN" altLang="en-US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享受平台分红权</a:t>
                      </a:r>
                      <a:endParaRPr lang="zh-CN" altLang="en-US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享受平台各类增值服务</a:t>
                      </a:r>
                      <a:endParaRPr lang="zh-CN" altLang="en-US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8580" marR="68580" marT="34290" marB="34290" anchor="ctr"/>
                </a:tc>
              </a:tr>
              <a:tr h="10116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0" dirty="0" smtClean="0">
                          <a:solidFill>
                            <a:schemeClr val="bg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产业合伙人</a:t>
                      </a:r>
                      <a:endParaRPr lang="zh-CN" altLang="en-US" sz="1500" b="0" dirty="0">
                        <a:solidFill>
                          <a:schemeClr val="bg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30000"/>
                        </a:lnSpc>
                      </a:pPr>
                      <a:r>
                        <a:rPr lang="en-US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销售收入达到5千万以上的</a:t>
                      </a: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产业龙头企业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区域行业排名50以内</a:t>
                      </a:r>
                      <a:endParaRPr lang="en-US" altLang="en-US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algn="l" defTabSz="6858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</a:t>
                      </a:r>
                      <a:r>
                        <a:rPr lang="en-US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</a:t>
                      </a: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lang="en-US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00</a:t>
                      </a:r>
                      <a:r>
                        <a:rPr lang="zh-CN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万出资</a:t>
                      </a:r>
                      <a:r>
                        <a:rPr lang="en-US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、流量导入</a:t>
                      </a:r>
                      <a:r>
                        <a:rPr lang="zh-CN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能力</a:t>
                      </a:r>
                      <a:endParaRPr lang="zh-CN" altLang="en-US" sz="10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第三轮</a:t>
                      </a:r>
                      <a:r>
                        <a:rPr lang="en-US" altLang="zh-CN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20-30</a:t>
                      </a: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家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导入</a:t>
                      </a: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交易流量</a:t>
                      </a:r>
                      <a:r>
                        <a:rPr lang="en-US" altLang="zh-CN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30</a:t>
                      </a: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亿</a:t>
                      </a:r>
                      <a:r>
                        <a:rPr lang="en-US" altLang="zh-CN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-50</a:t>
                      </a: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亿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股份比例</a:t>
                      </a:r>
                      <a:r>
                        <a:rPr lang="en-US" altLang="zh-CN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15%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完成约定交易流量</a:t>
                      </a:r>
                      <a:endParaRPr lang="zh-CN" altLang="en-US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享受流量换期权</a:t>
                      </a:r>
                      <a:endParaRPr lang="zh-CN" altLang="en-US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按约定估值确权</a:t>
                      </a:r>
                      <a:endParaRPr lang="zh-CN" altLang="en-US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平台交易及服务等</a:t>
                      </a:r>
                      <a:endParaRPr lang="zh-CN" altLang="en-US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 noChangeArrowheads="1"/>
          </p:cNvSpPr>
          <p:nvPr/>
        </p:nvSpPr>
        <p:spPr>
          <a:xfrm>
            <a:off x="769043" y="206601"/>
            <a:ext cx="4829130" cy="43202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行业痛点</a:t>
            </a:r>
            <a:endParaRPr lang="zh-CN" altLang="en-US" sz="2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楷体" panose="02010609060101010101" pitchFamily="49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785541" y="1689431"/>
            <a:ext cx="2239760" cy="383232"/>
          </a:xfrm>
          <a:custGeom>
            <a:avLst/>
            <a:gdLst>
              <a:gd name="connsiteX0" fmla="*/ 160510 w 2019300"/>
              <a:gd name="connsiteY0" fmla="*/ 101677 h 323850"/>
              <a:gd name="connsiteX1" fmla="*/ 214024 w 2019300"/>
              <a:gd name="connsiteY1" fmla="*/ 151309 h 323850"/>
              <a:gd name="connsiteX2" fmla="*/ 89557 w 2019300"/>
              <a:gd name="connsiteY2" fmla="*/ 151309 h 323850"/>
              <a:gd name="connsiteX3" fmla="*/ 89557 w 2019300"/>
              <a:gd name="connsiteY3" fmla="*/ 172541 h 323850"/>
              <a:gd name="connsiteX4" fmla="*/ 214024 w 2019300"/>
              <a:gd name="connsiteY4" fmla="*/ 172541 h 323850"/>
              <a:gd name="connsiteX5" fmla="*/ 160510 w 2019300"/>
              <a:gd name="connsiteY5" fmla="*/ 222173 h 323850"/>
              <a:gd name="connsiteX6" fmla="*/ 193072 w 2019300"/>
              <a:gd name="connsiteY6" fmla="*/ 222173 h 323850"/>
              <a:gd name="connsiteX7" fmla="*/ 257693 w 2019300"/>
              <a:gd name="connsiteY7" fmla="*/ 162058 h 323850"/>
              <a:gd name="connsiteX8" fmla="*/ 193072 w 2019300"/>
              <a:gd name="connsiteY8" fmla="*/ 101677 h 323850"/>
              <a:gd name="connsiteX9" fmla="*/ 173625 w 2019300"/>
              <a:gd name="connsiteY9" fmla="*/ 59772 h 323850"/>
              <a:gd name="connsiteX10" fmla="*/ 275778 w 2019300"/>
              <a:gd name="connsiteY10" fmla="*/ 161925 h 323850"/>
              <a:gd name="connsiteX11" fmla="*/ 173625 w 2019300"/>
              <a:gd name="connsiteY11" fmla="*/ 264079 h 323850"/>
              <a:gd name="connsiteX12" fmla="*/ 71472 w 2019300"/>
              <a:gd name="connsiteY12" fmla="*/ 161925 h 323850"/>
              <a:gd name="connsiteX13" fmla="*/ 173625 w 2019300"/>
              <a:gd name="connsiteY13" fmla="*/ 59772 h 323850"/>
              <a:gd name="connsiteX14" fmla="*/ 173625 w 2019300"/>
              <a:gd name="connsiteY14" fmla="*/ 35925 h 323850"/>
              <a:gd name="connsiteX15" fmla="*/ 47625 w 2019300"/>
              <a:gd name="connsiteY15" fmla="*/ 161925 h 323850"/>
              <a:gd name="connsiteX16" fmla="*/ 173625 w 2019300"/>
              <a:gd name="connsiteY16" fmla="*/ 287925 h 323850"/>
              <a:gd name="connsiteX17" fmla="*/ 299625 w 2019300"/>
              <a:gd name="connsiteY17" fmla="*/ 161925 h 323850"/>
              <a:gd name="connsiteX18" fmla="*/ 173625 w 2019300"/>
              <a:gd name="connsiteY18" fmla="*/ 35925 h 323850"/>
              <a:gd name="connsiteX19" fmla="*/ 0 w 2019300"/>
              <a:gd name="connsiteY19" fmla="*/ 0 h 323850"/>
              <a:gd name="connsiteX20" fmla="*/ 2019300 w 2019300"/>
              <a:gd name="connsiteY20" fmla="*/ 0 h 323850"/>
              <a:gd name="connsiteX21" fmla="*/ 2019300 w 2019300"/>
              <a:gd name="connsiteY21" fmla="*/ 323850 h 323850"/>
              <a:gd name="connsiteX22" fmla="*/ 0 w 2019300"/>
              <a:gd name="connsiteY2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19300" h="323850">
                <a:moveTo>
                  <a:pt x="160510" y="101677"/>
                </a:moveTo>
                <a:lnTo>
                  <a:pt x="214024" y="151309"/>
                </a:lnTo>
                <a:lnTo>
                  <a:pt x="89557" y="151309"/>
                </a:lnTo>
                <a:lnTo>
                  <a:pt x="89557" y="172541"/>
                </a:lnTo>
                <a:lnTo>
                  <a:pt x="214024" y="172541"/>
                </a:lnTo>
                <a:lnTo>
                  <a:pt x="160510" y="222173"/>
                </a:lnTo>
                <a:lnTo>
                  <a:pt x="193072" y="222173"/>
                </a:lnTo>
                <a:lnTo>
                  <a:pt x="257693" y="162058"/>
                </a:lnTo>
                <a:lnTo>
                  <a:pt x="193072" y="101677"/>
                </a:lnTo>
                <a:close/>
                <a:moveTo>
                  <a:pt x="173625" y="59772"/>
                </a:moveTo>
                <a:cubicBezTo>
                  <a:pt x="230043" y="59772"/>
                  <a:pt x="275778" y="105507"/>
                  <a:pt x="275778" y="161925"/>
                </a:cubicBezTo>
                <a:cubicBezTo>
                  <a:pt x="275778" y="218343"/>
                  <a:pt x="230043" y="264079"/>
                  <a:pt x="173625" y="264079"/>
                </a:cubicBezTo>
                <a:cubicBezTo>
                  <a:pt x="117207" y="264079"/>
                  <a:pt x="71472" y="218343"/>
                  <a:pt x="71472" y="161925"/>
                </a:cubicBezTo>
                <a:cubicBezTo>
                  <a:pt x="71472" y="105507"/>
                  <a:pt x="117207" y="59772"/>
                  <a:pt x="173625" y="59772"/>
                </a:cubicBezTo>
                <a:close/>
                <a:moveTo>
                  <a:pt x="173625" y="35925"/>
                </a:moveTo>
                <a:cubicBezTo>
                  <a:pt x="104037" y="35925"/>
                  <a:pt x="47625" y="92337"/>
                  <a:pt x="47625" y="161925"/>
                </a:cubicBezTo>
                <a:cubicBezTo>
                  <a:pt x="47625" y="231513"/>
                  <a:pt x="104037" y="287925"/>
                  <a:pt x="173625" y="287925"/>
                </a:cubicBezTo>
                <a:cubicBezTo>
                  <a:pt x="243213" y="287925"/>
                  <a:pt x="299625" y="231513"/>
                  <a:pt x="299625" y="161925"/>
                </a:cubicBezTo>
                <a:cubicBezTo>
                  <a:pt x="299625" y="92337"/>
                  <a:pt x="243213" y="35925"/>
                  <a:pt x="173625" y="35925"/>
                </a:cubicBezTo>
                <a:close/>
                <a:moveTo>
                  <a:pt x="0" y="0"/>
                </a:moveTo>
                <a:lnTo>
                  <a:pt x="2019300" y="0"/>
                </a:lnTo>
                <a:lnTo>
                  <a:pt x="2019300" y="323850"/>
                </a:lnTo>
                <a:lnTo>
                  <a:pt x="0" y="323850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81" tIns="45729" rIns="91458" bIns="45729" rtlCol="0" anchor="ctr"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sym typeface="Arial" panose="020B0604020202020204" pitchFamily="34" charset="0"/>
              </a:rPr>
              <a:t>行业集中度低</a:t>
            </a:r>
            <a:endParaRPr lang="zh-CN" altLang="en-US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3389039" y="1689431"/>
            <a:ext cx="2239760" cy="383232"/>
          </a:xfrm>
          <a:custGeom>
            <a:avLst/>
            <a:gdLst>
              <a:gd name="connsiteX0" fmla="*/ 160510 w 2019300"/>
              <a:gd name="connsiteY0" fmla="*/ 101677 h 323850"/>
              <a:gd name="connsiteX1" fmla="*/ 214024 w 2019300"/>
              <a:gd name="connsiteY1" fmla="*/ 151309 h 323850"/>
              <a:gd name="connsiteX2" fmla="*/ 89557 w 2019300"/>
              <a:gd name="connsiteY2" fmla="*/ 151309 h 323850"/>
              <a:gd name="connsiteX3" fmla="*/ 89557 w 2019300"/>
              <a:gd name="connsiteY3" fmla="*/ 172541 h 323850"/>
              <a:gd name="connsiteX4" fmla="*/ 214024 w 2019300"/>
              <a:gd name="connsiteY4" fmla="*/ 172541 h 323850"/>
              <a:gd name="connsiteX5" fmla="*/ 160510 w 2019300"/>
              <a:gd name="connsiteY5" fmla="*/ 222173 h 323850"/>
              <a:gd name="connsiteX6" fmla="*/ 193072 w 2019300"/>
              <a:gd name="connsiteY6" fmla="*/ 222173 h 323850"/>
              <a:gd name="connsiteX7" fmla="*/ 257693 w 2019300"/>
              <a:gd name="connsiteY7" fmla="*/ 162058 h 323850"/>
              <a:gd name="connsiteX8" fmla="*/ 193072 w 2019300"/>
              <a:gd name="connsiteY8" fmla="*/ 101677 h 323850"/>
              <a:gd name="connsiteX9" fmla="*/ 173625 w 2019300"/>
              <a:gd name="connsiteY9" fmla="*/ 59772 h 323850"/>
              <a:gd name="connsiteX10" fmla="*/ 275778 w 2019300"/>
              <a:gd name="connsiteY10" fmla="*/ 161925 h 323850"/>
              <a:gd name="connsiteX11" fmla="*/ 173625 w 2019300"/>
              <a:gd name="connsiteY11" fmla="*/ 264079 h 323850"/>
              <a:gd name="connsiteX12" fmla="*/ 71472 w 2019300"/>
              <a:gd name="connsiteY12" fmla="*/ 161925 h 323850"/>
              <a:gd name="connsiteX13" fmla="*/ 173625 w 2019300"/>
              <a:gd name="connsiteY13" fmla="*/ 59772 h 323850"/>
              <a:gd name="connsiteX14" fmla="*/ 173625 w 2019300"/>
              <a:gd name="connsiteY14" fmla="*/ 35925 h 323850"/>
              <a:gd name="connsiteX15" fmla="*/ 47625 w 2019300"/>
              <a:gd name="connsiteY15" fmla="*/ 161925 h 323850"/>
              <a:gd name="connsiteX16" fmla="*/ 173625 w 2019300"/>
              <a:gd name="connsiteY16" fmla="*/ 287925 h 323850"/>
              <a:gd name="connsiteX17" fmla="*/ 299625 w 2019300"/>
              <a:gd name="connsiteY17" fmla="*/ 161925 h 323850"/>
              <a:gd name="connsiteX18" fmla="*/ 173625 w 2019300"/>
              <a:gd name="connsiteY18" fmla="*/ 35925 h 323850"/>
              <a:gd name="connsiteX19" fmla="*/ 0 w 2019300"/>
              <a:gd name="connsiteY19" fmla="*/ 0 h 323850"/>
              <a:gd name="connsiteX20" fmla="*/ 2019300 w 2019300"/>
              <a:gd name="connsiteY20" fmla="*/ 0 h 323850"/>
              <a:gd name="connsiteX21" fmla="*/ 2019300 w 2019300"/>
              <a:gd name="connsiteY21" fmla="*/ 323850 h 323850"/>
              <a:gd name="connsiteX22" fmla="*/ 0 w 2019300"/>
              <a:gd name="connsiteY2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19300" h="323850">
                <a:moveTo>
                  <a:pt x="160510" y="101677"/>
                </a:moveTo>
                <a:lnTo>
                  <a:pt x="214024" y="151309"/>
                </a:lnTo>
                <a:lnTo>
                  <a:pt x="89557" y="151309"/>
                </a:lnTo>
                <a:lnTo>
                  <a:pt x="89557" y="172541"/>
                </a:lnTo>
                <a:lnTo>
                  <a:pt x="214024" y="172541"/>
                </a:lnTo>
                <a:lnTo>
                  <a:pt x="160510" y="222173"/>
                </a:lnTo>
                <a:lnTo>
                  <a:pt x="193072" y="222173"/>
                </a:lnTo>
                <a:lnTo>
                  <a:pt x="257693" y="162058"/>
                </a:lnTo>
                <a:lnTo>
                  <a:pt x="193072" y="101677"/>
                </a:lnTo>
                <a:close/>
                <a:moveTo>
                  <a:pt x="173625" y="59772"/>
                </a:moveTo>
                <a:cubicBezTo>
                  <a:pt x="230043" y="59772"/>
                  <a:pt x="275778" y="105507"/>
                  <a:pt x="275778" y="161925"/>
                </a:cubicBezTo>
                <a:cubicBezTo>
                  <a:pt x="275778" y="218343"/>
                  <a:pt x="230043" y="264079"/>
                  <a:pt x="173625" y="264079"/>
                </a:cubicBezTo>
                <a:cubicBezTo>
                  <a:pt x="117207" y="264079"/>
                  <a:pt x="71472" y="218343"/>
                  <a:pt x="71472" y="161925"/>
                </a:cubicBezTo>
                <a:cubicBezTo>
                  <a:pt x="71472" y="105507"/>
                  <a:pt x="117207" y="59772"/>
                  <a:pt x="173625" y="59772"/>
                </a:cubicBezTo>
                <a:close/>
                <a:moveTo>
                  <a:pt x="173625" y="35925"/>
                </a:moveTo>
                <a:cubicBezTo>
                  <a:pt x="104037" y="35925"/>
                  <a:pt x="47625" y="92337"/>
                  <a:pt x="47625" y="161925"/>
                </a:cubicBezTo>
                <a:cubicBezTo>
                  <a:pt x="47625" y="231513"/>
                  <a:pt x="104037" y="287925"/>
                  <a:pt x="173625" y="287925"/>
                </a:cubicBezTo>
                <a:cubicBezTo>
                  <a:pt x="243213" y="287925"/>
                  <a:pt x="299625" y="231513"/>
                  <a:pt x="299625" y="161925"/>
                </a:cubicBezTo>
                <a:cubicBezTo>
                  <a:pt x="299625" y="92337"/>
                  <a:pt x="243213" y="35925"/>
                  <a:pt x="173625" y="35925"/>
                </a:cubicBezTo>
                <a:close/>
                <a:moveTo>
                  <a:pt x="0" y="0"/>
                </a:moveTo>
                <a:lnTo>
                  <a:pt x="2019300" y="0"/>
                </a:lnTo>
                <a:lnTo>
                  <a:pt x="2019300" y="323850"/>
                </a:lnTo>
                <a:lnTo>
                  <a:pt x="0" y="323850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81" tIns="45729" rIns="91458" bIns="45729" rtlCol="0" anchor="ctr"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sym typeface="Arial" panose="020B0604020202020204" pitchFamily="34" charset="0"/>
              </a:rPr>
              <a:t>市场秩序混乱</a:t>
            </a:r>
            <a:endParaRPr lang="zh-CN" altLang="en-US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5992963" y="1689430"/>
            <a:ext cx="2239270" cy="383073"/>
          </a:xfrm>
          <a:custGeom>
            <a:avLst/>
            <a:gdLst>
              <a:gd name="connsiteX0" fmla="*/ 160510 w 2019300"/>
              <a:gd name="connsiteY0" fmla="*/ 101677 h 323850"/>
              <a:gd name="connsiteX1" fmla="*/ 214024 w 2019300"/>
              <a:gd name="connsiteY1" fmla="*/ 151309 h 323850"/>
              <a:gd name="connsiteX2" fmla="*/ 89557 w 2019300"/>
              <a:gd name="connsiteY2" fmla="*/ 151309 h 323850"/>
              <a:gd name="connsiteX3" fmla="*/ 89557 w 2019300"/>
              <a:gd name="connsiteY3" fmla="*/ 172541 h 323850"/>
              <a:gd name="connsiteX4" fmla="*/ 214024 w 2019300"/>
              <a:gd name="connsiteY4" fmla="*/ 172541 h 323850"/>
              <a:gd name="connsiteX5" fmla="*/ 160510 w 2019300"/>
              <a:gd name="connsiteY5" fmla="*/ 222173 h 323850"/>
              <a:gd name="connsiteX6" fmla="*/ 193072 w 2019300"/>
              <a:gd name="connsiteY6" fmla="*/ 222173 h 323850"/>
              <a:gd name="connsiteX7" fmla="*/ 257693 w 2019300"/>
              <a:gd name="connsiteY7" fmla="*/ 162058 h 323850"/>
              <a:gd name="connsiteX8" fmla="*/ 193072 w 2019300"/>
              <a:gd name="connsiteY8" fmla="*/ 101677 h 323850"/>
              <a:gd name="connsiteX9" fmla="*/ 173625 w 2019300"/>
              <a:gd name="connsiteY9" fmla="*/ 59772 h 323850"/>
              <a:gd name="connsiteX10" fmla="*/ 275778 w 2019300"/>
              <a:gd name="connsiteY10" fmla="*/ 161925 h 323850"/>
              <a:gd name="connsiteX11" fmla="*/ 173625 w 2019300"/>
              <a:gd name="connsiteY11" fmla="*/ 264079 h 323850"/>
              <a:gd name="connsiteX12" fmla="*/ 71472 w 2019300"/>
              <a:gd name="connsiteY12" fmla="*/ 161925 h 323850"/>
              <a:gd name="connsiteX13" fmla="*/ 173625 w 2019300"/>
              <a:gd name="connsiteY13" fmla="*/ 59772 h 323850"/>
              <a:gd name="connsiteX14" fmla="*/ 173625 w 2019300"/>
              <a:gd name="connsiteY14" fmla="*/ 35925 h 323850"/>
              <a:gd name="connsiteX15" fmla="*/ 47625 w 2019300"/>
              <a:gd name="connsiteY15" fmla="*/ 161925 h 323850"/>
              <a:gd name="connsiteX16" fmla="*/ 173625 w 2019300"/>
              <a:gd name="connsiteY16" fmla="*/ 287925 h 323850"/>
              <a:gd name="connsiteX17" fmla="*/ 299625 w 2019300"/>
              <a:gd name="connsiteY17" fmla="*/ 161925 h 323850"/>
              <a:gd name="connsiteX18" fmla="*/ 173625 w 2019300"/>
              <a:gd name="connsiteY18" fmla="*/ 35925 h 323850"/>
              <a:gd name="connsiteX19" fmla="*/ 0 w 2019300"/>
              <a:gd name="connsiteY19" fmla="*/ 0 h 323850"/>
              <a:gd name="connsiteX20" fmla="*/ 2019300 w 2019300"/>
              <a:gd name="connsiteY20" fmla="*/ 0 h 323850"/>
              <a:gd name="connsiteX21" fmla="*/ 2019300 w 2019300"/>
              <a:gd name="connsiteY21" fmla="*/ 323850 h 323850"/>
              <a:gd name="connsiteX22" fmla="*/ 0 w 2019300"/>
              <a:gd name="connsiteY2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19300" h="323850">
                <a:moveTo>
                  <a:pt x="160510" y="101677"/>
                </a:moveTo>
                <a:lnTo>
                  <a:pt x="214024" y="151309"/>
                </a:lnTo>
                <a:lnTo>
                  <a:pt x="89557" y="151309"/>
                </a:lnTo>
                <a:lnTo>
                  <a:pt x="89557" y="172541"/>
                </a:lnTo>
                <a:lnTo>
                  <a:pt x="214024" y="172541"/>
                </a:lnTo>
                <a:lnTo>
                  <a:pt x="160510" y="222173"/>
                </a:lnTo>
                <a:lnTo>
                  <a:pt x="193072" y="222173"/>
                </a:lnTo>
                <a:lnTo>
                  <a:pt x="257693" y="162058"/>
                </a:lnTo>
                <a:lnTo>
                  <a:pt x="193072" y="101677"/>
                </a:lnTo>
                <a:close/>
                <a:moveTo>
                  <a:pt x="173625" y="59772"/>
                </a:moveTo>
                <a:cubicBezTo>
                  <a:pt x="230043" y="59772"/>
                  <a:pt x="275778" y="105507"/>
                  <a:pt x="275778" y="161925"/>
                </a:cubicBezTo>
                <a:cubicBezTo>
                  <a:pt x="275778" y="218343"/>
                  <a:pt x="230043" y="264079"/>
                  <a:pt x="173625" y="264079"/>
                </a:cubicBezTo>
                <a:cubicBezTo>
                  <a:pt x="117207" y="264079"/>
                  <a:pt x="71472" y="218343"/>
                  <a:pt x="71472" y="161925"/>
                </a:cubicBezTo>
                <a:cubicBezTo>
                  <a:pt x="71472" y="105507"/>
                  <a:pt x="117207" y="59772"/>
                  <a:pt x="173625" y="59772"/>
                </a:cubicBezTo>
                <a:close/>
                <a:moveTo>
                  <a:pt x="173625" y="35925"/>
                </a:moveTo>
                <a:cubicBezTo>
                  <a:pt x="104037" y="35925"/>
                  <a:pt x="47625" y="92337"/>
                  <a:pt x="47625" y="161925"/>
                </a:cubicBezTo>
                <a:cubicBezTo>
                  <a:pt x="47625" y="231513"/>
                  <a:pt x="104037" y="287925"/>
                  <a:pt x="173625" y="287925"/>
                </a:cubicBezTo>
                <a:cubicBezTo>
                  <a:pt x="243213" y="287925"/>
                  <a:pt x="299625" y="231513"/>
                  <a:pt x="299625" y="161925"/>
                </a:cubicBezTo>
                <a:cubicBezTo>
                  <a:pt x="299625" y="92337"/>
                  <a:pt x="243213" y="35925"/>
                  <a:pt x="173625" y="35925"/>
                </a:cubicBezTo>
                <a:close/>
                <a:moveTo>
                  <a:pt x="0" y="0"/>
                </a:moveTo>
                <a:lnTo>
                  <a:pt x="2019300" y="0"/>
                </a:lnTo>
                <a:lnTo>
                  <a:pt x="2019300" y="323850"/>
                </a:lnTo>
                <a:lnTo>
                  <a:pt x="0" y="323850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81" tIns="45729" rIns="91458" bIns="45729" rtlCol="0" anchor="ctr">
            <a:normAutofit/>
          </a:bodyPr>
          <a:lstStyle/>
          <a:p>
            <a:pPr algn="l"/>
            <a:r>
              <a:rPr lang="zh-CN" altLang="en-US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资源不均不通</a:t>
            </a:r>
            <a:endParaRPr lang="zh-CN" altLang="en-US" sz="1400" b="1" dirty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>
            <p:custDataLst>
              <p:tags r:id="rId4"/>
            </p:custDataLst>
          </p:nvPr>
        </p:nvSpPr>
        <p:spPr>
          <a:xfrm>
            <a:off x="5992910" y="2767930"/>
            <a:ext cx="2239270" cy="420531"/>
          </a:xfrm>
          <a:custGeom>
            <a:avLst/>
            <a:gdLst>
              <a:gd name="connsiteX0" fmla="*/ 160510 w 2019300"/>
              <a:gd name="connsiteY0" fmla="*/ 101677 h 323850"/>
              <a:gd name="connsiteX1" fmla="*/ 214024 w 2019300"/>
              <a:gd name="connsiteY1" fmla="*/ 151309 h 323850"/>
              <a:gd name="connsiteX2" fmla="*/ 89557 w 2019300"/>
              <a:gd name="connsiteY2" fmla="*/ 151309 h 323850"/>
              <a:gd name="connsiteX3" fmla="*/ 89557 w 2019300"/>
              <a:gd name="connsiteY3" fmla="*/ 172541 h 323850"/>
              <a:gd name="connsiteX4" fmla="*/ 214024 w 2019300"/>
              <a:gd name="connsiteY4" fmla="*/ 172541 h 323850"/>
              <a:gd name="connsiteX5" fmla="*/ 160510 w 2019300"/>
              <a:gd name="connsiteY5" fmla="*/ 222173 h 323850"/>
              <a:gd name="connsiteX6" fmla="*/ 193072 w 2019300"/>
              <a:gd name="connsiteY6" fmla="*/ 222173 h 323850"/>
              <a:gd name="connsiteX7" fmla="*/ 257693 w 2019300"/>
              <a:gd name="connsiteY7" fmla="*/ 162058 h 323850"/>
              <a:gd name="connsiteX8" fmla="*/ 193072 w 2019300"/>
              <a:gd name="connsiteY8" fmla="*/ 101677 h 323850"/>
              <a:gd name="connsiteX9" fmla="*/ 173625 w 2019300"/>
              <a:gd name="connsiteY9" fmla="*/ 59772 h 323850"/>
              <a:gd name="connsiteX10" fmla="*/ 275778 w 2019300"/>
              <a:gd name="connsiteY10" fmla="*/ 161925 h 323850"/>
              <a:gd name="connsiteX11" fmla="*/ 173625 w 2019300"/>
              <a:gd name="connsiteY11" fmla="*/ 264079 h 323850"/>
              <a:gd name="connsiteX12" fmla="*/ 71472 w 2019300"/>
              <a:gd name="connsiteY12" fmla="*/ 161925 h 323850"/>
              <a:gd name="connsiteX13" fmla="*/ 173625 w 2019300"/>
              <a:gd name="connsiteY13" fmla="*/ 59772 h 323850"/>
              <a:gd name="connsiteX14" fmla="*/ 173625 w 2019300"/>
              <a:gd name="connsiteY14" fmla="*/ 35925 h 323850"/>
              <a:gd name="connsiteX15" fmla="*/ 47625 w 2019300"/>
              <a:gd name="connsiteY15" fmla="*/ 161925 h 323850"/>
              <a:gd name="connsiteX16" fmla="*/ 173625 w 2019300"/>
              <a:gd name="connsiteY16" fmla="*/ 287925 h 323850"/>
              <a:gd name="connsiteX17" fmla="*/ 299625 w 2019300"/>
              <a:gd name="connsiteY17" fmla="*/ 161925 h 323850"/>
              <a:gd name="connsiteX18" fmla="*/ 173625 w 2019300"/>
              <a:gd name="connsiteY18" fmla="*/ 35925 h 323850"/>
              <a:gd name="connsiteX19" fmla="*/ 0 w 2019300"/>
              <a:gd name="connsiteY19" fmla="*/ 0 h 323850"/>
              <a:gd name="connsiteX20" fmla="*/ 2019300 w 2019300"/>
              <a:gd name="connsiteY20" fmla="*/ 0 h 323850"/>
              <a:gd name="connsiteX21" fmla="*/ 2019300 w 2019300"/>
              <a:gd name="connsiteY21" fmla="*/ 323850 h 323850"/>
              <a:gd name="connsiteX22" fmla="*/ 0 w 2019300"/>
              <a:gd name="connsiteY2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19300" h="323850">
                <a:moveTo>
                  <a:pt x="160510" y="101677"/>
                </a:moveTo>
                <a:lnTo>
                  <a:pt x="214024" y="151309"/>
                </a:lnTo>
                <a:lnTo>
                  <a:pt x="89557" y="151309"/>
                </a:lnTo>
                <a:lnTo>
                  <a:pt x="89557" y="172541"/>
                </a:lnTo>
                <a:lnTo>
                  <a:pt x="214024" y="172541"/>
                </a:lnTo>
                <a:lnTo>
                  <a:pt x="160510" y="222173"/>
                </a:lnTo>
                <a:lnTo>
                  <a:pt x="193072" y="222173"/>
                </a:lnTo>
                <a:lnTo>
                  <a:pt x="257693" y="162058"/>
                </a:lnTo>
                <a:lnTo>
                  <a:pt x="193072" y="101677"/>
                </a:lnTo>
                <a:close/>
                <a:moveTo>
                  <a:pt x="173625" y="59772"/>
                </a:moveTo>
                <a:cubicBezTo>
                  <a:pt x="230043" y="59772"/>
                  <a:pt x="275778" y="105507"/>
                  <a:pt x="275778" y="161925"/>
                </a:cubicBezTo>
                <a:cubicBezTo>
                  <a:pt x="275778" y="218343"/>
                  <a:pt x="230043" y="264079"/>
                  <a:pt x="173625" y="264079"/>
                </a:cubicBezTo>
                <a:cubicBezTo>
                  <a:pt x="117207" y="264079"/>
                  <a:pt x="71472" y="218343"/>
                  <a:pt x="71472" y="161925"/>
                </a:cubicBezTo>
                <a:cubicBezTo>
                  <a:pt x="71472" y="105507"/>
                  <a:pt x="117207" y="59772"/>
                  <a:pt x="173625" y="59772"/>
                </a:cubicBezTo>
                <a:close/>
                <a:moveTo>
                  <a:pt x="173625" y="35925"/>
                </a:moveTo>
                <a:cubicBezTo>
                  <a:pt x="104037" y="35925"/>
                  <a:pt x="47625" y="92337"/>
                  <a:pt x="47625" y="161925"/>
                </a:cubicBezTo>
                <a:cubicBezTo>
                  <a:pt x="47625" y="231513"/>
                  <a:pt x="104037" y="287925"/>
                  <a:pt x="173625" y="287925"/>
                </a:cubicBezTo>
                <a:cubicBezTo>
                  <a:pt x="243213" y="287925"/>
                  <a:pt x="299625" y="231513"/>
                  <a:pt x="299625" y="161925"/>
                </a:cubicBezTo>
                <a:cubicBezTo>
                  <a:pt x="299625" y="92337"/>
                  <a:pt x="243213" y="35925"/>
                  <a:pt x="173625" y="35925"/>
                </a:cubicBezTo>
                <a:close/>
                <a:moveTo>
                  <a:pt x="0" y="0"/>
                </a:moveTo>
                <a:lnTo>
                  <a:pt x="2019300" y="0"/>
                </a:lnTo>
                <a:lnTo>
                  <a:pt x="2019300" y="323850"/>
                </a:lnTo>
                <a:lnTo>
                  <a:pt x="0" y="323850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81" tIns="45729" rIns="91458" bIns="45729" rtlCol="0" anchor="ctr">
            <a:norm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品牌影响力弱</a:t>
            </a:r>
            <a:endParaRPr lang="zh-CN" altLang="en-US" sz="1400" b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>
            <p:custDataLst>
              <p:tags r:id="rId5"/>
            </p:custDataLst>
          </p:nvPr>
        </p:nvSpPr>
        <p:spPr>
          <a:xfrm>
            <a:off x="3388990" y="2767279"/>
            <a:ext cx="2256323" cy="420707"/>
          </a:xfrm>
          <a:custGeom>
            <a:avLst/>
            <a:gdLst>
              <a:gd name="connsiteX0" fmla="*/ 160510 w 2019300"/>
              <a:gd name="connsiteY0" fmla="*/ 101677 h 323850"/>
              <a:gd name="connsiteX1" fmla="*/ 214024 w 2019300"/>
              <a:gd name="connsiteY1" fmla="*/ 151309 h 323850"/>
              <a:gd name="connsiteX2" fmla="*/ 89557 w 2019300"/>
              <a:gd name="connsiteY2" fmla="*/ 151309 h 323850"/>
              <a:gd name="connsiteX3" fmla="*/ 89557 w 2019300"/>
              <a:gd name="connsiteY3" fmla="*/ 172541 h 323850"/>
              <a:gd name="connsiteX4" fmla="*/ 214024 w 2019300"/>
              <a:gd name="connsiteY4" fmla="*/ 172541 h 323850"/>
              <a:gd name="connsiteX5" fmla="*/ 160510 w 2019300"/>
              <a:gd name="connsiteY5" fmla="*/ 222173 h 323850"/>
              <a:gd name="connsiteX6" fmla="*/ 193072 w 2019300"/>
              <a:gd name="connsiteY6" fmla="*/ 222173 h 323850"/>
              <a:gd name="connsiteX7" fmla="*/ 257693 w 2019300"/>
              <a:gd name="connsiteY7" fmla="*/ 162058 h 323850"/>
              <a:gd name="connsiteX8" fmla="*/ 193072 w 2019300"/>
              <a:gd name="connsiteY8" fmla="*/ 101677 h 323850"/>
              <a:gd name="connsiteX9" fmla="*/ 173625 w 2019300"/>
              <a:gd name="connsiteY9" fmla="*/ 59772 h 323850"/>
              <a:gd name="connsiteX10" fmla="*/ 275778 w 2019300"/>
              <a:gd name="connsiteY10" fmla="*/ 161925 h 323850"/>
              <a:gd name="connsiteX11" fmla="*/ 173625 w 2019300"/>
              <a:gd name="connsiteY11" fmla="*/ 264079 h 323850"/>
              <a:gd name="connsiteX12" fmla="*/ 71472 w 2019300"/>
              <a:gd name="connsiteY12" fmla="*/ 161925 h 323850"/>
              <a:gd name="connsiteX13" fmla="*/ 173625 w 2019300"/>
              <a:gd name="connsiteY13" fmla="*/ 59772 h 323850"/>
              <a:gd name="connsiteX14" fmla="*/ 173625 w 2019300"/>
              <a:gd name="connsiteY14" fmla="*/ 35925 h 323850"/>
              <a:gd name="connsiteX15" fmla="*/ 47625 w 2019300"/>
              <a:gd name="connsiteY15" fmla="*/ 161925 h 323850"/>
              <a:gd name="connsiteX16" fmla="*/ 173625 w 2019300"/>
              <a:gd name="connsiteY16" fmla="*/ 287925 h 323850"/>
              <a:gd name="connsiteX17" fmla="*/ 299625 w 2019300"/>
              <a:gd name="connsiteY17" fmla="*/ 161925 h 323850"/>
              <a:gd name="connsiteX18" fmla="*/ 173625 w 2019300"/>
              <a:gd name="connsiteY18" fmla="*/ 35925 h 323850"/>
              <a:gd name="connsiteX19" fmla="*/ 0 w 2019300"/>
              <a:gd name="connsiteY19" fmla="*/ 0 h 323850"/>
              <a:gd name="connsiteX20" fmla="*/ 2019300 w 2019300"/>
              <a:gd name="connsiteY20" fmla="*/ 0 h 323850"/>
              <a:gd name="connsiteX21" fmla="*/ 2019300 w 2019300"/>
              <a:gd name="connsiteY21" fmla="*/ 323850 h 323850"/>
              <a:gd name="connsiteX22" fmla="*/ 0 w 2019300"/>
              <a:gd name="connsiteY2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19300" h="323850">
                <a:moveTo>
                  <a:pt x="160510" y="101677"/>
                </a:moveTo>
                <a:lnTo>
                  <a:pt x="214024" y="151309"/>
                </a:lnTo>
                <a:lnTo>
                  <a:pt x="89557" y="151309"/>
                </a:lnTo>
                <a:lnTo>
                  <a:pt x="89557" y="172541"/>
                </a:lnTo>
                <a:lnTo>
                  <a:pt x="214024" y="172541"/>
                </a:lnTo>
                <a:lnTo>
                  <a:pt x="160510" y="222173"/>
                </a:lnTo>
                <a:lnTo>
                  <a:pt x="193072" y="222173"/>
                </a:lnTo>
                <a:lnTo>
                  <a:pt x="257693" y="162058"/>
                </a:lnTo>
                <a:lnTo>
                  <a:pt x="193072" y="101677"/>
                </a:lnTo>
                <a:close/>
                <a:moveTo>
                  <a:pt x="173625" y="59772"/>
                </a:moveTo>
                <a:cubicBezTo>
                  <a:pt x="230043" y="59772"/>
                  <a:pt x="275778" y="105507"/>
                  <a:pt x="275778" y="161925"/>
                </a:cubicBezTo>
                <a:cubicBezTo>
                  <a:pt x="275778" y="218343"/>
                  <a:pt x="230043" y="264079"/>
                  <a:pt x="173625" y="264079"/>
                </a:cubicBezTo>
                <a:cubicBezTo>
                  <a:pt x="117207" y="264079"/>
                  <a:pt x="71472" y="218343"/>
                  <a:pt x="71472" y="161925"/>
                </a:cubicBezTo>
                <a:cubicBezTo>
                  <a:pt x="71472" y="105507"/>
                  <a:pt x="117207" y="59772"/>
                  <a:pt x="173625" y="59772"/>
                </a:cubicBezTo>
                <a:close/>
                <a:moveTo>
                  <a:pt x="173625" y="35925"/>
                </a:moveTo>
                <a:cubicBezTo>
                  <a:pt x="104037" y="35925"/>
                  <a:pt x="47625" y="92337"/>
                  <a:pt x="47625" y="161925"/>
                </a:cubicBezTo>
                <a:cubicBezTo>
                  <a:pt x="47625" y="231513"/>
                  <a:pt x="104037" y="287925"/>
                  <a:pt x="173625" y="287925"/>
                </a:cubicBezTo>
                <a:cubicBezTo>
                  <a:pt x="243213" y="287925"/>
                  <a:pt x="299625" y="231513"/>
                  <a:pt x="299625" y="161925"/>
                </a:cubicBezTo>
                <a:cubicBezTo>
                  <a:pt x="299625" y="92337"/>
                  <a:pt x="243213" y="35925"/>
                  <a:pt x="173625" y="35925"/>
                </a:cubicBezTo>
                <a:close/>
                <a:moveTo>
                  <a:pt x="0" y="0"/>
                </a:moveTo>
                <a:lnTo>
                  <a:pt x="2019300" y="0"/>
                </a:lnTo>
                <a:lnTo>
                  <a:pt x="2019300" y="323850"/>
                </a:lnTo>
                <a:lnTo>
                  <a:pt x="0" y="323850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81" tIns="45729" rIns="91458" bIns="45729" rtlCol="0" anchor="ctr"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sym typeface="Arial" panose="020B0604020202020204" pitchFamily="34" charset="0"/>
              </a:rPr>
              <a:t>标准化体系缺失</a:t>
            </a:r>
            <a:endParaRPr lang="zh-CN" altLang="en-US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>
            <p:custDataLst>
              <p:tags r:id="rId6"/>
            </p:custDataLst>
          </p:nvPr>
        </p:nvSpPr>
        <p:spPr>
          <a:xfrm>
            <a:off x="769047" y="2767930"/>
            <a:ext cx="2239270" cy="420531"/>
          </a:xfrm>
          <a:custGeom>
            <a:avLst/>
            <a:gdLst>
              <a:gd name="connsiteX0" fmla="*/ 160510 w 2019300"/>
              <a:gd name="connsiteY0" fmla="*/ 101677 h 323850"/>
              <a:gd name="connsiteX1" fmla="*/ 214024 w 2019300"/>
              <a:gd name="connsiteY1" fmla="*/ 151309 h 323850"/>
              <a:gd name="connsiteX2" fmla="*/ 89557 w 2019300"/>
              <a:gd name="connsiteY2" fmla="*/ 151309 h 323850"/>
              <a:gd name="connsiteX3" fmla="*/ 89557 w 2019300"/>
              <a:gd name="connsiteY3" fmla="*/ 172541 h 323850"/>
              <a:gd name="connsiteX4" fmla="*/ 214024 w 2019300"/>
              <a:gd name="connsiteY4" fmla="*/ 172541 h 323850"/>
              <a:gd name="connsiteX5" fmla="*/ 160510 w 2019300"/>
              <a:gd name="connsiteY5" fmla="*/ 222173 h 323850"/>
              <a:gd name="connsiteX6" fmla="*/ 193072 w 2019300"/>
              <a:gd name="connsiteY6" fmla="*/ 222173 h 323850"/>
              <a:gd name="connsiteX7" fmla="*/ 257693 w 2019300"/>
              <a:gd name="connsiteY7" fmla="*/ 162058 h 323850"/>
              <a:gd name="connsiteX8" fmla="*/ 193072 w 2019300"/>
              <a:gd name="connsiteY8" fmla="*/ 101677 h 323850"/>
              <a:gd name="connsiteX9" fmla="*/ 173625 w 2019300"/>
              <a:gd name="connsiteY9" fmla="*/ 59772 h 323850"/>
              <a:gd name="connsiteX10" fmla="*/ 275778 w 2019300"/>
              <a:gd name="connsiteY10" fmla="*/ 161925 h 323850"/>
              <a:gd name="connsiteX11" fmla="*/ 173625 w 2019300"/>
              <a:gd name="connsiteY11" fmla="*/ 264079 h 323850"/>
              <a:gd name="connsiteX12" fmla="*/ 71472 w 2019300"/>
              <a:gd name="connsiteY12" fmla="*/ 161925 h 323850"/>
              <a:gd name="connsiteX13" fmla="*/ 173625 w 2019300"/>
              <a:gd name="connsiteY13" fmla="*/ 59772 h 323850"/>
              <a:gd name="connsiteX14" fmla="*/ 173625 w 2019300"/>
              <a:gd name="connsiteY14" fmla="*/ 35925 h 323850"/>
              <a:gd name="connsiteX15" fmla="*/ 47625 w 2019300"/>
              <a:gd name="connsiteY15" fmla="*/ 161925 h 323850"/>
              <a:gd name="connsiteX16" fmla="*/ 173625 w 2019300"/>
              <a:gd name="connsiteY16" fmla="*/ 287925 h 323850"/>
              <a:gd name="connsiteX17" fmla="*/ 299625 w 2019300"/>
              <a:gd name="connsiteY17" fmla="*/ 161925 h 323850"/>
              <a:gd name="connsiteX18" fmla="*/ 173625 w 2019300"/>
              <a:gd name="connsiteY18" fmla="*/ 35925 h 323850"/>
              <a:gd name="connsiteX19" fmla="*/ 0 w 2019300"/>
              <a:gd name="connsiteY19" fmla="*/ 0 h 323850"/>
              <a:gd name="connsiteX20" fmla="*/ 2019300 w 2019300"/>
              <a:gd name="connsiteY20" fmla="*/ 0 h 323850"/>
              <a:gd name="connsiteX21" fmla="*/ 2019300 w 2019300"/>
              <a:gd name="connsiteY21" fmla="*/ 323850 h 323850"/>
              <a:gd name="connsiteX22" fmla="*/ 0 w 2019300"/>
              <a:gd name="connsiteY2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19300" h="323850">
                <a:moveTo>
                  <a:pt x="160510" y="101677"/>
                </a:moveTo>
                <a:lnTo>
                  <a:pt x="214024" y="151309"/>
                </a:lnTo>
                <a:lnTo>
                  <a:pt x="89557" y="151309"/>
                </a:lnTo>
                <a:lnTo>
                  <a:pt x="89557" y="172541"/>
                </a:lnTo>
                <a:lnTo>
                  <a:pt x="214024" y="172541"/>
                </a:lnTo>
                <a:lnTo>
                  <a:pt x="160510" y="222173"/>
                </a:lnTo>
                <a:lnTo>
                  <a:pt x="193072" y="222173"/>
                </a:lnTo>
                <a:lnTo>
                  <a:pt x="257693" y="162058"/>
                </a:lnTo>
                <a:lnTo>
                  <a:pt x="193072" y="101677"/>
                </a:lnTo>
                <a:close/>
                <a:moveTo>
                  <a:pt x="173625" y="59772"/>
                </a:moveTo>
                <a:cubicBezTo>
                  <a:pt x="230043" y="59772"/>
                  <a:pt x="275778" y="105507"/>
                  <a:pt x="275778" y="161925"/>
                </a:cubicBezTo>
                <a:cubicBezTo>
                  <a:pt x="275778" y="218343"/>
                  <a:pt x="230043" y="264079"/>
                  <a:pt x="173625" y="264079"/>
                </a:cubicBezTo>
                <a:cubicBezTo>
                  <a:pt x="117207" y="264079"/>
                  <a:pt x="71472" y="218343"/>
                  <a:pt x="71472" y="161925"/>
                </a:cubicBezTo>
                <a:cubicBezTo>
                  <a:pt x="71472" y="105507"/>
                  <a:pt x="117207" y="59772"/>
                  <a:pt x="173625" y="59772"/>
                </a:cubicBezTo>
                <a:close/>
                <a:moveTo>
                  <a:pt x="173625" y="35925"/>
                </a:moveTo>
                <a:cubicBezTo>
                  <a:pt x="104037" y="35925"/>
                  <a:pt x="47625" y="92337"/>
                  <a:pt x="47625" y="161925"/>
                </a:cubicBezTo>
                <a:cubicBezTo>
                  <a:pt x="47625" y="231513"/>
                  <a:pt x="104037" y="287925"/>
                  <a:pt x="173625" y="287925"/>
                </a:cubicBezTo>
                <a:cubicBezTo>
                  <a:pt x="243213" y="287925"/>
                  <a:pt x="299625" y="231513"/>
                  <a:pt x="299625" y="161925"/>
                </a:cubicBezTo>
                <a:cubicBezTo>
                  <a:pt x="299625" y="92337"/>
                  <a:pt x="243213" y="35925"/>
                  <a:pt x="173625" y="35925"/>
                </a:cubicBezTo>
                <a:close/>
                <a:moveTo>
                  <a:pt x="0" y="0"/>
                </a:moveTo>
                <a:lnTo>
                  <a:pt x="2019300" y="0"/>
                </a:lnTo>
                <a:lnTo>
                  <a:pt x="2019300" y="323850"/>
                </a:lnTo>
                <a:lnTo>
                  <a:pt x="0" y="323850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81" tIns="45729" rIns="91458" bIns="45729" rtlCol="0" anchor="ctr"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sym typeface="Arial" panose="020B0604020202020204" pitchFamily="34" charset="0"/>
              </a:rPr>
              <a:t>缺乏资本运营</a:t>
            </a:r>
            <a:endParaRPr lang="zh-CN" altLang="en-US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8" name="灯片编号占位符 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03DC9-B409-4CC3-A4E4-B2FC785E609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D03DC9-B409-4CC3-A4E4-B2FC785E6090}" type="slidenum">
              <a:rPr lang="zh-CN" altLang="en-US" sz="1200" smtClean="0"/>
            </a:fld>
            <a:endParaRPr lang="zh-CN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599132" y="709138"/>
            <a:ext cx="808766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众泰联由</a:t>
            </a:r>
            <a:r>
              <a:rPr lang="zh-CN" altLang="zh-CN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</a:t>
            </a:r>
            <a:r>
              <a:rPr lang="zh-CN" altLang="zh-CN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源资本顶层设计</a:t>
            </a:r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打造的</a:t>
            </a:r>
            <a:r>
              <a:rPr lang="zh-CN" altLang="en-US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泰国医疗养生度假</a:t>
            </a:r>
            <a:r>
              <a:rPr lang="zh-CN" altLang="en-US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互联网平台型总部经济</a:t>
            </a:r>
            <a:r>
              <a:rPr lang="zh-CN" altLang="en-US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，矢志成为</a:t>
            </a:r>
            <a:r>
              <a:rPr lang="zh-CN" altLang="zh-CN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</a:t>
            </a:r>
            <a:r>
              <a:rPr lang="zh-CN" altLang="zh-CN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最具影响力的医疗养生度假产业</a:t>
            </a:r>
            <a:r>
              <a:rPr lang="zh-CN" altLang="en-US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</a:t>
            </a:r>
            <a:r>
              <a:rPr lang="zh-CN" altLang="zh-CN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整合服务</a:t>
            </a:r>
            <a:r>
              <a:rPr lang="zh-CN" altLang="zh-CN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2883" y="2022847"/>
            <a:ext cx="4546977" cy="2744273"/>
            <a:chOff x="2538959" y="1158526"/>
            <a:chExt cx="7657523" cy="4005512"/>
          </a:xfrm>
        </p:grpSpPr>
        <p:sp>
          <p:nvSpPr>
            <p:cNvPr id="7" name="TextBox 66"/>
            <p:cNvSpPr txBox="1"/>
            <p:nvPr/>
          </p:nvSpPr>
          <p:spPr>
            <a:xfrm>
              <a:off x="7164288" y="3378643"/>
              <a:ext cx="2052058" cy="379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 smtClean="0">
                  <a:solidFill>
                    <a:srgbClr val="041969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sym typeface="Arial" panose="020B0604020202020204" pitchFamily="34" charset="0"/>
                </a:rPr>
                <a:t>规范供应链</a:t>
              </a:r>
              <a:r>
                <a:rPr lang="zh-CN" altLang="en-US" sz="1400" dirty="0">
                  <a:solidFill>
                    <a:srgbClr val="041969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sym typeface="Arial" panose="020B0604020202020204" pitchFamily="34" charset="0"/>
                </a:rPr>
                <a:t>管理</a:t>
              </a:r>
              <a:endParaRPr lang="en-GB" sz="1400" dirty="0">
                <a:solidFill>
                  <a:srgbClr val="041969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66"/>
            <p:cNvSpPr txBox="1"/>
            <p:nvPr/>
          </p:nvSpPr>
          <p:spPr>
            <a:xfrm>
              <a:off x="2538959" y="2408826"/>
              <a:ext cx="1796465" cy="379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 smtClean="0">
                  <a:solidFill>
                    <a:srgbClr val="041969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sym typeface="Arial" panose="020B0604020202020204" pitchFamily="34" charset="0"/>
                </a:rPr>
                <a:t>拓展销售渠道</a:t>
              </a:r>
              <a:endParaRPr lang="en-GB" sz="1400" dirty="0">
                <a:solidFill>
                  <a:srgbClr val="041969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66"/>
            <p:cNvSpPr txBox="1"/>
            <p:nvPr/>
          </p:nvSpPr>
          <p:spPr>
            <a:xfrm>
              <a:off x="7164288" y="2422277"/>
              <a:ext cx="3032194" cy="449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 smtClean="0">
                  <a:solidFill>
                    <a:srgbClr val="041969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sym typeface="Arial" panose="020B0604020202020204" pitchFamily="34" charset="0"/>
                </a:rPr>
                <a:t>云物流提高物流效率</a:t>
              </a:r>
              <a:endParaRPr lang="en-GB" sz="1400" dirty="0">
                <a:solidFill>
                  <a:srgbClr val="041969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66"/>
            <p:cNvSpPr txBox="1"/>
            <p:nvPr/>
          </p:nvSpPr>
          <p:spPr>
            <a:xfrm>
              <a:off x="2538959" y="3427452"/>
              <a:ext cx="1540871" cy="379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 smtClean="0">
                  <a:solidFill>
                    <a:srgbClr val="041969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sym typeface="Arial" panose="020B0604020202020204" pitchFamily="34" charset="0"/>
                </a:rPr>
                <a:t>增大销售量</a:t>
              </a:r>
              <a:endParaRPr lang="en-GB" sz="1400" dirty="0">
                <a:solidFill>
                  <a:srgbClr val="041969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66"/>
            <p:cNvSpPr txBox="1"/>
            <p:nvPr/>
          </p:nvSpPr>
          <p:spPr>
            <a:xfrm>
              <a:off x="7164288" y="4394275"/>
              <a:ext cx="1796464" cy="410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rgbClr val="041969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sym typeface="Arial" panose="020B0604020202020204" pitchFamily="34" charset="0"/>
                </a:rPr>
                <a:t>拓展融资渠道</a:t>
              </a:r>
              <a:endParaRPr lang="en-GB" sz="1400" dirty="0">
                <a:solidFill>
                  <a:srgbClr val="041969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66"/>
            <p:cNvSpPr txBox="1"/>
            <p:nvPr/>
          </p:nvSpPr>
          <p:spPr>
            <a:xfrm>
              <a:off x="2538959" y="4394275"/>
              <a:ext cx="1796465" cy="410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rgbClr val="041969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sym typeface="Arial" panose="020B0604020202020204" pitchFamily="34" charset="0"/>
                </a:rPr>
                <a:t>提升产品品牌</a:t>
              </a:r>
              <a:endParaRPr lang="en-GB" sz="1400" dirty="0">
                <a:solidFill>
                  <a:srgbClr val="041969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sym typeface="Arial" panose="020B0604020202020204" pitchFamily="34" charset="0"/>
              </a:endParaRPr>
            </a:p>
          </p:txBody>
        </p:sp>
        <p:cxnSp>
          <p:nvCxnSpPr>
            <p:cNvPr id="13" name="Straight Connector 48"/>
            <p:cNvCxnSpPr/>
            <p:nvPr/>
          </p:nvCxnSpPr>
          <p:spPr>
            <a:xfrm>
              <a:off x="5286096" y="2669161"/>
              <a:ext cx="1149350" cy="1587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0"/>
            <p:cNvCxnSpPr/>
            <p:nvPr/>
          </p:nvCxnSpPr>
          <p:spPr>
            <a:xfrm>
              <a:off x="5286096" y="3702128"/>
              <a:ext cx="1149350" cy="1587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8"/>
            <p:cNvCxnSpPr/>
            <p:nvPr/>
          </p:nvCxnSpPr>
          <p:spPr bwMode="auto">
            <a:xfrm>
              <a:off x="5863999" y="1158526"/>
              <a:ext cx="12283" cy="4005512"/>
            </a:xfrm>
            <a:prstGeom prst="line">
              <a:avLst/>
            </a:prstGeom>
            <a:solidFill>
              <a:srgbClr val="041969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51"/>
            <p:cNvSpPr/>
            <p:nvPr/>
          </p:nvSpPr>
          <p:spPr bwMode="auto">
            <a:xfrm>
              <a:off x="5826362" y="2631523"/>
              <a:ext cx="85726" cy="85725"/>
            </a:xfrm>
            <a:prstGeom prst="ellipse">
              <a:avLst/>
            </a:prstGeom>
            <a:solidFill>
              <a:srgbClr val="04196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53"/>
            <p:cNvSpPr/>
            <p:nvPr/>
          </p:nvSpPr>
          <p:spPr bwMode="auto">
            <a:xfrm>
              <a:off x="5832712" y="3663445"/>
              <a:ext cx="85726" cy="85725"/>
            </a:xfrm>
            <a:prstGeom prst="ellipse">
              <a:avLst/>
            </a:prstGeom>
            <a:solidFill>
              <a:srgbClr val="04196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8" name="组合 17"/>
            <p:cNvGrpSpPr/>
            <p:nvPr/>
          </p:nvGrpSpPr>
          <p:grpSpPr bwMode="auto">
            <a:xfrm>
              <a:off x="4649509" y="2351661"/>
              <a:ext cx="636587" cy="636587"/>
              <a:chOff x="3357554" y="2500312"/>
              <a:chExt cx="636196" cy="636164"/>
            </a:xfrm>
          </p:grpSpPr>
          <p:sp>
            <p:nvSpPr>
              <p:cNvPr id="62" name="Rectangle 22"/>
              <p:cNvSpPr/>
              <p:nvPr/>
            </p:nvSpPr>
            <p:spPr>
              <a:xfrm>
                <a:off x="3357554" y="2500312"/>
                <a:ext cx="636196" cy="636164"/>
              </a:xfrm>
              <a:prstGeom prst="ellipse">
                <a:avLst/>
              </a:prstGeom>
              <a:solidFill>
                <a:schemeClr val="tx2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3" name="Freeform 23"/>
              <p:cNvSpPr>
                <a:spLocks noEditPoints="1"/>
              </p:cNvSpPr>
              <p:nvPr/>
            </p:nvSpPr>
            <p:spPr bwMode="auto">
              <a:xfrm>
                <a:off x="3478130" y="2660542"/>
                <a:ext cx="388698" cy="323635"/>
              </a:xfrm>
              <a:custGeom>
                <a:avLst/>
                <a:gdLst/>
                <a:ahLst/>
                <a:cxnLst>
                  <a:cxn ang="0">
                    <a:pos x="312" y="110"/>
                  </a:cxn>
                  <a:cxn ang="0">
                    <a:pos x="323" y="138"/>
                  </a:cxn>
                  <a:cxn ang="0">
                    <a:pos x="350" y="127"/>
                  </a:cxn>
                  <a:cxn ang="0">
                    <a:pos x="339" y="100"/>
                  </a:cxn>
                  <a:cxn ang="0">
                    <a:pos x="25" y="100"/>
                  </a:cxn>
                  <a:cxn ang="0">
                    <a:pos x="15" y="127"/>
                  </a:cxn>
                  <a:cxn ang="0">
                    <a:pos x="42" y="138"/>
                  </a:cxn>
                  <a:cxn ang="0">
                    <a:pos x="53" y="110"/>
                  </a:cxn>
                  <a:cxn ang="0">
                    <a:pos x="270" y="60"/>
                  </a:cxn>
                  <a:cxn ang="0">
                    <a:pos x="248" y="69"/>
                  </a:cxn>
                  <a:cxn ang="0">
                    <a:pos x="239" y="91"/>
                  </a:cxn>
                  <a:cxn ang="0">
                    <a:pos x="252" y="116"/>
                  </a:cxn>
                  <a:cxn ang="0">
                    <a:pos x="276" y="121"/>
                  </a:cxn>
                  <a:cxn ang="0">
                    <a:pos x="297" y="103"/>
                  </a:cxn>
                  <a:cxn ang="0">
                    <a:pos x="297" y="80"/>
                  </a:cxn>
                  <a:cxn ang="0">
                    <a:pos x="276" y="62"/>
                  </a:cxn>
                  <a:cxn ang="0">
                    <a:pos x="330" y="183"/>
                  </a:cxn>
                  <a:cxn ang="0">
                    <a:pos x="321" y="152"/>
                  </a:cxn>
                  <a:cxn ang="0">
                    <a:pos x="350" y="158"/>
                  </a:cxn>
                  <a:cxn ang="0">
                    <a:pos x="364" y="185"/>
                  </a:cxn>
                  <a:cxn ang="0">
                    <a:pos x="83" y="63"/>
                  </a:cxn>
                  <a:cxn ang="0">
                    <a:pos x="65" y="85"/>
                  </a:cxn>
                  <a:cxn ang="0">
                    <a:pos x="71" y="109"/>
                  </a:cxn>
                  <a:cxn ang="0">
                    <a:pos x="96" y="121"/>
                  </a:cxn>
                  <a:cxn ang="0">
                    <a:pos x="118" y="112"/>
                  </a:cxn>
                  <a:cxn ang="0">
                    <a:pos x="127" y="91"/>
                  </a:cxn>
                  <a:cxn ang="0">
                    <a:pos x="112" y="65"/>
                  </a:cxn>
                  <a:cxn ang="0">
                    <a:pos x="35" y="150"/>
                  </a:cxn>
                  <a:cxn ang="0">
                    <a:pos x="36" y="176"/>
                  </a:cxn>
                  <a:cxn ang="0">
                    <a:pos x="0" y="185"/>
                  </a:cxn>
                  <a:cxn ang="0">
                    <a:pos x="15" y="158"/>
                  </a:cxn>
                  <a:cxn ang="0">
                    <a:pos x="183" y="0"/>
                  </a:cxn>
                  <a:cxn ang="0">
                    <a:pos x="151" y="13"/>
                  </a:cxn>
                  <a:cxn ang="0">
                    <a:pos x="138" y="45"/>
                  </a:cxn>
                  <a:cxn ang="0">
                    <a:pos x="158" y="81"/>
                  </a:cxn>
                  <a:cxn ang="0">
                    <a:pos x="192" y="89"/>
                  </a:cxn>
                  <a:cxn ang="0">
                    <a:pos x="225" y="62"/>
                  </a:cxn>
                  <a:cxn ang="0">
                    <a:pos x="225" y="27"/>
                  </a:cxn>
                  <a:cxn ang="0">
                    <a:pos x="192" y="0"/>
                  </a:cxn>
                  <a:cxn ang="0">
                    <a:pos x="265" y="174"/>
                  </a:cxn>
                  <a:cxn ang="0">
                    <a:pos x="256" y="136"/>
                  </a:cxn>
                  <a:cxn ang="0">
                    <a:pos x="279" y="136"/>
                  </a:cxn>
                  <a:cxn ang="0">
                    <a:pos x="316" y="165"/>
                  </a:cxn>
                  <a:cxn ang="0">
                    <a:pos x="100" y="272"/>
                  </a:cxn>
                  <a:cxn ang="0">
                    <a:pos x="51" y="165"/>
                  </a:cxn>
                  <a:cxn ang="0">
                    <a:pos x="85" y="136"/>
                  </a:cxn>
                  <a:cxn ang="0">
                    <a:pos x="109" y="136"/>
                  </a:cxn>
                  <a:cxn ang="0">
                    <a:pos x="100" y="174"/>
                  </a:cxn>
                  <a:cxn ang="0">
                    <a:pos x="252" y="159"/>
                  </a:cxn>
                  <a:cxn ang="0">
                    <a:pos x="210" y="109"/>
                  </a:cxn>
                  <a:cxn ang="0">
                    <a:pos x="154" y="109"/>
                  </a:cxn>
                  <a:cxn ang="0">
                    <a:pos x="112" y="159"/>
                  </a:cxn>
                </a:cxnLst>
                <a:rect l="0" t="0" r="r" b="b"/>
                <a:pathLst>
                  <a:path w="364" h="301">
                    <a:moveTo>
                      <a:pt x="332" y="98"/>
                    </a:moveTo>
                    <a:lnTo>
                      <a:pt x="332" y="98"/>
                    </a:lnTo>
                    <a:lnTo>
                      <a:pt x="323" y="100"/>
                    </a:lnTo>
                    <a:lnTo>
                      <a:pt x="317" y="105"/>
                    </a:lnTo>
                    <a:lnTo>
                      <a:pt x="312" y="110"/>
                    </a:lnTo>
                    <a:lnTo>
                      <a:pt x="310" y="120"/>
                    </a:lnTo>
                    <a:lnTo>
                      <a:pt x="310" y="120"/>
                    </a:lnTo>
                    <a:lnTo>
                      <a:pt x="312" y="127"/>
                    </a:lnTo>
                    <a:lnTo>
                      <a:pt x="317" y="134"/>
                    </a:lnTo>
                    <a:lnTo>
                      <a:pt x="323" y="138"/>
                    </a:lnTo>
                    <a:lnTo>
                      <a:pt x="332" y="139"/>
                    </a:lnTo>
                    <a:lnTo>
                      <a:pt x="332" y="139"/>
                    </a:lnTo>
                    <a:lnTo>
                      <a:pt x="339" y="138"/>
                    </a:lnTo>
                    <a:lnTo>
                      <a:pt x="346" y="134"/>
                    </a:lnTo>
                    <a:lnTo>
                      <a:pt x="350" y="127"/>
                    </a:lnTo>
                    <a:lnTo>
                      <a:pt x="352" y="120"/>
                    </a:lnTo>
                    <a:lnTo>
                      <a:pt x="352" y="120"/>
                    </a:lnTo>
                    <a:lnTo>
                      <a:pt x="350" y="110"/>
                    </a:lnTo>
                    <a:lnTo>
                      <a:pt x="346" y="105"/>
                    </a:lnTo>
                    <a:lnTo>
                      <a:pt x="339" y="100"/>
                    </a:lnTo>
                    <a:lnTo>
                      <a:pt x="332" y="98"/>
                    </a:lnTo>
                    <a:lnTo>
                      <a:pt x="332" y="98"/>
                    </a:lnTo>
                    <a:close/>
                    <a:moveTo>
                      <a:pt x="35" y="98"/>
                    </a:moveTo>
                    <a:lnTo>
                      <a:pt x="35" y="98"/>
                    </a:lnTo>
                    <a:lnTo>
                      <a:pt x="25" y="100"/>
                    </a:lnTo>
                    <a:lnTo>
                      <a:pt x="20" y="105"/>
                    </a:lnTo>
                    <a:lnTo>
                      <a:pt x="15" y="11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5" y="127"/>
                    </a:lnTo>
                    <a:lnTo>
                      <a:pt x="20" y="134"/>
                    </a:lnTo>
                    <a:lnTo>
                      <a:pt x="25" y="138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2" y="138"/>
                    </a:lnTo>
                    <a:lnTo>
                      <a:pt x="49" y="134"/>
                    </a:lnTo>
                    <a:lnTo>
                      <a:pt x="53" y="127"/>
                    </a:lnTo>
                    <a:lnTo>
                      <a:pt x="54" y="120"/>
                    </a:lnTo>
                    <a:lnTo>
                      <a:pt x="54" y="120"/>
                    </a:lnTo>
                    <a:lnTo>
                      <a:pt x="53" y="110"/>
                    </a:lnTo>
                    <a:lnTo>
                      <a:pt x="49" y="105"/>
                    </a:lnTo>
                    <a:lnTo>
                      <a:pt x="42" y="100"/>
                    </a:lnTo>
                    <a:lnTo>
                      <a:pt x="35" y="98"/>
                    </a:lnTo>
                    <a:lnTo>
                      <a:pt x="35" y="98"/>
                    </a:lnTo>
                    <a:close/>
                    <a:moveTo>
                      <a:pt x="270" y="60"/>
                    </a:moveTo>
                    <a:lnTo>
                      <a:pt x="270" y="60"/>
                    </a:lnTo>
                    <a:lnTo>
                      <a:pt x="263" y="62"/>
                    </a:lnTo>
                    <a:lnTo>
                      <a:pt x="258" y="63"/>
                    </a:lnTo>
                    <a:lnTo>
                      <a:pt x="252" y="65"/>
                    </a:lnTo>
                    <a:lnTo>
                      <a:pt x="248" y="69"/>
                    </a:lnTo>
                    <a:lnTo>
                      <a:pt x="245" y="74"/>
                    </a:lnTo>
                    <a:lnTo>
                      <a:pt x="241" y="80"/>
                    </a:lnTo>
                    <a:lnTo>
                      <a:pt x="239" y="85"/>
                    </a:lnTo>
                    <a:lnTo>
                      <a:pt x="239" y="91"/>
                    </a:lnTo>
                    <a:lnTo>
                      <a:pt x="239" y="91"/>
                    </a:lnTo>
                    <a:lnTo>
                      <a:pt x="239" y="98"/>
                    </a:lnTo>
                    <a:lnTo>
                      <a:pt x="241" y="103"/>
                    </a:lnTo>
                    <a:lnTo>
                      <a:pt x="245" y="109"/>
                    </a:lnTo>
                    <a:lnTo>
                      <a:pt x="248" y="112"/>
                    </a:lnTo>
                    <a:lnTo>
                      <a:pt x="252" y="116"/>
                    </a:lnTo>
                    <a:lnTo>
                      <a:pt x="258" y="120"/>
                    </a:lnTo>
                    <a:lnTo>
                      <a:pt x="263" y="121"/>
                    </a:lnTo>
                    <a:lnTo>
                      <a:pt x="270" y="121"/>
                    </a:lnTo>
                    <a:lnTo>
                      <a:pt x="270" y="121"/>
                    </a:lnTo>
                    <a:lnTo>
                      <a:pt x="276" y="121"/>
                    </a:lnTo>
                    <a:lnTo>
                      <a:pt x="281" y="120"/>
                    </a:lnTo>
                    <a:lnTo>
                      <a:pt x="287" y="116"/>
                    </a:lnTo>
                    <a:lnTo>
                      <a:pt x="292" y="112"/>
                    </a:lnTo>
                    <a:lnTo>
                      <a:pt x="296" y="109"/>
                    </a:lnTo>
                    <a:lnTo>
                      <a:pt x="297" y="103"/>
                    </a:lnTo>
                    <a:lnTo>
                      <a:pt x="299" y="98"/>
                    </a:lnTo>
                    <a:lnTo>
                      <a:pt x="301" y="91"/>
                    </a:lnTo>
                    <a:lnTo>
                      <a:pt x="301" y="91"/>
                    </a:lnTo>
                    <a:lnTo>
                      <a:pt x="299" y="85"/>
                    </a:lnTo>
                    <a:lnTo>
                      <a:pt x="297" y="80"/>
                    </a:lnTo>
                    <a:lnTo>
                      <a:pt x="296" y="74"/>
                    </a:lnTo>
                    <a:lnTo>
                      <a:pt x="292" y="69"/>
                    </a:lnTo>
                    <a:lnTo>
                      <a:pt x="287" y="65"/>
                    </a:lnTo>
                    <a:lnTo>
                      <a:pt x="281" y="63"/>
                    </a:lnTo>
                    <a:lnTo>
                      <a:pt x="276" y="62"/>
                    </a:lnTo>
                    <a:lnTo>
                      <a:pt x="270" y="60"/>
                    </a:lnTo>
                    <a:lnTo>
                      <a:pt x="270" y="60"/>
                    </a:lnTo>
                    <a:close/>
                    <a:moveTo>
                      <a:pt x="364" y="248"/>
                    </a:moveTo>
                    <a:lnTo>
                      <a:pt x="330" y="248"/>
                    </a:lnTo>
                    <a:lnTo>
                      <a:pt x="330" y="183"/>
                    </a:lnTo>
                    <a:lnTo>
                      <a:pt x="330" y="183"/>
                    </a:lnTo>
                    <a:lnTo>
                      <a:pt x="330" y="176"/>
                    </a:lnTo>
                    <a:lnTo>
                      <a:pt x="328" y="167"/>
                    </a:lnTo>
                    <a:lnTo>
                      <a:pt x="321" y="152"/>
                    </a:lnTo>
                    <a:lnTo>
                      <a:pt x="321" y="152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37" y="152"/>
                    </a:lnTo>
                    <a:lnTo>
                      <a:pt x="345" y="154"/>
                    </a:lnTo>
                    <a:lnTo>
                      <a:pt x="350" y="158"/>
                    </a:lnTo>
                    <a:lnTo>
                      <a:pt x="355" y="161"/>
                    </a:lnTo>
                    <a:lnTo>
                      <a:pt x="359" y="167"/>
                    </a:lnTo>
                    <a:lnTo>
                      <a:pt x="363" y="172"/>
                    </a:lnTo>
                    <a:lnTo>
                      <a:pt x="364" y="178"/>
                    </a:lnTo>
                    <a:lnTo>
                      <a:pt x="364" y="185"/>
                    </a:lnTo>
                    <a:lnTo>
                      <a:pt x="364" y="248"/>
                    </a:lnTo>
                    <a:close/>
                    <a:moveTo>
                      <a:pt x="96" y="60"/>
                    </a:moveTo>
                    <a:lnTo>
                      <a:pt x="96" y="60"/>
                    </a:lnTo>
                    <a:lnTo>
                      <a:pt x="89" y="62"/>
                    </a:lnTo>
                    <a:lnTo>
                      <a:pt x="83" y="63"/>
                    </a:lnTo>
                    <a:lnTo>
                      <a:pt x="78" y="65"/>
                    </a:lnTo>
                    <a:lnTo>
                      <a:pt x="74" y="69"/>
                    </a:lnTo>
                    <a:lnTo>
                      <a:pt x="71" y="74"/>
                    </a:lnTo>
                    <a:lnTo>
                      <a:pt x="67" y="80"/>
                    </a:lnTo>
                    <a:lnTo>
                      <a:pt x="65" y="85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65" y="98"/>
                    </a:lnTo>
                    <a:lnTo>
                      <a:pt x="67" y="103"/>
                    </a:lnTo>
                    <a:lnTo>
                      <a:pt x="71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3" y="120"/>
                    </a:lnTo>
                    <a:lnTo>
                      <a:pt x="89" y="121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102" y="121"/>
                    </a:lnTo>
                    <a:lnTo>
                      <a:pt x="107" y="120"/>
                    </a:lnTo>
                    <a:lnTo>
                      <a:pt x="112" y="116"/>
                    </a:lnTo>
                    <a:lnTo>
                      <a:pt x="118" y="112"/>
                    </a:lnTo>
                    <a:lnTo>
                      <a:pt x="122" y="109"/>
                    </a:lnTo>
                    <a:lnTo>
                      <a:pt x="123" y="103"/>
                    </a:lnTo>
                    <a:lnTo>
                      <a:pt x="125" y="98"/>
                    </a:lnTo>
                    <a:lnTo>
                      <a:pt x="127" y="91"/>
                    </a:lnTo>
                    <a:lnTo>
                      <a:pt x="127" y="91"/>
                    </a:lnTo>
                    <a:lnTo>
                      <a:pt x="125" y="85"/>
                    </a:lnTo>
                    <a:lnTo>
                      <a:pt x="123" y="80"/>
                    </a:lnTo>
                    <a:lnTo>
                      <a:pt x="122" y="74"/>
                    </a:lnTo>
                    <a:lnTo>
                      <a:pt x="118" y="69"/>
                    </a:lnTo>
                    <a:lnTo>
                      <a:pt x="112" y="65"/>
                    </a:lnTo>
                    <a:lnTo>
                      <a:pt x="107" y="63"/>
                    </a:lnTo>
                    <a:lnTo>
                      <a:pt x="102" y="62"/>
                    </a:lnTo>
                    <a:lnTo>
                      <a:pt x="96" y="60"/>
                    </a:lnTo>
                    <a:lnTo>
                      <a:pt x="96" y="60"/>
                    </a:lnTo>
                    <a:close/>
                    <a:moveTo>
                      <a:pt x="35" y="150"/>
                    </a:moveTo>
                    <a:lnTo>
                      <a:pt x="35" y="150"/>
                    </a:lnTo>
                    <a:lnTo>
                      <a:pt x="44" y="152"/>
                    </a:lnTo>
                    <a:lnTo>
                      <a:pt x="44" y="152"/>
                    </a:lnTo>
                    <a:lnTo>
                      <a:pt x="38" y="167"/>
                    </a:lnTo>
                    <a:lnTo>
                      <a:pt x="36" y="176"/>
                    </a:lnTo>
                    <a:lnTo>
                      <a:pt x="35" y="183"/>
                    </a:lnTo>
                    <a:lnTo>
                      <a:pt x="35" y="248"/>
                    </a:lnTo>
                    <a:lnTo>
                      <a:pt x="0" y="24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2" y="172"/>
                    </a:lnTo>
                    <a:lnTo>
                      <a:pt x="6" y="167"/>
                    </a:lnTo>
                    <a:lnTo>
                      <a:pt x="9" y="161"/>
                    </a:lnTo>
                    <a:lnTo>
                      <a:pt x="15" y="158"/>
                    </a:lnTo>
                    <a:lnTo>
                      <a:pt x="20" y="154"/>
                    </a:lnTo>
                    <a:lnTo>
                      <a:pt x="27" y="152"/>
                    </a:lnTo>
                    <a:lnTo>
                      <a:pt x="35" y="150"/>
                    </a:lnTo>
                    <a:lnTo>
                      <a:pt x="35" y="150"/>
                    </a:lnTo>
                    <a:close/>
                    <a:moveTo>
                      <a:pt x="183" y="0"/>
                    </a:moveTo>
                    <a:lnTo>
                      <a:pt x="183" y="0"/>
                    </a:lnTo>
                    <a:lnTo>
                      <a:pt x="174" y="0"/>
                    </a:lnTo>
                    <a:lnTo>
                      <a:pt x="165" y="4"/>
                    </a:lnTo>
                    <a:lnTo>
                      <a:pt x="158" y="7"/>
                    </a:lnTo>
                    <a:lnTo>
                      <a:pt x="151" y="13"/>
                    </a:lnTo>
                    <a:lnTo>
                      <a:pt x="145" y="20"/>
                    </a:lnTo>
                    <a:lnTo>
                      <a:pt x="141" y="27"/>
                    </a:lnTo>
                    <a:lnTo>
                      <a:pt x="138" y="36"/>
                    </a:lnTo>
                    <a:lnTo>
                      <a:pt x="138" y="45"/>
                    </a:lnTo>
                    <a:lnTo>
                      <a:pt x="138" y="45"/>
                    </a:lnTo>
                    <a:lnTo>
                      <a:pt x="138" y="54"/>
                    </a:lnTo>
                    <a:lnTo>
                      <a:pt x="141" y="62"/>
                    </a:lnTo>
                    <a:lnTo>
                      <a:pt x="145" y="71"/>
                    </a:lnTo>
                    <a:lnTo>
                      <a:pt x="151" y="76"/>
                    </a:lnTo>
                    <a:lnTo>
                      <a:pt x="158" y="81"/>
                    </a:lnTo>
                    <a:lnTo>
                      <a:pt x="165" y="87"/>
                    </a:lnTo>
                    <a:lnTo>
                      <a:pt x="174" y="89"/>
                    </a:lnTo>
                    <a:lnTo>
                      <a:pt x="183" y="91"/>
                    </a:lnTo>
                    <a:lnTo>
                      <a:pt x="183" y="91"/>
                    </a:lnTo>
                    <a:lnTo>
                      <a:pt x="192" y="89"/>
                    </a:lnTo>
                    <a:lnTo>
                      <a:pt x="200" y="87"/>
                    </a:lnTo>
                    <a:lnTo>
                      <a:pt x="209" y="81"/>
                    </a:lnTo>
                    <a:lnTo>
                      <a:pt x="214" y="76"/>
                    </a:lnTo>
                    <a:lnTo>
                      <a:pt x="219" y="71"/>
                    </a:lnTo>
                    <a:lnTo>
                      <a:pt x="225" y="62"/>
                    </a:lnTo>
                    <a:lnTo>
                      <a:pt x="227" y="54"/>
                    </a:lnTo>
                    <a:lnTo>
                      <a:pt x="229" y="45"/>
                    </a:lnTo>
                    <a:lnTo>
                      <a:pt x="229" y="45"/>
                    </a:lnTo>
                    <a:lnTo>
                      <a:pt x="227" y="36"/>
                    </a:lnTo>
                    <a:lnTo>
                      <a:pt x="225" y="27"/>
                    </a:lnTo>
                    <a:lnTo>
                      <a:pt x="219" y="20"/>
                    </a:lnTo>
                    <a:lnTo>
                      <a:pt x="214" y="13"/>
                    </a:lnTo>
                    <a:lnTo>
                      <a:pt x="209" y="7"/>
                    </a:lnTo>
                    <a:lnTo>
                      <a:pt x="200" y="4"/>
                    </a:lnTo>
                    <a:lnTo>
                      <a:pt x="192" y="0"/>
                    </a:lnTo>
                    <a:lnTo>
                      <a:pt x="183" y="0"/>
                    </a:lnTo>
                    <a:lnTo>
                      <a:pt x="183" y="0"/>
                    </a:lnTo>
                    <a:close/>
                    <a:moveTo>
                      <a:pt x="319" y="272"/>
                    </a:moveTo>
                    <a:lnTo>
                      <a:pt x="265" y="272"/>
                    </a:lnTo>
                    <a:lnTo>
                      <a:pt x="265" y="174"/>
                    </a:lnTo>
                    <a:lnTo>
                      <a:pt x="265" y="174"/>
                    </a:lnTo>
                    <a:lnTo>
                      <a:pt x="265" y="163"/>
                    </a:lnTo>
                    <a:lnTo>
                      <a:pt x="263" y="154"/>
                    </a:lnTo>
                    <a:lnTo>
                      <a:pt x="259" y="145"/>
                    </a:lnTo>
                    <a:lnTo>
                      <a:pt x="256" y="136"/>
                    </a:lnTo>
                    <a:lnTo>
                      <a:pt x="256" y="136"/>
                    </a:lnTo>
                    <a:lnTo>
                      <a:pt x="263" y="134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9" y="136"/>
                    </a:lnTo>
                    <a:lnTo>
                      <a:pt x="288" y="138"/>
                    </a:lnTo>
                    <a:lnTo>
                      <a:pt x="297" y="143"/>
                    </a:lnTo>
                    <a:lnTo>
                      <a:pt x="305" y="149"/>
                    </a:lnTo>
                    <a:lnTo>
                      <a:pt x="310" y="156"/>
                    </a:lnTo>
                    <a:lnTo>
                      <a:pt x="316" y="165"/>
                    </a:lnTo>
                    <a:lnTo>
                      <a:pt x="317" y="174"/>
                    </a:lnTo>
                    <a:lnTo>
                      <a:pt x="319" y="183"/>
                    </a:lnTo>
                    <a:lnTo>
                      <a:pt x="319" y="272"/>
                    </a:lnTo>
                    <a:close/>
                    <a:moveTo>
                      <a:pt x="100" y="174"/>
                    </a:moveTo>
                    <a:lnTo>
                      <a:pt x="100" y="272"/>
                    </a:lnTo>
                    <a:lnTo>
                      <a:pt x="45" y="272"/>
                    </a:lnTo>
                    <a:lnTo>
                      <a:pt x="45" y="183"/>
                    </a:lnTo>
                    <a:lnTo>
                      <a:pt x="45" y="183"/>
                    </a:lnTo>
                    <a:lnTo>
                      <a:pt x="47" y="174"/>
                    </a:lnTo>
                    <a:lnTo>
                      <a:pt x="51" y="165"/>
                    </a:lnTo>
                    <a:lnTo>
                      <a:pt x="54" y="156"/>
                    </a:lnTo>
                    <a:lnTo>
                      <a:pt x="60" y="149"/>
                    </a:lnTo>
                    <a:lnTo>
                      <a:pt x="67" y="143"/>
                    </a:lnTo>
                    <a:lnTo>
                      <a:pt x="76" y="138"/>
                    </a:lnTo>
                    <a:lnTo>
                      <a:pt x="85" y="136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103" y="134"/>
                    </a:lnTo>
                    <a:lnTo>
                      <a:pt x="109" y="136"/>
                    </a:lnTo>
                    <a:lnTo>
                      <a:pt x="109" y="136"/>
                    </a:lnTo>
                    <a:lnTo>
                      <a:pt x="105" y="145"/>
                    </a:lnTo>
                    <a:lnTo>
                      <a:pt x="102" y="154"/>
                    </a:lnTo>
                    <a:lnTo>
                      <a:pt x="100" y="163"/>
                    </a:lnTo>
                    <a:lnTo>
                      <a:pt x="100" y="174"/>
                    </a:lnTo>
                    <a:lnTo>
                      <a:pt x="100" y="174"/>
                    </a:lnTo>
                    <a:close/>
                    <a:moveTo>
                      <a:pt x="111" y="301"/>
                    </a:moveTo>
                    <a:lnTo>
                      <a:pt x="254" y="301"/>
                    </a:lnTo>
                    <a:lnTo>
                      <a:pt x="254" y="174"/>
                    </a:lnTo>
                    <a:lnTo>
                      <a:pt x="254" y="174"/>
                    </a:lnTo>
                    <a:lnTo>
                      <a:pt x="252" y="159"/>
                    </a:lnTo>
                    <a:lnTo>
                      <a:pt x="248" y="145"/>
                    </a:lnTo>
                    <a:lnTo>
                      <a:pt x="241" y="134"/>
                    </a:lnTo>
                    <a:lnTo>
                      <a:pt x="232" y="123"/>
                    </a:lnTo>
                    <a:lnTo>
                      <a:pt x="223" y="114"/>
                    </a:lnTo>
                    <a:lnTo>
                      <a:pt x="210" y="109"/>
                    </a:lnTo>
                    <a:lnTo>
                      <a:pt x="198" y="103"/>
                    </a:lnTo>
                    <a:lnTo>
                      <a:pt x="183" y="101"/>
                    </a:lnTo>
                    <a:lnTo>
                      <a:pt x="183" y="101"/>
                    </a:lnTo>
                    <a:lnTo>
                      <a:pt x="169" y="103"/>
                    </a:lnTo>
                    <a:lnTo>
                      <a:pt x="154" y="109"/>
                    </a:lnTo>
                    <a:lnTo>
                      <a:pt x="143" y="114"/>
                    </a:lnTo>
                    <a:lnTo>
                      <a:pt x="132" y="123"/>
                    </a:lnTo>
                    <a:lnTo>
                      <a:pt x="123" y="134"/>
                    </a:lnTo>
                    <a:lnTo>
                      <a:pt x="116" y="145"/>
                    </a:lnTo>
                    <a:lnTo>
                      <a:pt x="112" y="159"/>
                    </a:lnTo>
                    <a:lnTo>
                      <a:pt x="111" y="174"/>
                    </a:lnTo>
                    <a:lnTo>
                      <a:pt x="111" y="3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 bwMode="auto">
            <a:xfrm>
              <a:off x="6435446" y="3343675"/>
              <a:ext cx="636588" cy="636587"/>
              <a:chOff x="5143504" y="3643320"/>
              <a:chExt cx="636196" cy="636164"/>
            </a:xfrm>
          </p:grpSpPr>
          <p:sp>
            <p:nvSpPr>
              <p:cNvPr id="60" name="Rectangle 27"/>
              <p:cNvSpPr/>
              <p:nvPr/>
            </p:nvSpPr>
            <p:spPr>
              <a:xfrm>
                <a:off x="5143504" y="3643320"/>
                <a:ext cx="636196" cy="636164"/>
              </a:xfrm>
              <a:prstGeom prst="ellipse">
                <a:avLst/>
              </a:prstGeom>
              <a:solidFill>
                <a:schemeClr val="accent5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1" name="Freeform 107"/>
              <p:cNvSpPr>
                <a:spLocks noEditPoints="1"/>
              </p:cNvSpPr>
              <p:nvPr/>
            </p:nvSpPr>
            <p:spPr bwMode="auto">
              <a:xfrm>
                <a:off x="5286291" y="3786100"/>
                <a:ext cx="364900" cy="314116"/>
              </a:xfrm>
              <a:custGeom>
                <a:avLst/>
                <a:gdLst/>
                <a:ahLst/>
                <a:cxnLst>
                  <a:cxn ang="0">
                    <a:pos x="337" y="165"/>
                  </a:cxn>
                  <a:cxn ang="0">
                    <a:pos x="170" y="0"/>
                  </a:cxn>
                  <a:cxn ang="0">
                    <a:pos x="5" y="165"/>
                  </a:cxn>
                  <a:cxn ang="0">
                    <a:pos x="5" y="165"/>
                  </a:cxn>
                  <a:cxn ang="0">
                    <a:pos x="0" y="172"/>
                  </a:cxn>
                  <a:cxn ang="0">
                    <a:pos x="0" y="181"/>
                  </a:cxn>
                  <a:cxn ang="0">
                    <a:pos x="0" y="189"/>
                  </a:cxn>
                  <a:cxn ang="0">
                    <a:pos x="5" y="196"/>
                  </a:cxn>
                  <a:cxn ang="0">
                    <a:pos x="5" y="196"/>
                  </a:cxn>
                  <a:cxn ang="0">
                    <a:pos x="13" y="201"/>
                  </a:cxn>
                  <a:cxn ang="0">
                    <a:pos x="20" y="201"/>
                  </a:cxn>
                  <a:cxn ang="0">
                    <a:pos x="29" y="201"/>
                  </a:cxn>
                  <a:cxn ang="0">
                    <a:pos x="36" y="196"/>
                  </a:cxn>
                  <a:cxn ang="0">
                    <a:pos x="42" y="189"/>
                  </a:cxn>
                  <a:cxn ang="0">
                    <a:pos x="42" y="294"/>
                  </a:cxn>
                  <a:cxn ang="0">
                    <a:pos x="301" y="294"/>
                  </a:cxn>
                  <a:cxn ang="0">
                    <a:pos x="301" y="189"/>
                  </a:cxn>
                  <a:cxn ang="0">
                    <a:pos x="306" y="196"/>
                  </a:cxn>
                  <a:cxn ang="0">
                    <a:pos x="306" y="196"/>
                  </a:cxn>
                  <a:cxn ang="0">
                    <a:pos x="314" y="201"/>
                  </a:cxn>
                  <a:cxn ang="0">
                    <a:pos x="321" y="201"/>
                  </a:cxn>
                  <a:cxn ang="0">
                    <a:pos x="321" y="201"/>
                  </a:cxn>
                  <a:cxn ang="0">
                    <a:pos x="330" y="201"/>
                  </a:cxn>
                  <a:cxn ang="0">
                    <a:pos x="337" y="196"/>
                  </a:cxn>
                  <a:cxn ang="0">
                    <a:pos x="337" y="196"/>
                  </a:cxn>
                  <a:cxn ang="0">
                    <a:pos x="341" y="189"/>
                  </a:cxn>
                  <a:cxn ang="0">
                    <a:pos x="343" y="181"/>
                  </a:cxn>
                  <a:cxn ang="0">
                    <a:pos x="341" y="172"/>
                  </a:cxn>
                  <a:cxn ang="0">
                    <a:pos x="337" y="165"/>
                  </a:cxn>
                  <a:cxn ang="0">
                    <a:pos x="337" y="165"/>
                  </a:cxn>
                  <a:cxn ang="0">
                    <a:pos x="279" y="272"/>
                  </a:cxn>
                  <a:cxn ang="0">
                    <a:pos x="214" y="272"/>
                  </a:cxn>
                  <a:cxn ang="0">
                    <a:pos x="214" y="187"/>
                  </a:cxn>
                  <a:cxn ang="0">
                    <a:pos x="129" y="187"/>
                  </a:cxn>
                  <a:cxn ang="0">
                    <a:pos x="129" y="272"/>
                  </a:cxn>
                  <a:cxn ang="0">
                    <a:pos x="63" y="272"/>
                  </a:cxn>
                  <a:cxn ang="0">
                    <a:pos x="63" y="169"/>
                  </a:cxn>
                  <a:cxn ang="0">
                    <a:pos x="170" y="60"/>
                  </a:cxn>
                  <a:cxn ang="0">
                    <a:pos x="279" y="169"/>
                  </a:cxn>
                  <a:cxn ang="0">
                    <a:pos x="279" y="272"/>
                  </a:cxn>
                </a:cxnLst>
                <a:rect l="0" t="0" r="r" b="b"/>
                <a:pathLst>
                  <a:path w="343" h="294">
                    <a:moveTo>
                      <a:pt x="337" y="165"/>
                    </a:moveTo>
                    <a:lnTo>
                      <a:pt x="170" y="0"/>
                    </a:lnTo>
                    <a:lnTo>
                      <a:pt x="5" y="165"/>
                    </a:lnTo>
                    <a:lnTo>
                      <a:pt x="5" y="165"/>
                    </a:lnTo>
                    <a:lnTo>
                      <a:pt x="0" y="172"/>
                    </a:lnTo>
                    <a:lnTo>
                      <a:pt x="0" y="181"/>
                    </a:lnTo>
                    <a:lnTo>
                      <a:pt x="0" y="189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13" y="201"/>
                    </a:lnTo>
                    <a:lnTo>
                      <a:pt x="20" y="201"/>
                    </a:lnTo>
                    <a:lnTo>
                      <a:pt x="29" y="201"/>
                    </a:lnTo>
                    <a:lnTo>
                      <a:pt x="36" y="196"/>
                    </a:lnTo>
                    <a:lnTo>
                      <a:pt x="42" y="189"/>
                    </a:lnTo>
                    <a:lnTo>
                      <a:pt x="42" y="294"/>
                    </a:lnTo>
                    <a:lnTo>
                      <a:pt x="301" y="294"/>
                    </a:lnTo>
                    <a:lnTo>
                      <a:pt x="301" y="189"/>
                    </a:lnTo>
                    <a:lnTo>
                      <a:pt x="306" y="196"/>
                    </a:lnTo>
                    <a:lnTo>
                      <a:pt x="306" y="196"/>
                    </a:lnTo>
                    <a:lnTo>
                      <a:pt x="314" y="201"/>
                    </a:lnTo>
                    <a:lnTo>
                      <a:pt x="321" y="201"/>
                    </a:lnTo>
                    <a:lnTo>
                      <a:pt x="321" y="201"/>
                    </a:lnTo>
                    <a:lnTo>
                      <a:pt x="330" y="201"/>
                    </a:lnTo>
                    <a:lnTo>
                      <a:pt x="337" y="196"/>
                    </a:lnTo>
                    <a:lnTo>
                      <a:pt x="337" y="196"/>
                    </a:lnTo>
                    <a:lnTo>
                      <a:pt x="341" y="189"/>
                    </a:lnTo>
                    <a:lnTo>
                      <a:pt x="343" y="181"/>
                    </a:lnTo>
                    <a:lnTo>
                      <a:pt x="341" y="172"/>
                    </a:lnTo>
                    <a:lnTo>
                      <a:pt x="337" y="165"/>
                    </a:lnTo>
                    <a:lnTo>
                      <a:pt x="337" y="165"/>
                    </a:lnTo>
                    <a:close/>
                    <a:moveTo>
                      <a:pt x="279" y="272"/>
                    </a:moveTo>
                    <a:lnTo>
                      <a:pt x="214" y="272"/>
                    </a:lnTo>
                    <a:lnTo>
                      <a:pt x="214" y="187"/>
                    </a:lnTo>
                    <a:lnTo>
                      <a:pt x="129" y="187"/>
                    </a:lnTo>
                    <a:lnTo>
                      <a:pt x="129" y="272"/>
                    </a:lnTo>
                    <a:lnTo>
                      <a:pt x="63" y="272"/>
                    </a:lnTo>
                    <a:lnTo>
                      <a:pt x="63" y="169"/>
                    </a:lnTo>
                    <a:lnTo>
                      <a:pt x="170" y="60"/>
                    </a:lnTo>
                    <a:lnTo>
                      <a:pt x="279" y="169"/>
                    </a:lnTo>
                    <a:lnTo>
                      <a:pt x="279" y="2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 bwMode="auto">
            <a:xfrm>
              <a:off x="4649509" y="3343675"/>
              <a:ext cx="636587" cy="636587"/>
              <a:chOff x="3357554" y="3643320"/>
              <a:chExt cx="636196" cy="636164"/>
            </a:xfrm>
          </p:grpSpPr>
          <p:sp>
            <p:nvSpPr>
              <p:cNvPr id="55" name="Rectangle 26"/>
              <p:cNvSpPr/>
              <p:nvPr/>
            </p:nvSpPr>
            <p:spPr>
              <a:xfrm>
                <a:off x="3357554" y="3643320"/>
                <a:ext cx="636196" cy="636164"/>
              </a:xfrm>
              <a:prstGeom prst="ellipse">
                <a:avLst/>
              </a:prstGeom>
              <a:solidFill>
                <a:schemeClr val="accent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56" name="Group 67"/>
              <p:cNvGrpSpPr/>
              <p:nvPr/>
            </p:nvGrpSpPr>
            <p:grpSpPr>
              <a:xfrm>
                <a:off x="3428992" y="3857634"/>
                <a:ext cx="503238" cy="177800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57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ea"/>
                    <a:cs typeface="Lao UI" panose="020B0502040204020203" pitchFamily="34" charset="0"/>
                  </a:endParaRPr>
                </a:p>
              </p:txBody>
            </p:sp>
            <p:sp>
              <p:nvSpPr>
                <p:cNvPr id="58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ea"/>
                    <a:cs typeface="Lao UI" panose="020B0502040204020203" pitchFamily="34" charset="0"/>
                  </a:endParaRPr>
                </a:p>
              </p:txBody>
            </p:sp>
            <p:sp>
              <p:nvSpPr>
                <p:cNvPr id="59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ea"/>
                    <a:cs typeface="Lao UI" panose="020B0502040204020203" pitchFamily="34" charset="0"/>
                  </a:endParaRPr>
                </a:p>
              </p:txBody>
            </p:sp>
          </p:grpSp>
        </p:grpSp>
        <p:sp>
          <p:nvSpPr>
            <p:cNvPr id="21" name="TextBox 66"/>
            <p:cNvSpPr txBox="1"/>
            <p:nvPr/>
          </p:nvSpPr>
          <p:spPr>
            <a:xfrm>
              <a:off x="7164288" y="1318837"/>
              <a:ext cx="2729839" cy="543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rgbClr val="041969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sym typeface="Arial" panose="020B0604020202020204" pitchFamily="34" charset="0"/>
                </a:rPr>
                <a:t>集采降低采购成本</a:t>
              </a:r>
              <a:endParaRPr lang="en-GB" sz="1400" dirty="0">
                <a:solidFill>
                  <a:srgbClr val="041969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66"/>
            <p:cNvSpPr txBox="1"/>
            <p:nvPr/>
          </p:nvSpPr>
          <p:spPr>
            <a:xfrm>
              <a:off x="2538959" y="1318837"/>
              <a:ext cx="1796465" cy="410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rgbClr val="041969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sym typeface="Arial" panose="020B0604020202020204" pitchFamily="34" charset="0"/>
                </a:rPr>
                <a:t>建立生产标准</a:t>
              </a:r>
              <a:endParaRPr lang="en-GB" sz="1400" dirty="0">
                <a:solidFill>
                  <a:srgbClr val="041969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sym typeface="Arial" panose="020B0604020202020204" pitchFamily="34" charset="0"/>
              </a:endParaRPr>
            </a:p>
          </p:txBody>
        </p:sp>
        <p:cxnSp>
          <p:nvCxnSpPr>
            <p:cNvPr id="23" name="Straight Connector 45"/>
            <p:cNvCxnSpPr/>
            <p:nvPr/>
          </p:nvCxnSpPr>
          <p:spPr>
            <a:xfrm>
              <a:off x="5286096" y="1597598"/>
              <a:ext cx="1149350" cy="1588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52"/>
            <p:cNvSpPr/>
            <p:nvPr/>
          </p:nvSpPr>
          <p:spPr bwMode="auto">
            <a:xfrm>
              <a:off x="5826362" y="1553148"/>
              <a:ext cx="85726" cy="85725"/>
            </a:xfrm>
            <a:prstGeom prst="ellipse">
              <a:avLst/>
            </a:prstGeom>
            <a:solidFill>
              <a:srgbClr val="04196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5" name="组合 24"/>
            <p:cNvGrpSpPr/>
            <p:nvPr/>
          </p:nvGrpSpPr>
          <p:grpSpPr bwMode="auto">
            <a:xfrm>
              <a:off x="4649509" y="1280098"/>
              <a:ext cx="636587" cy="636588"/>
              <a:chOff x="3357554" y="1428742"/>
              <a:chExt cx="636196" cy="636164"/>
            </a:xfrm>
          </p:grpSpPr>
          <p:sp>
            <p:nvSpPr>
              <p:cNvPr id="53" name="Rectangle 13"/>
              <p:cNvSpPr/>
              <p:nvPr/>
            </p:nvSpPr>
            <p:spPr>
              <a:xfrm>
                <a:off x="3357554" y="1428742"/>
                <a:ext cx="636196" cy="636164"/>
              </a:xfrm>
              <a:prstGeom prst="ellipse">
                <a:avLst/>
              </a:prstGeom>
              <a:solidFill>
                <a:srgbClr val="041969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3500341" y="1571522"/>
                <a:ext cx="303026" cy="342672"/>
              </a:xfrm>
              <a:custGeom>
                <a:avLst/>
                <a:gdLst/>
                <a:ahLst/>
                <a:cxnLst>
                  <a:cxn ang="0">
                    <a:pos x="230" y="212"/>
                  </a:cxn>
                  <a:cxn ang="0">
                    <a:pos x="212" y="216"/>
                  </a:cxn>
                  <a:cxn ang="0">
                    <a:pos x="197" y="223"/>
                  </a:cxn>
                  <a:cxn ang="0">
                    <a:pos x="105" y="169"/>
                  </a:cxn>
                  <a:cxn ang="0">
                    <a:pos x="105" y="160"/>
                  </a:cxn>
                  <a:cxn ang="0">
                    <a:pos x="197" y="96"/>
                  </a:cxn>
                  <a:cxn ang="0">
                    <a:pos x="204" y="100"/>
                  </a:cxn>
                  <a:cxn ang="0">
                    <a:pos x="221" y="105"/>
                  </a:cxn>
                  <a:cxn ang="0">
                    <a:pos x="230" y="107"/>
                  </a:cxn>
                  <a:cxn ang="0">
                    <a:pos x="250" y="102"/>
                  </a:cxn>
                  <a:cxn ang="0">
                    <a:pos x="266" y="91"/>
                  </a:cxn>
                  <a:cxn ang="0">
                    <a:pos x="277" y="75"/>
                  </a:cxn>
                  <a:cxn ang="0">
                    <a:pos x="282" y="53"/>
                  </a:cxn>
                  <a:cxn ang="0">
                    <a:pos x="281" y="44"/>
                  </a:cxn>
                  <a:cxn ang="0">
                    <a:pos x="273" y="24"/>
                  </a:cxn>
                  <a:cxn ang="0">
                    <a:pos x="259" y="9"/>
                  </a:cxn>
                  <a:cxn ang="0">
                    <a:pos x="239" y="2"/>
                  </a:cxn>
                  <a:cxn ang="0">
                    <a:pos x="230" y="0"/>
                  </a:cxn>
                  <a:cxn ang="0">
                    <a:pos x="208" y="4"/>
                  </a:cxn>
                  <a:cxn ang="0">
                    <a:pos x="192" y="17"/>
                  </a:cxn>
                  <a:cxn ang="0">
                    <a:pos x="181" y="33"/>
                  </a:cxn>
                  <a:cxn ang="0">
                    <a:pos x="175" y="53"/>
                  </a:cxn>
                  <a:cxn ang="0">
                    <a:pos x="177" y="62"/>
                  </a:cxn>
                  <a:cxn ang="0">
                    <a:pos x="85" y="118"/>
                  </a:cxn>
                  <a:cxn ang="0">
                    <a:pos x="68" y="109"/>
                  </a:cxn>
                  <a:cxn ang="0">
                    <a:pos x="52" y="107"/>
                  </a:cxn>
                  <a:cxn ang="0">
                    <a:pos x="41" y="107"/>
                  </a:cxn>
                  <a:cxn ang="0">
                    <a:pos x="23" y="116"/>
                  </a:cxn>
                  <a:cxn ang="0">
                    <a:pos x="9" y="131"/>
                  </a:cxn>
                  <a:cxn ang="0">
                    <a:pos x="0" y="149"/>
                  </a:cxn>
                  <a:cxn ang="0">
                    <a:pos x="0" y="160"/>
                  </a:cxn>
                  <a:cxn ang="0">
                    <a:pos x="3" y="180"/>
                  </a:cxn>
                  <a:cxn ang="0">
                    <a:pos x="14" y="198"/>
                  </a:cxn>
                  <a:cxn ang="0">
                    <a:pos x="30" y="209"/>
                  </a:cxn>
                  <a:cxn ang="0">
                    <a:pos x="52" y="212"/>
                  </a:cxn>
                  <a:cxn ang="0">
                    <a:pos x="61" y="212"/>
                  </a:cxn>
                  <a:cxn ang="0">
                    <a:pos x="78" y="207"/>
                  </a:cxn>
                  <a:cxn ang="0">
                    <a:pos x="177" y="258"/>
                  </a:cxn>
                  <a:cxn ang="0">
                    <a:pos x="175" y="267"/>
                  </a:cxn>
                  <a:cxn ang="0">
                    <a:pos x="177" y="278"/>
                  </a:cxn>
                  <a:cxn ang="0">
                    <a:pos x="184" y="296"/>
                  </a:cxn>
                  <a:cxn ang="0">
                    <a:pos x="199" y="310"/>
                  </a:cxn>
                  <a:cxn ang="0">
                    <a:pos x="219" y="318"/>
                  </a:cxn>
                  <a:cxn ang="0">
                    <a:pos x="230" y="319"/>
                  </a:cxn>
                  <a:cxn ang="0">
                    <a:pos x="250" y="316"/>
                  </a:cxn>
                  <a:cxn ang="0">
                    <a:pos x="266" y="303"/>
                  </a:cxn>
                  <a:cxn ang="0">
                    <a:pos x="277" y="287"/>
                  </a:cxn>
                  <a:cxn ang="0">
                    <a:pos x="282" y="267"/>
                  </a:cxn>
                  <a:cxn ang="0">
                    <a:pos x="281" y="256"/>
                  </a:cxn>
                  <a:cxn ang="0">
                    <a:pos x="273" y="236"/>
                  </a:cxn>
                  <a:cxn ang="0">
                    <a:pos x="259" y="221"/>
                  </a:cxn>
                  <a:cxn ang="0">
                    <a:pos x="239" y="214"/>
                  </a:cxn>
                  <a:cxn ang="0">
                    <a:pos x="230" y="212"/>
                  </a:cxn>
                </a:cxnLst>
                <a:rect l="0" t="0" r="r" b="b"/>
                <a:pathLst>
                  <a:path w="282" h="319">
                    <a:moveTo>
                      <a:pt x="230" y="212"/>
                    </a:moveTo>
                    <a:lnTo>
                      <a:pt x="230" y="212"/>
                    </a:lnTo>
                    <a:lnTo>
                      <a:pt x="221" y="214"/>
                    </a:lnTo>
                    <a:lnTo>
                      <a:pt x="212" y="216"/>
                    </a:lnTo>
                    <a:lnTo>
                      <a:pt x="204" y="220"/>
                    </a:lnTo>
                    <a:lnTo>
                      <a:pt x="197" y="223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204" y="100"/>
                    </a:lnTo>
                    <a:lnTo>
                      <a:pt x="212" y="104"/>
                    </a:lnTo>
                    <a:lnTo>
                      <a:pt x="221" y="105"/>
                    </a:lnTo>
                    <a:lnTo>
                      <a:pt x="230" y="107"/>
                    </a:lnTo>
                    <a:lnTo>
                      <a:pt x="230" y="107"/>
                    </a:lnTo>
                    <a:lnTo>
                      <a:pt x="239" y="105"/>
                    </a:lnTo>
                    <a:lnTo>
                      <a:pt x="250" y="102"/>
                    </a:lnTo>
                    <a:lnTo>
                      <a:pt x="259" y="98"/>
                    </a:lnTo>
                    <a:lnTo>
                      <a:pt x="266" y="91"/>
                    </a:lnTo>
                    <a:lnTo>
                      <a:pt x="273" y="84"/>
                    </a:lnTo>
                    <a:lnTo>
                      <a:pt x="277" y="75"/>
                    </a:lnTo>
                    <a:lnTo>
                      <a:pt x="281" y="64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1" y="44"/>
                    </a:lnTo>
                    <a:lnTo>
                      <a:pt x="277" y="33"/>
                    </a:lnTo>
                    <a:lnTo>
                      <a:pt x="273" y="24"/>
                    </a:lnTo>
                    <a:lnTo>
                      <a:pt x="266" y="17"/>
                    </a:lnTo>
                    <a:lnTo>
                      <a:pt x="259" y="9"/>
                    </a:lnTo>
                    <a:lnTo>
                      <a:pt x="250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9" y="2"/>
                    </a:lnTo>
                    <a:lnTo>
                      <a:pt x="208" y="4"/>
                    </a:lnTo>
                    <a:lnTo>
                      <a:pt x="199" y="9"/>
                    </a:lnTo>
                    <a:lnTo>
                      <a:pt x="192" y="17"/>
                    </a:lnTo>
                    <a:lnTo>
                      <a:pt x="184" y="24"/>
                    </a:lnTo>
                    <a:lnTo>
                      <a:pt x="181" y="33"/>
                    </a:lnTo>
                    <a:lnTo>
                      <a:pt x="177" y="44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7" y="62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78" y="113"/>
                    </a:lnTo>
                    <a:lnTo>
                      <a:pt x="68" y="109"/>
                    </a:lnTo>
                    <a:lnTo>
                      <a:pt x="61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41" y="107"/>
                    </a:lnTo>
                    <a:lnTo>
                      <a:pt x="30" y="111"/>
                    </a:lnTo>
                    <a:lnTo>
                      <a:pt x="23" y="116"/>
                    </a:lnTo>
                    <a:lnTo>
                      <a:pt x="14" y="122"/>
                    </a:lnTo>
                    <a:lnTo>
                      <a:pt x="9" y="131"/>
                    </a:lnTo>
                    <a:lnTo>
                      <a:pt x="3" y="140"/>
                    </a:lnTo>
                    <a:lnTo>
                      <a:pt x="0" y="149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71"/>
                    </a:lnTo>
                    <a:lnTo>
                      <a:pt x="3" y="180"/>
                    </a:lnTo>
                    <a:lnTo>
                      <a:pt x="9" y="189"/>
                    </a:lnTo>
                    <a:lnTo>
                      <a:pt x="14" y="198"/>
                    </a:lnTo>
                    <a:lnTo>
                      <a:pt x="23" y="203"/>
                    </a:lnTo>
                    <a:lnTo>
                      <a:pt x="30" y="209"/>
                    </a:lnTo>
                    <a:lnTo>
                      <a:pt x="41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61" y="212"/>
                    </a:lnTo>
                    <a:lnTo>
                      <a:pt x="68" y="211"/>
                    </a:lnTo>
                    <a:lnTo>
                      <a:pt x="78" y="207"/>
                    </a:lnTo>
                    <a:lnTo>
                      <a:pt x="85" y="202"/>
                    </a:lnTo>
                    <a:lnTo>
                      <a:pt x="177" y="258"/>
                    </a:lnTo>
                    <a:lnTo>
                      <a:pt x="177" y="25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77" y="278"/>
                    </a:lnTo>
                    <a:lnTo>
                      <a:pt x="181" y="287"/>
                    </a:lnTo>
                    <a:lnTo>
                      <a:pt x="184" y="296"/>
                    </a:lnTo>
                    <a:lnTo>
                      <a:pt x="192" y="303"/>
                    </a:lnTo>
                    <a:lnTo>
                      <a:pt x="199" y="310"/>
                    </a:lnTo>
                    <a:lnTo>
                      <a:pt x="208" y="316"/>
                    </a:lnTo>
                    <a:lnTo>
                      <a:pt x="219" y="318"/>
                    </a:lnTo>
                    <a:lnTo>
                      <a:pt x="230" y="319"/>
                    </a:lnTo>
                    <a:lnTo>
                      <a:pt x="230" y="319"/>
                    </a:lnTo>
                    <a:lnTo>
                      <a:pt x="239" y="318"/>
                    </a:lnTo>
                    <a:lnTo>
                      <a:pt x="250" y="316"/>
                    </a:lnTo>
                    <a:lnTo>
                      <a:pt x="259" y="310"/>
                    </a:lnTo>
                    <a:lnTo>
                      <a:pt x="266" y="303"/>
                    </a:lnTo>
                    <a:lnTo>
                      <a:pt x="273" y="296"/>
                    </a:lnTo>
                    <a:lnTo>
                      <a:pt x="277" y="287"/>
                    </a:lnTo>
                    <a:lnTo>
                      <a:pt x="281" y="278"/>
                    </a:lnTo>
                    <a:lnTo>
                      <a:pt x="282" y="267"/>
                    </a:lnTo>
                    <a:lnTo>
                      <a:pt x="282" y="267"/>
                    </a:lnTo>
                    <a:lnTo>
                      <a:pt x="281" y="256"/>
                    </a:lnTo>
                    <a:lnTo>
                      <a:pt x="277" y="245"/>
                    </a:lnTo>
                    <a:lnTo>
                      <a:pt x="273" y="236"/>
                    </a:lnTo>
                    <a:lnTo>
                      <a:pt x="266" y="229"/>
                    </a:lnTo>
                    <a:lnTo>
                      <a:pt x="259" y="221"/>
                    </a:lnTo>
                    <a:lnTo>
                      <a:pt x="250" y="218"/>
                    </a:lnTo>
                    <a:lnTo>
                      <a:pt x="239" y="214"/>
                    </a:lnTo>
                    <a:lnTo>
                      <a:pt x="230" y="212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 bwMode="auto">
            <a:xfrm>
              <a:off x="6435446" y="1280098"/>
              <a:ext cx="636588" cy="636588"/>
              <a:chOff x="5143504" y="1428742"/>
              <a:chExt cx="636196" cy="636164"/>
            </a:xfrm>
          </p:grpSpPr>
          <p:sp>
            <p:nvSpPr>
              <p:cNvPr id="42" name="Rectangle 16"/>
              <p:cNvSpPr/>
              <p:nvPr/>
            </p:nvSpPr>
            <p:spPr>
              <a:xfrm>
                <a:off x="5143504" y="1428742"/>
                <a:ext cx="636196" cy="636164"/>
              </a:xfrm>
              <a:prstGeom prst="ellipse">
                <a:avLst/>
              </a:prstGeom>
              <a:solidFill>
                <a:schemeClr val="accent3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43" name="Group 68"/>
              <p:cNvGrpSpPr/>
              <p:nvPr/>
            </p:nvGrpSpPr>
            <p:grpSpPr>
              <a:xfrm>
                <a:off x="5301319" y="1581456"/>
                <a:ext cx="337042" cy="337616"/>
                <a:chOff x="6998061" y="3496249"/>
                <a:chExt cx="366051" cy="366676"/>
              </a:xfrm>
              <a:solidFill>
                <a:schemeClr val="bg1"/>
              </a:solidFill>
            </p:grpSpPr>
            <p:sp>
              <p:nvSpPr>
                <p:cNvPr id="44" name="AutoShape 7"/>
                <p:cNvSpPr/>
                <p:nvPr/>
              </p:nvSpPr>
              <p:spPr bwMode="auto">
                <a:xfrm>
                  <a:off x="6998061" y="3496249"/>
                  <a:ext cx="366051" cy="366676"/>
                </a:xfrm>
                <a:custGeom>
                  <a:avLst/>
                  <a:gdLst>
                    <a:gd name="T0" fmla="+- 0 10800 1271"/>
                    <a:gd name="T1" fmla="*/ T0 w 19058"/>
                    <a:gd name="T2" fmla="+- 0 10799 1270"/>
                    <a:gd name="T3" fmla="*/ 10799 h 19059"/>
                    <a:gd name="T4" fmla="+- 0 10800 1271"/>
                    <a:gd name="T5" fmla="*/ T4 w 19058"/>
                    <a:gd name="T6" fmla="+- 0 10799 1270"/>
                    <a:gd name="T7" fmla="*/ 10799 h 19059"/>
                    <a:gd name="T8" fmla="+- 0 10800 1271"/>
                    <a:gd name="T9" fmla="*/ T8 w 19058"/>
                    <a:gd name="T10" fmla="+- 0 10799 1270"/>
                    <a:gd name="T11" fmla="*/ 10799 h 19059"/>
                    <a:gd name="T12" fmla="+- 0 10800 1271"/>
                    <a:gd name="T13" fmla="*/ T12 w 19058"/>
                    <a:gd name="T14" fmla="+- 0 10799 1270"/>
                    <a:gd name="T15" fmla="*/ 10799 h 1905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8" h="19059">
                      <a:moveTo>
                        <a:pt x="6430" y="17268"/>
                      </a:moveTo>
                      <a:cubicBezTo>
                        <a:pt x="2162" y="15559"/>
                        <a:pt x="82" y="10698"/>
                        <a:pt x="1790" y="6431"/>
                      </a:cubicBezTo>
                      <a:cubicBezTo>
                        <a:pt x="3499" y="2164"/>
                        <a:pt x="8360" y="81"/>
                        <a:pt x="12627" y="1791"/>
                      </a:cubicBezTo>
                      <a:cubicBezTo>
                        <a:pt x="16894" y="3499"/>
                        <a:pt x="18975" y="8361"/>
                        <a:pt x="17267" y="12628"/>
                      </a:cubicBezTo>
                      <a:cubicBezTo>
                        <a:pt x="15558" y="16895"/>
                        <a:pt x="10696" y="18976"/>
                        <a:pt x="6430" y="17268"/>
                      </a:cubicBezTo>
                      <a:moveTo>
                        <a:pt x="13070" y="685"/>
                      </a:moveTo>
                      <a:cubicBezTo>
                        <a:pt x="8186" y="-1270"/>
                        <a:pt x="2641" y="1103"/>
                        <a:pt x="685" y="5987"/>
                      </a:cubicBezTo>
                      <a:cubicBezTo>
                        <a:pt x="-1271" y="10872"/>
                        <a:pt x="1103" y="16418"/>
                        <a:pt x="5987" y="18373"/>
                      </a:cubicBezTo>
                      <a:cubicBezTo>
                        <a:pt x="10871" y="20330"/>
                        <a:pt x="16416" y="17955"/>
                        <a:pt x="18373" y="13071"/>
                      </a:cubicBezTo>
                      <a:cubicBezTo>
                        <a:pt x="20329" y="8186"/>
                        <a:pt x="17954" y="2641"/>
                        <a:pt x="13070" y="68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Lao UI" panose="020B0502040204020203" pitchFamily="34" charset="0"/>
                  </a:endParaRPr>
                </a:p>
              </p:txBody>
            </p:sp>
            <p:sp>
              <p:nvSpPr>
                <p:cNvPr id="45" name="AutoShape 8"/>
                <p:cNvSpPr/>
                <p:nvPr/>
              </p:nvSpPr>
              <p:spPr bwMode="auto">
                <a:xfrm>
                  <a:off x="7158247" y="3656437"/>
                  <a:ext cx="45678" cy="45678"/>
                </a:xfrm>
                <a:custGeom>
                  <a:avLst/>
                  <a:gdLst>
                    <a:gd name="T0" fmla="+- 0 10801 1272"/>
                    <a:gd name="T1" fmla="*/ T0 w 19059"/>
                    <a:gd name="T2" fmla="+- 0 10800 1272"/>
                    <a:gd name="T3" fmla="*/ 10800 h 19056"/>
                    <a:gd name="T4" fmla="+- 0 10801 1272"/>
                    <a:gd name="T5" fmla="*/ T4 w 19059"/>
                    <a:gd name="T6" fmla="+- 0 10800 1272"/>
                    <a:gd name="T7" fmla="*/ 10800 h 19056"/>
                    <a:gd name="T8" fmla="+- 0 10801 1272"/>
                    <a:gd name="T9" fmla="*/ T8 w 19059"/>
                    <a:gd name="T10" fmla="+- 0 10800 1272"/>
                    <a:gd name="T11" fmla="*/ 10800 h 19056"/>
                    <a:gd name="T12" fmla="+- 0 10801 1272"/>
                    <a:gd name="T13" fmla="*/ T12 w 19059"/>
                    <a:gd name="T14" fmla="+- 0 10800 1272"/>
                    <a:gd name="T15" fmla="*/ 10800 h 1905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9" h="19056">
                      <a:moveTo>
                        <a:pt x="7753" y="13951"/>
                      </a:moveTo>
                      <a:cubicBezTo>
                        <a:pt x="5315" y="12969"/>
                        <a:pt x="4129" y="10197"/>
                        <a:pt x="5101" y="7755"/>
                      </a:cubicBezTo>
                      <a:cubicBezTo>
                        <a:pt x="6083" y="5323"/>
                        <a:pt x="8860" y="4132"/>
                        <a:pt x="11298" y="5104"/>
                      </a:cubicBezTo>
                      <a:cubicBezTo>
                        <a:pt x="13735" y="6081"/>
                        <a:pt x="14926" y="8858"/>
                        <a:pt x="13949" y="11300"/>
                      </a:cubicBezTo>
                      <a:cubicBezTo>
                        <a:pt x="12972" y="13737"/>
                        <a:pt x="10195" y="14923"/>
                        <a:pt x="7753" y="13951"/>
                      </a:cubicBezTo>
                      <a:moveTo>
                        <a:pt x="13070" y="686"/>
                      </a:moveTo>
                      <a:cubicBezTo>
                        <a:pt x="8190" y="-1272"/>
                        <a:pt x="2640" y="1104"/>
                        <a:pt x="686" y="5988"/>
                      </a:cubicBezTo>
                      <a:cubicBezTo>
                        <a:pt x="-1272" y="10872"/>
                        <a:pt x="1105" y="16416"/>
                        <a:pt x="5985" y="18369"/>
                      </a:cubicBezTo>
                      <a:cubicBezTo>
                        <a:pt x="10870" y="20328"/>
                        <a:pt x="16415" y="17951"/>
                        <a:pt x="18374" y="13072"/>
                      </a:cubicBezTo>
                      <a:cubicBezTo>
                        <a:pt x="20328" y="8188"/>
                        <a:pt x="17960" y="2644"/>
                        <a:pt x="13070" y="68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Lao UI" panose="020B0502040204020203" pitchFamily="34" charset="0"/>
                  </a:endParaRPr>
                </a:p>
              </p:txBody>
            </p:sp>
            <p:sp>
              <p:nvSpPr>
                <p:cNvPr id="46" name="AutoShape 9"/>
                <p:cNvSpPr/>
                <p:nvPr/>
              </p:nvSpPr>
              <p:spPr bwMode="auto">
                <a:xfrm>
                  <a:off x="7111943" y="3610758"/>
                  <a:ext cx="137660" cy="137660"/>
                </a:xfrm>
                <a:custGeom>
                  <a:avLst/>
                  <a:gdLst>
                    <a:gd name="T0" fmla="+- 0 10800 1271"/>
                    <a:gd name="T1" fmla="*/ T0 w 19059"/>
                    <a:gd name="T2" fmla="+- 0 10800 1271"/>
                    <a:gd name="T3" fmla="*/ 10800 h 19058"/>
                    <a:gd name="T4" fmla="+- 0 10800 1271"/>
                    <a:gd name="T5" fmla="*/ T4 w 19059"/>
                    <a:gd name="T6" fmla="+- 0 10800 1271"/>
                    <a:gd name="T7" fmla="*/ 10800 h 19058"/>
                    <a:gd name="T8" fmla="+- 0 10800 1271"/>
                    <a:gd name="T9" fmla="*/ T8 w 19059"/>
                    <a:gd name="T10" fmla="+- 0 10800 1271"/>
                    <a:gd name="T11" fmla="*/ 10800 h 19058"/>
                    <a:gd name="T12" fmla="+- 0 10800 1271"/>
                    <a:gd name="T13" fmla="*/ T12 w 19059"/>
                    <a:gd name="T14" fmla="+- 0 10800 1271"/>
                    <a:gd name="T15" fmla="*/ 10800 h 190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9" h="19058">
                      <a:moveTo>
                        <a:pt x="7169" y="15424"/>
                      </a:moveTo>
                      <a:cubicBezTo>
                        <a:pt x="3916" y="14123"/>
                        <a:pt x="2331" y="10417"/>
                        <a:pt x="3632" y="7167"/>
                      </a:cubicBezTo>
                      <a:cubicBezTo>
                        <a:pt x="4934" y="3917"/>
                        <a:pt x="8638" y="2331"/>
                        <a:pt x="11889" y="3632"/>
                      </a:cubicBezTo>
                      <a:cubicBezTo>
                        <a:pt x="15141" y="4934"/>
                        <a:pt x="16728" y="8640"/>
                        <a:pt x="15425" y="11890"/>
                      </a:cubicBezTo>
                      <a:cubicBezTo>
                        <a:pt x="14124" y="15140"/>
                        <a:pt x="10419" y="16728"/>
                        <a:pt x="7169" y="15424"/>
                      </a:cubicBezTo>
                      <a:moveTo>
                        <a:pt x="13071" y="685"/>
                      </a:moveTo>
                      <a:cubicBezTo>
                        <a:pt x="8186" y="-1271"/>
                        <a:pt x="2639" y="1104"/>
                        <a:pt x="686" y="5987"/>
                      </a:cubicBezTo>
                      <a:cubicBezTo>
                        <a:pt x="-1271" y="10871"/>
                        <a:pt x="1104" y="16416"/>
                        <a:pt x="5987" y="18372"/>
                      </a:cubicBezTo>
                      <a:cubicBezTo>
                        <a:pt x="10874" y="20329"/>
                        <a:pt x="16418" y="17955"/>
                        <a:pt x="18375" y="13070"/>
                      </a:cubicBezTo>
                      <a:cubicBezTo>
                        <a:pt x="20328" y="8186"/>
                        <a:pt x="17956" y="2641"/>
                        <a:pt x="13071" y="68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Lao UI" panose="020B0502040204020203" pitchFamily="34" charset="0"/>
                  </a:endParaRPr>
                </a:p>
              </p:txBody>
            </p:sp>
            <p:sp>
              <p:nvSpPr>
                <p:cNvPr id="47" name="AutoShape 10"/>
                <p:cNvSpPr/>
                <p:nvPr/>
              </p:nvSpPr>
              <p:spPr bwMode="auto">
                <a:xfrm>
                  <a:off x="7203927" y="3702114"/>
                  <a:ext cx="56941" cy="58818"/>
                </a:xfrm>
                <a:custGeom>
                  <a:avLst/>
                  <a:gdLst>
                    <a:gd name="T0" fmla="+- 0 10804 288"/>
                    <a:gd name="T1" fmla="*/ T0 w 21033"/>
                    <a:gd name="T2" fmla="+- 0 10798 277"/>
                    <a:gd name="T3" fmla="*/ 10798 h 21043"/>
                    <a:gd name="T4" fmla="+- 0 10804 288"/>
                    <a:gd name="T5" fmla="*/ T4 w 21033"/>
                    <a:gd name="T6" fmla="+- 0 10798 277"/>
                    <a:gd name="T7" fmla="*/ 10798 h 21043"/>
                    <a:gd name="T8" fmla="+- 0 10804 288"/>
                    <a:gd name="T9" fmla="*/ T8 w 21033"/>
                    <a:gd name="T10" fmla="+- 0 10798 277"/>
                    <a:gd name="T11" fmla="*/ 10798 h 21043"/>
                    <a:gd name="T12" fmla="+- 0 10804 288"/>
                    <a:gd name="T13" fmla="*/ T12 w 21033"/>
                    <a:gd name="T14" fmla="+- 0 10798 277"/>
                    <a:gd name="T15" fmla="*/ 10798 h 2104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033" h="21043">
                      <a:moveTo>
                        <a:pt x="20881" y="2825"/>
                      </a:moveTo>
                      <a:cubicBezTo>
                        <a:pt x="21312" y="1771"/>
                        <a:pt x="20787" y="572"/>
                        <a:pt x="19713" y="149"/>
                      </a:cubicBezTo>
                      <a:cubicBezTo>
                        <a:pt x="18636" y="-277"/>
                        <a:pt x="17414" y="238"/>
                        <a:pt x="16984" y="1296"/>
                      </a:cubicBezTo>
                      <a:lnTo>
                        <a:pt x="16980" y="1292"/>
                      </a:lnTo>
                      <a:cubicBezTo>
                        <a:pt x="13964" y="8692"/>
                        <a:pt x="8182" y="14184"/>
                        <a:pt x="1269" y="17089"/>
                      </a:cubicBezTo>
                      <a:cubicBezTo>
                        <a:pt x="207" y="17536"/>
                        <a:pt x="-288" y="18747"/>
                        <a:pt x="170" y="19789"/>
                      </a:cubicBezTo>
                      <a:cubicBezTo>
                        <a:pt x="629" y="20840"/>
                        <a:pt x="1863" y="21323"/>
                        <a:pt x="2924" y="20876"/>
                      </a:cubicBezTo>
                      <a:cubicBezTo>
                        <a:pt x="2961" y="20860"/>
                        <a:pt x="2982" y="20828"/>
                        <a:pt x="3014" y="20815"/>
                      </a:cubicBezTo>
                      <a:cubicBezTo>
                        <a:pt x="10874" y="17480"/>
                        <a:pt x="17451" y="11227"/>
                        <a:pt x="20877" y="2825"/>
                      </a:cubicBezTo>
                      <a:cubicBezTo>
                        <a:pt x="20877" y="2825"/>
                        <a:pt x="20881" y="2825"/>
                        <a:pt x="20881" y="28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Lao UI" panose="020B0502040204020203" pitchFamily="34" charset="0"/>
                  </a:endParaRPr>
                </a:p>
              </p:txBody>
            </p:sp>
            <p:sp>
              <p:nvSpPr>
                <p:cNvPr id="48" name="AutoShape 11"/>
                <p:cNvSpPr/>
                <p:nvPr/>
              </p:nvSpPr>
              <p:spPr bwMode="auto">
                <a:xfrm>
                  <a:off x="7226451" y="3725267"/>
                  <a:ext cx="81970" cy="83847"/>
                </a:xfrm>
                <a:custGeom>
                  <a:avLst/>
                  <a:gdLst>
                    <a:gd name="T0" fmla="+- 0 10803 203"/>
                    <a:gd name="T1" fmla="*/ T0 w 21201"/>
                    <a:gd name="T2" fmla="+- 0 10798 194"/>
                    <a:gd name="T3" fmla="*/ 10798 h 21209"/>
                    <a:gd name="T4" fmla="+- 0 10803 203"/>
                    <a:gd name="T5" fmla="*/ T4 w 21201"/>
                    <a:gd name="T6" fmla="+- 0 10798 194"/>
                    <a:gd name="T7" fmla="*/ 10798 h 21209"/>
                    <a:gd name="T8" fmla="+- 0 10803 203"/>
                    <a:gd name="T9" fmla="*/ T8 w 21201"/>
                    <a:gd name="T10" fmla="+- 0 10798 194"/>
                    <a:gd name="T11" fmla="*/ 10798 h 21209"/>
                    <a:gd name="T12" fmla="+- 0 10803 203"/>
                    <a:gd name="T13" fmla="*/ T12 w 21201"/>
                    <a:gd name="T14" fmla="+- 0 10798 194"/>
                    <a:gd name="T15" fmla="*/ 10798 h 2120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201" h="21209">
                      <a:moveTo>
                        <a:pt x="20267" y="104"/>
                      </a:moveTo>
                      <a:cubicBezTo>
                        <a:pt x="19508" y="-194"/>
                        <a:pt x="18645" y="169"/>
                        <a:pt x="18339" y="912"/>
                      </a:cubicBezTo>
                      <a:cubicBezTo>
                        <a:pt x="14991" y="9110"/>
                        <a:pt x="8568" y="15198"/>
                        <a:pt x="894" y="18420"/>
                      </a:cubicBezTo>
                      <a:cubicBezTo>
                        <a:pt x="144" y="18735"/>
                        <a:pt x="-203" y="19589"/>
                        <a:pt x="121" y="20327"/>
                      </a:cubicBezTo>
                      <a:cubicBezTo>
                        <a:pt x="442" y="21068"/>
                        <a:pt x="1314" y="21406"/>
                        <a:pt x="2067" y="21090"/>
                      </a:cubicBezTo>
                      <a:cubicBezTo>
                        <a:pt x="2102" y="21073"/>
                        <a:pt x="2125" y="21042"/>
                        <a:pt x="2159" y="21025"/>
                      </a:cubicBezTo>
                      <a:cubicBezTo>
                        <a:pt x="10491" y="17500"/>
                        <a:pt x="17461" y="10881"/>
                        <a:pt x="21095" y="1994"/>
                      </a:cubicBezTo>
                      <a:cubicBezTo>
                        <a:pt x="21397" y="1250"/>
                        <a:pt x="21026" y="404"/>
                        <a:pt x="20267" y="10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Lao UI" panose="020B0502040204020203" pitchFamily="34" charset="0"/>
                  </a:endParaRPr>
                </a:p>
              </p:txBody>
            </p:sp>
            <p:sp>
              <p:nvSpPr>
                <p:cNvPr id="49" name="AutoShape 12"/>
                <p:cNvSpPr/>
                <p:nvPr/>
              </p:nvSpPr>
              <p:spPr bwMode="auto">
                <a:xfrm>
                  <a:off x="7215188" y="3714003"/>
                  <a:ext cx="69456" cy="70707"/>
                </a:xfrm>
                <a:custGeom>
                  <a:avLst/>
                  <a:gdLst>
                    <a:gd name="T0" fmla="+- 0 10802 238"/>
                    <a:gd name="T1" fmla="*/ T0 w 21128"/>
                    <a:gd name="T2" fmla="+- 0 10797 227"/>
                    <a:gd name="T3" fmla="*/ 10797 h 21141"/>
                    <a:gd name="T4" fmla="+- 0 10802 238"/>
                    <a:gd name="T5" fmla="*/ T4 w 21128"/>
                    <a:gd name="T6" fmla="+- 0 10797 227"/>
                    <a:gd name="T7" fmla="*/ 10797 h 21141"/>
                    <a:gd name="T8" fmla="+- 0 10802 238"/>
                    <a:gd name="T9" fmla="*/ T8 w 21128"/>
                    <a:gd name="T10" fmla="+- 0 10797 227"/>
                    <a:gd name="T11" fmla="*/ 10797 h 21141"/>
                    <a:gd name="T12" fmla="+- 0 10802 238"/>
                    <a:gd name="T13" fmla="*/ T12 w 21128"/>
                    <a:gd name="T14" fmla="+- 0 10797 227"/>
                    <a:gd name="T15" fmla="*/ 10797 h 211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28" h="21141">
                      <a:moveTo>
                        <a:pt x="20035" y="122"/>
                      </a:moveTo>
                      <a:cubicBezTo>
                        <a:pt x="19142" y="-227"/>
                        <a:pt x="18134" y="195"/>
                        <a:pt x="17778" y="1071"/>
                      </a:cubicBezTo>
                      <a:cubicBezTo>
                        <a:pt x="14571" y="8936"/>
                        <a:pt x="8412" y="14778"/>
                        <a:pt x="1051" y="17867"/>
                      </a:cubicBezTo>
                      <a:lnTo>
                        <a:pt x="1054" y="17867"/>
                      </a:lnTo>
                      <a:cubicBezTo>
                        <a:pt x="172" y="18240"/>
                        <a:pt x="-238" y="19242"/>
                        <a:pt x="142" y="20108"/>
                      </a:cubicBezTo>
                      <a:cubicBezTo>
                        <a:pt x="522" y="20973"/>
                        <a:pt x="1543" y="21372"/>
                        <a:pt x="2425" y="21003"/>
                      </a:cubicBezTo>
                      <a:cubicBezTo>
                        <a:pt x="2459" y="20986"/>
                        <a:pt x="2476" y="20956"/>
                        <a:pt x="2514" y="20936"/>
                      </a:cubicBezTo>
                      <a:cubicBezTo>
                        <a:pt x="10651" y="17491"/>
                        <a:pt x="17459" y="11027"/>
                        <a:pt x="21002" y="2339"/>
                      </a:cubicBezTo>
                      <a:cubicBezTo>
                        <a:pt x="21361" y="1463"/>
                        <a:pt x="20927" y="472"/>
                        <a:pt x="20035" y="12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Lao UI" panose="020B0502040204020203" pitchFamily="34" charset="0"/>
                  </a:endParaRPr>
                </a:p>
              </p:txBody>
            </p:sp>
            <p:sp>
              <p:nvSpPr>
                <p:cNvPr id="50" name="AutoShape 13"/>
                <p:cNvSpPr/>
                <p:nvPr/>
              </p:nvSpPr>
              <p:spPr bwMode="auto">
                <a:xfrm>
                  <a:off x="7100682" y="3599495"/>
                  <a:ext cx="57567" cy="58192"/>
                </a:xfrm>
                <a:custGeom>
                  <a:avLst/>
                  <a:gdLst>
                    <a:gd name="T0" fmla="+- 0 10797 278"/>
                    <a:gd name="T1" fmla="*/ T0 w 21039"/>
                    <a:gd name="T2" fmla="+- 0 10803 281"/>
                    <a:gd name="T3" fmla="*/ 10803 h 21044"/>
                    <a:gd name="T4" fmla="+- 0 10797 278"/>
                    <a:gd name="T5" fmla="*/ T4 w 21039"/>
                    <a:gd name="T6" fmla="+- 0 10803 281"/>
                    <a:gd name="T7" fmla="*/ 10803 h 21044"/>
                    <a:gd name="T8" fmla="+- 0 10797 278"/>
                    <a:gd name="T9" fmla="*/ T8 w 21039"/>
                    <a:gd name="T10" fmla="+- 0 10803 281"/>
                    <a:gd name="T11" fmla="*/ 10803 h 21044"/>
                    <a:gd name="T12" fmla="+- 0 10797 278"/>
                    <a:gd name="T13" fmla="*/ T12 w 21039"/>
                    <a:gd name="T14" fmla="+- 0 10803 281"/>
                    <a:gd name="T15" fmla="*/ 10803 h 2104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039" h="21044">
                      <a:moveTo>
                        <a:pt x="20871" y="1248"/>
                      </a:moveTo>
                      <a:cubicBezTo>
                        <a:pt x="20411" y="197"/>
                        <a:pt x="19177" y="-281"/>
                        <a:pt x="18112" y="169"/>
                      </a:cubicBezTo>
                      <a:cubicBezTo>
                        <a:pt x="18075" y="181"/>
                        <a:pt x="18050" y="214"/>
                        <a:pt x="18021" y="226"/>
                      </a:cubicBezTo>
                      <a:cubicBezTo>
                        <a:pt x="10159" y="3562"/>
                        <a:pt x="3583" y="9820"/>
                        <a:pt x="152" y="18220"/>
                      </a:cubicBezTo>
                      <a:lnTo>
                        <a:pt x="148" y="18220"/>
                      </a:lnTo>
                      <a:cubicBezTo>
                        <a:pt x="-278" y="19278"/>
                        <a:pt x="242" y="20473"/>
                        <a:pt x="1320" y="20896"/>
                      </a:cubicBezTo>
                      <a:cubicBezTo>
                        <a:pt x="2398" y="21318"/>
                        <a:pt x="3620" y="20803"/>
                        <a:pt x="4046" y="19749"/>
                      </a:cubicBezTo>
                      <a:lnTo>
                        <a:pt x="4051" y="19749"/>
                      </a:lnTo>
                      <a:cubicBezTo>
                        <a:pt x="7068" y="12356"/>
                        <a:pt x="12856" y="6858"/>
                        <a:pt x="19764" y="3956"/>
                      </a:cubicBezTo>
                      <a:cubicBezTo>
                        <a:pt x="20830" y="3506"/>
                        <a:pt x="21322" y="2298"/>
                        <a:pt x="20871" y="1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Lao UI" panose="020B0502040204020203" pitchFamily="34" charset="0"/>
                  </a:endParaRPr>
                </a:p>
              </p:txBody>
            </p:sp>
            <p:sp>
              <p:nvSpPr>
                <p:cNvPr id="51" name="AutoShape 14"/>
                <p:cNvSpPr/>
                <p:nvPr/>
              </p:nvSpPr>
              <p:spPr bwMode="auto">
                <a:xfrm>
                  <a:off x="7055002" y="3553816"/>
                  <a:ext cx="81970" cy="83222"/>
                </a:xfrm>
                <a:custGeom>
                  <a:avLst/>
                  <a:gdLst>
                    <a:gd name="T0" fmla="+- 0 10797 198"/>
                    <a:gd name="T1" fmla="*/ T0 w 21199"/>
                    <a:gd name="T2" fmla="+- 0 10802 198"/>
                    <a:gd name="T3" fmla="*/ 10802 h 21208"/>
                    <a:gd name="T4" fmla="+- 0 10797 198"/>
                    <a:gd name="T5" fmla="*/ T4 w 21199"/>
                    <a:gd name="T6" fmla="+- 0 10802 198"/>
                    <a:gd name="T7" fmla="*/ 10802 h 21208"/>
                    <a:gd name="T8" fmla="+- 0 10797 198"/>
                    <a:gd name="T9" fmla="*/ T8 w 21199"/>
                    <a:gd name="T10" fmla="+- 0 10802 198"/>
                    <a:gd name="T11" fmla="*/ 10802 h 21208"/>
                    <a:gd name="T12" fmla="+- 0 10797 198"/>
                    <a:gd name="T13" fmla="*/ T12 w 21199"/>
                    <a:gd name="T14" fmla="+- 0 10802 198"/>
                    <a:gd name="T15" fmla="*/ 10802 h 2120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99" h="21208">
                      <a:moveTo>
                        <a:pt x="21077" y="880"/>
                      </a:moveTo>
                      <a:cubicBezTo>
                        <a:pt x="20753" y="142"/>
                        <a:pt x="19881" y="-198"/>
                        <a:pt x="19129" y="117"/>
                      </a:cubicBezTo>
                      <a:cubicBezTo>
                        <a:pt x="19097" y="131"/>
                        <a:pt x="19071" y="162"/>
                        <a:pt x="19039" y="179"/>
                      </a:cubicBezTo>
                      <a:cubicBezTo>
                        <a:pt x="10706" y="3707"/>
                        <a:pt x="3739" y="10322"/>
                        <a:pt x="106" y="19208"/>
                      </a:cubicBezTo>
                      <a:cubicBezTo>
                        <a:pt x="-198" y="19957"/>
                        <a:pt x="172" y="20803"/>
                        <a:pt x="934" y="21101"/>
                      </a:cubicBezTo>
                      <a:cubicBezTo>
                        <a:pt x="1689" y="21401"/>
                        <a:pt x="2552" y="21041"/>
                        <a:pt x="2859" y="20292"/>
                      </a:cubicBezTo>
                      <a:cubicBezTo>
                        <a:pt x="6206" y="12096"/>
                        <a:pt x="12625" y="6008"/>
                        <a:pt x="20301" y="2787"/>
                      </a:cubicBezTo>
                      <a:cubicBezTo>
                        <a:pt x="21051" y="2469"/>
                        <a:pt x="21402" y="1618"/>
                        <a:pt x="21077" y="88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Lao UI" panose="020B0502040204020203" pitchFamily="34" charset="0"/>
                  </a:endParaRPr>
                </a:p>
              </p:txBody>
            </p:sp>
            <p:sp>
              <p:nvSpPr>
                <p:cNvPr id="52" name="AutoShape 15"/>
                <p:cNvSpPr/>
                <p:nvPr/>
              </p:nvSpPr>
              <p:spPr bwMode="auto">
                <a:xfrm>
                  <a:off x="7078154" y="3576343"/>
                  <a:ext cx="69456" cy="71333"/>
                </a:xfrm>
                <a:custGeom>
                  <a:avLst/>
                  <a:gdLst>
                    <a:gd name="T0" fmla="+- 0 10796 232"/>
                    <a:gd name="T1" fmla="*/ T0 w 21129"/>
                    <a:gd name="T2" fmla="+- 0 10804 234"/>
                    <a:gd name="T3" fmla="*/ 10804 h 21141"/>
                    <a:gd name="T4" fmla="+- 0 10796 232"/>
                    <a:gd name="T5" fmla="*/ T4 w 21129"/>
                    <a:gd name="T6" fmla="+- 0 10804 234"/>
                    <a:gd name="T7" fmla="*/ 10804 h 21141"/>
                    <a:gd name="T8" fmla="+- 0 10796 232"/>
                    <a:gd name="T9" fmla="*/ T8 w 21129"/>
                    <a:gd name="T10" fmla="+- 0 10804 234"/>
                    <a:gd name="T11" fmla="*/ 10804 h 21141"/>
                    <a:gd name="T12" fmla="+- 0 10796 232"/>
                    <a:gd name="T13" fmla="*/ T12 w 21129"/>
                    <a:gd name="T14" fmla="+- 0 10804 234"/>
                    <a:gd name="T15" fmla="*/ 10804 h 211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29" h="21141">
                      <a:moveTo>
                        <a:pt x="20075" y="3267"/>
                      </a:moveTo>
                      <a:cubicBezTo>
                        <a:pt x="20953" y="2898"/>
                        <a:pt x="21368" y="1899"/>
                        <a:pt x="20987" y="1030"/>
                      </a:cubicBezTo>
                      <a:cubicBezTo>
                        <a:pt x="20611" y="168"/>
                        <a:pt x="19589" y="-234"/>
                        <a:pt x="18707" y="138"/>
                      </a:cubicBezTo>
                      <a:cubicBezTo>
                        <a:pt x="18670" y="152"/>
                        <a:pt x="18649" y="185"/>
                        <a:pt x="18615" y="198"/>
                      </a:cubicBezTo>
                      <a:cubicBezTo>
                        <a:pt x="10481" y="3647"/>
                        <a:pt x="3673" y="10118"/>
                        <a:pt x="124" y="18802"/>
                      </a:cubicBezTo>
                      <a:cubicBezTo>
                        <a:pt x="-232" y="19678"/>
                        <a:pt x="205" y="20666"/>
                        <a:pt x="1094" y="21019"/>
                      </a:cubicBezTo>
                      <a:cubicBezTo>
                        <a:pt x="1983" y="21366"/>
                        <a:pt x="2991" y="20946"/>
                        <a:pt x="3354" y="20071"/>
                      </a:cubicBezTo>
                      <a:cubicBezTo>
                        <a:pt x="6561" y="12205"/>
                        <a:pt x="12717" y="6360"/>
                        <a:pt x="20075" y="3274"/>
                      </a:cubicBezTo>
                      <a:cubicBezTo>
                        <a:pt x="20075" y="3274"/>
                        <a:pt x="20075" y="3267"/>
                        <a:pt x="20075" y="3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Lao UI" panose="020B0502040204020203" pitchFamily="34" charset="0"/>
                  </a:endParaRPr>
                </a:p>
              </p:txBody>
            </p:sp>
          </p:grpSp>
        </p:grpSp>
        <p:grpSp>
          <p:nvGrpSpPr>
            <p:cNvPr id="27" name="组合 26"/>
            <p:cNvGrpSpPr/>
            <p:nvPr/>
          </p:nvGrpSpPr>
          <p:grpSpPr bwMode="auto">
            <a:xfrm>
              <a:off x="6435446" y="2351661"/>
              <a:ext cx="636588" cy="636587"/>
              <a:chOff x="5143504" y="2500312"/>
              <a:chExt cx="636196" cy="636164"/>
            </a:xfrm>
          </p:grpSpPr>
          <p:sp>
            <p:nvSpPr>
              <p:cNvPr id="38" name="Rectangle 23"/>
              <p:cNvSpPr/>
              <p:nvPr/>
            </p:nvSpPr>
            <p:spPr>
              <a:xfrm>
                <a:off x="5143504" y="2500312"/>
                <a:ext cx="636196" cy="636164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39" name="Group 78"/>
              <p:cNvGrpSpPr/>
              <p:nvPr/>
            </p:nvGrpSpPr>
            <p:grpSpPr>
              <a:xfrm>
                <a:off x="5333133" y="2643188"/>
                <a:ext cx="272454" cy="363686"/>
                <a:chOff x="1868971" y="2767277"/>
                <a:chExt cx="274694" cy="366676"/>
              </a:xfrm>
              <a:solidFill>
                <a:schemeClr val="bg1"/>
              </a:solidFill>
            </p:grpSpPr>
            <p:sp>
              <p:nvSpPr>
                <p:cNvPr id="40" name="AutoShape 115"/>
                <p:cNvSpPr/>
                <p:nvPr/>
              </p:nvSpPr>
              <p:spPr bwMode="auto">
                <a:xfrm>
                  <a:off x="1868971" y="2767277"/>
                  <a:ext cx="274694" cy="3666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800" y="12825"/>
                      </a:moveTo>
                      <a:lnTo>
                        <a:pt x="19800" y="13500"/>
                      </a:lnTo>
                      <a:lnTo>
                        <a:pt x="19800" y="14850"/>
                      </a:lnTo>
                      <a:lnTo>
                        <a:pt x="19800" y="15525"/>
                      </a:lnTo>
                      <a:cubicBezTo>
                        <a:pt x="19800" y="18129"/>
                        <a:pt x="16972" y="20249"/>
                        <a:pt x="13499" y="20249"/>
                      </a:cubicBezTo>
                      <a:lnTo>
                        <a:pt x="8099" y="20249"/>
                      </a:lnTo>
                      <a:cubicBezTo>
                        <a:pt x="4627" y="20249"/>
                        <a:pt x="1800" y="18129"/>
                        <a:pt x="1800" y="15525"/>
                      </a:cubicBezTo>
                      <a:lnTo>
                        <a:pt x="1800" y="14850"/>
                      </a:lnTo>
                      <a:lnTo>
                        <a:pt x="1800" y="13500"/>
                      </a:lnTo>
                      <a:lnTo>
                        <a:pt x="1800" y="12825"/>
                      </a:lnTo>
                      <a:lnTo>
                        <a:pt x="1800" y="10800"/>
                      </a:lnTo>
                      <a:cubicBezTo>
                        <a:pt x="1800" y="10427"/>
                        <a:pt x="2203" y="10124"/>
                        <a:pt x="2699" y="10124"/>
                      </a:cubicBezTo>
                      <a:lnTo>
                        <a:pt x="4499" y="10124"/>
                      </a:lnTo>
                      <a:lnTo>
                        <a:pt x="17100" y="10124"/>
                      </a:lnTo>
                      <a:lnTo>
                        <a:pt x="18899" y="10124"/>
                      </a:lnTo>
                      <a:cubicBezTo>
                        <a:pt x="19396" y="10124"/>
                        <a:pt x="19800" y="10427"/>
                        <a:pt x="19800" y="10800"/>
                      </a:cubicBezTo>
                      <a:cubicBezTo>
                        <a:pt x="19800" y="10800"/>
                        <a:pt x="19800" y="12825"/>
                        <a:pt x="19800" y="12825"/>
                      </a:cubicBezTo>
                      <a:close/>
                      <a:moveTo>
                        <a:pt x="14400" y="6075"/>
                      </a:moveTo>
                      <a:lnTo>
                        <a:pt x="14400" y="6076"/>
                      </a:lnTo>
                      <a:lnTo>
                        <a:pt x="14400" y="8774"/>
                      </a:lnTo>
                      <a:lnTo>
                        <a:pt x="7200" y="8774"/>
                      </a:lnTo>
                      <a:lnTo>
                        <a:pt x="7200" y="6076"/>
                      </a:lnTo>
                      <a:lnTo>
                        <a:pt x="7200" y="6075"/>
                      </a:lnTo>
                      <a:cubicBezTo>
                        <a:pt x="7200" y="4583"/>
                        <a:pt x="8811" y="3375"/>
                        <a:pt x="10800" y="3375"/>
                      </a:cubicBezTo>
                      <a:cubicBezTo>
                        <a:pt x="12788" y="3375"/>
                        <a:pt x="14400" y="4583"/>
                        <a:pt x="14400" y="6075"/>
                      </a:cubicBezTo>
                      <a:moveTo>
                        <a:pt x="4499" y="6075"/>
                      </a:moveTo>
                      <a:cubicBezTo>
                        <a:pt x="4499" y="3465"/>
                        <a:pt x="7320" y="1350"/>
                        <a:pt x="10800" y="1350"/>
                      </a:cubicBezTo>
                      <a:cubicBezTo>
                        <a:pt x="14279" y="1350"/>
                        <a:pt x="17100" y="3465"/>
                        <a:pt x="17100" y="6075"/>
                      </a:cubicBezTo>
                      <a:lnTo>
                        <a:pt x="17100" y="8774"/>
                      </a:lnTo>
                      <a:lnTo>
                        <a:pt x="15299" y="8774"/>
                      </a:lnTo>
                      <a:lnTo>
                        <a:pt x="15299" y="6076"/>
                      </a:lnTo>
                      <a:cubicBezTo>
                        <a:pt x="15299" y="4212"/>
                        <a:pt x="13285" y="2701"/>
                        <a:pt x="10800" y="2701"/>
                      </a:cubicBezTo>
                      <a:cubicBezTo>
                        <a:pt x="8314" y="2701"/>
                        <a:pt x="6299" y="4212"/>
                        <a:pt x="6299" y="6076"/>
                      </a:cubicBezTo>
                      <a:lnTo>
                        <a:pt x="6299" y="8774"/>
                      </a:lnTo>
                      <a:lnTo>
                        <a:pt x="4499" y="8774"/>
                      </a:lnTo>
                      <a:cubicBezTo>
                        <a:pt x="4499" y="8774"/>
                        <a:pt x="4499" y="6075"/>
                        <a:pt x="4499" y="6075"/>
                      </a:cubicBezTo>
                      <a:close/>
                      <a:moveTo>
                        <a:pt x="18899" y="8774"/>
                      </a:moveTo>
                      <a:lnTo>
                        <a:pt x="18899" y="6075"/>
                      </a:lnTo>
                      <a:cubicBezTo>
                        <a:pt x="18899" y="2719"/>
                        <a:pt x="15274" y="0"/>
                        <a:pt x="10800" y="0"/>
                      </a:cubicBezTo>
                      <a:cubicBezTo>
                        <a:pt x="6325" y="0"/>
                        <a:pt x="2699" y="2719"/>
                        <a:pt x="2699" y="6075"/>
                      </a:cubicBezTo>
                      <a:lnTo>
                        <a:pt x="2699" y="8774"/>
                      </a:lnTo>
                      <a:cubicBezTo>
                        <a:pt x="1208" y="8774"/>
                        <a:pt x="0" y="9681"/>
                        <a:pt x="0" y="10800"/>
                      </a:cubicBezTo>
                      <a:lnTo>
                        <a:pt x="0" y="12825"/>
                      </a:lnTo>
                      <a:lnTo>
                        <a:pt x="0" y="13500"/>
                      </a:lnTo>
                      <a:lnTo>
                        <a:pt x="0" y="14850"/>
                      </a:lnTo>
                      <a:lnTo>
                        <a:pt x="0" y="15525"/>
                      </a:lnTo>
                      <a:cubicBezTo>
                        <a:pt x="0" y="18880"/>
                        <a:pt x="3625" y="21599"/>
                        <a:pt x="8099" y="21599"/>
                      </a:cubicBezTo>
                      <a:lnTo>
                        <a:pt x="13499" y="21599"/>
                      </a:lnTo>
                      <a:cubicBezTo>
                        <a:pt x="17974" y="21599"/>
                        <a:pt x="21600" y="18880"/>
                        <a:pt x="21600" y="15525"/>
                      </a:cubicBezTo>
                      <a:lnTo>
                        <a:pt x="21600" y="14850"/>
                      </a:lnTo>
                      <a:lnTo>
                        <a:pt x="21600" y="13500"/>
                      </a:lnTo>
                      <a:lnTo>
                        <a:pt x="21600" y="12825"/>
                      </a:lnTo>
                      <a:lnTo>
                        <a:pt x="21600" y="10800"/>
                      </a:lnTo>
                      <a:cubicBezTo>
                        <a:pt x="21600" y="9681"/>
                        <a:pt x="20391" y="8774"/>
                        <a:pt x="18899" y="877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Lao UI" panose="020B0502040204020203" pitchFamily="34" charset="0"/>
                  </a:endParaRPr>
                </a:p>
              </p:txBody>
            </p:sp>
            <p:sp>
              <p:nvSpPr>
                <p:cNvPr id="41" name="AutoShape 116"/>
                <p:cNvSpPr/>
                <p:nvPr/>
              </p:nvSpPr>
              <p:spPr bwMode="auto">
                <a:xfrm>
                  <a:off x="1983479" y="2985030"/>
                  <a:ext cx="45678" cy="6883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38" y="0"/>
                        <a:pt x="0" y="3226"/>
                        <a:pt x="0" y="7201"/>
                      </a:cubicBezTo>
                      <a:cubicBezTo>
                        <a:pt x="0" y="9390"/>
                        <a:pt x="1798" y="13537"/>
                        <a:pt x="3601" y="16821"/>
                      </a:cubicBezTo>
                      <a:cubicBezTo>
                        <a:pt x="5070" y="19493"/>
                        <a:pt x="6916" y="21600"/>
                        <a:pt x="10800" y="21600"/>
                      </a:cubicBezTo>
                      <a:cubicBezTo>
                        <a:pt x="15016" y="21600"/>
                        <a:pt x="16529" y="19514"/>
                        <a:pt x="18003" y="16858"/>
                      </a:cubicBezTo>
                      <a:cubicBezTo>
                        <a:pt x="19828" y="13567"/>
                        <a:pt x="21600" y="9397"/>
                        <a:pt x="21600" y="7201"/>
                      </a:cubicBezTo>
                      <a:cubicBezTo>
                        <a:pt x="21600" y="3226"/>
                        <a:pt x="16761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Lao UI" panose="020B0502040204020203" pitchFamily="34" charset="0"/>
                  </a:endParaRPr>
                </a:p>
              </p:txBody>
            </p:sp>
          </p:grpSp>
        </p:grpSp>
        <p:cxnSp>
          <p:nvCxnSpPr>
            <p:cNvPr id="28" name="Straight Connector 45"/>
            <p:cNvCxnSpPr/>
            <p:nvPr/>
          </p:nvCxnSpPr>
          <p:spPr>
            <a:xfrm>
              <a:off x="5286096" y="4730054"/>
              <a:ext cx="1149350" cy="1588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 bwMode="auto">
            <a:xfrm>
              <a:off x="4646333" y="4376794"/>
              <a:ext cx="636588" cy="636587"/>
              <a:chOff x="5143504" y="2500312"/>
              <a:chExt cx="636196" cy="636164"/>
            </a:xfrm>
          </p:grpSpPr>
          <p:sp>
            <p:nvSpPr>
              <p:cNvPr id="34" name="Rectangle 23"/>
              <p:cNvSpPr/>
              <p:nvPr/>
            </p:nvSpPr>
            <p:spPr>
              <a:xfrm>
                <a:off x="5143504" y="2500312"/>
                <a:ext cx="636196" cy="636164"/>
              </a:xfrm>
              <a:prstGeom prst="ellipse">
                <a:avLst/>
              </a:prstGeom>
              <a:solidFill>
                <a:schemeClr val="accent2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35" name="Group 78"/>
              <p:cNvGrpSpPr/>
              <p:nvPr/>
            </p:nvGrpSpPr>
            <p:grpSpPr>
              <a:xfrm>
                <a:off x="5333133" y="2643188"/>
                <a:ext cx="272454" cy="363686"/>
                <a:chOff x="1868971" y="2767277"/>
                <a:chExt cx="274694" cy="366676"/>
              </a:xfrm>
              <a:solidFill>
                <a:schemeClr val="bg1"/>
              </a:solidFill>
            </p:grpSpPr>
            <p:sp>
              <p:nvSpPr>
                <p:cNvPr id="36" name="AutoShape 115"/>
                <p:cNvSpPr/>
                <p:nvPr/>
              </p:nvSpPr>
              <p:spPr bwMode="auto">
                <a:xfrm>
                  <a:off x="1868971" y="2767277"/>
                  <a:ext cx="274694" cy="3666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800" y="12825"/>
                      </a:moveTo>
                      <a:lnTo>
                        <a:pt x="19800" y="13500"/>
                      </a:lnTo>
                      <a:lnTo>
                        <a:pt x="19800" y="14850"/>
                      </a:lnTo>
                      <a:lnTo>
                        <a:pt x="19800" y="15525"/>
                      </a:lnTo>
                      <a:cubicBezTo>
                        <a:pt x="19800" y="18129"/>
                        <a:pt x="16972" y="20249"/>
                        <a:pt x="13499" y="20249"/>
                      </a:cubicBezTo>
                      <a:lnTo>
                        <a:pt x="8099" y="20249"/>
                      </a:lnTo>
                      <a:cubicBezTo>
                        <a:pt x="4627" y="20249"/>
                        <a:pt x="1800" y="18129"/>
                        <a:pt x="1800" y="15525"/>
                      </a:cubicBezTo>
                      <a:lnTo>
                        <a:pt x="1800" y="14850"/>
                      </a:lnTo>
                      <a:lnTo>
                        <a:pt x="1800" y="13500"/>
                      </a:lnTo>
                      <a:lnTo>
                        <a:pt x="1800" y="12825"/>
                      </a:lnTo>
                      <a:lnTo>
                        <a:pt x="1800" y="10800"/>
                      </a:lnTo>
                      <a:cubicBezTo>
                        <a:pt x="1800" y="10427"/>
                        <a:pt x="2203" y="10124"/>
                        <a:pt x="2699" y="10124"/>
                      </a:cubicBezTo>
                      <a:lnTo>
                        <a:pt x="4499" y="10124"/>
                      </a:lnTo>
                      <a:lnTo>
                        <a:pt x="17100" y="10124"/>
                      </a:lnTo>
                      <a:lnTo>
                        <a:pt x="18899" y="10124"/>
                      </a:lnTo>
                      <a:cubicBezTo>
                        <a:pt x="19396" y="10124"/>
                        <a:pt x="19800" y="10427"/>
                        <a:pt x="19800" y="10800"/>
                      </a:cubicBezTo>
                      <a:cubicBezTo>
                        <a:pt x="19800" y="10800"/>
                        <a:pt x="19800" y="12825"/>
                        <a:pt x="19800" y="12825"/>
                      </a:cubicBezTo>
                      <a:close/>
                      <a:moveTo>
                        <a:pt x="14400" y="6075"/>
                      </a:moveTo>
                      <a:lnTo>
                        <a:pt x="14400" y="6076"/>
                      </a:lnTo>
                      <a:lnTo>
                        <a:pt x="14400" y="8774"/>
                      </a:lnTo>
                      <a:lnTo>
                        <a:pt x="7200" y="8774"/>
                      </a:lnTo>
                      <a:lnTo>
                        <a:pt x="7200" y="6076"/>
                      </a:lnTo>
                      <a:lnTo>
                        <a:pt x="7200" y="6075"/>
                      </a:lnTo>
                      <a:cubicBezTo>
                        <a:pt x="7200" y="4583"/>
                        <a:pt x="8811" y="3375"/>
                        <a:pt x="10800" y="3375"/>
                      </a:cubicBezTo>
                      <a:cubicBezTo>
                        <a:pt x="12788" y="3375"/>
                        <a:pt x="14400" y="4583"/>
                        <a:pt x="14400" y="6075"/>
                      </a:cubicBezTo>
                      <a:moveTo>
                        <a:pt x="4499" y="6075"/>
                      </a:moveTo>
                      <a:cubicBezTo>
                        <a:pt x="4499" y="3465"/>
                        <a:pt x="7320" y="1350"/>
                        <a:pt x="10800" y="1350"/>
                      </a:cubicBezTo>
                      <a:cubicBezTo>
                        <a:pt x="14279" y="1350"/>
                        <a:pt x="17100" y="3465"/>
                        <a:pt x="17100" y="6075"/>
                      </a:cubicBezTo>
                      <a:lnTo>
                        <a:pt x="17100" y="8774"/>
                      </a:lnTo>
                      <a:lnTo>
                        <a:pt x="15299" y="8774"/>
                      </a:lnTo>
                      <a:lnTo>
                        <a:pt x="15299" y="6076"/>
                      </a:lnTo>
                      <a:cubicBezTo>
                        <a:pt x="15299" y="4212"/>
                        <a:pt x="13285" y="2701"/>
                        <a:pt x="10800" y="2701"/>
                      </a:cubicBezTo>
                      <a:cubicBezTo>
                        <a:pt x="8314" y="2701"/>
                        <a:pt x="6299" y="4212"/>
                        <a:pt x="6299" y="6076"/>
                      </a:cubicBezTo>
                      <a:lnTo>
                        <a:pt x="6299" y="8774"/>
                      </a:lnTo>
                      <a:lnTo>
                        <a:pt x="4499" y="8774"/>
                      </a:lnTo>
                      <a:cubicBezTo>
                        <a:pt x="4499" y="8774"/>
                        <a:pt x="4499" y="6075"/>
                        <a:pt x="4499" y="6075"/>
                      </a:cubicBezTo>
                      <a:close/>
                      <a:moveTo>
                        <a:pt x="18899" y="8774"/>
                      </a:moveTo>
                      <a:lnTo>
                        <a:pt x="18899" y="6075"/>
                      </a:lnTo>
                      <a:cubicBezTo>
                        <a:pt x="18899" y="2719"/>
                        <a:pt x="15274" y="0"/>
                        <a:pt x="10800" y="0"/>
                      </a:cubicBezTo>
                      <a:cubicBezTo>
                        <a:pt x="6325" y="0"/>
                        <a:pt x="2699" y="2719"/>
                        <a:pt x="2699" y="6075"/>
                      </a:cubicBezTo>
                      <a:lnTo>
                        <a:pt x="2699" y="8774"/>
                      </a:lnTo>
                      <a:cubicBezTo>
                        <a:pt x="1208" y="8774"/>
                        <a:pt x="0" y="9681"/>
                        <a:pt x="0" y="10800"/>
                      </a:cubicBezTo>
                      <a:lnTo>
                        <a:pt x="0" y="12825"/>
                      </a:lnTo>
                      <a:lnTo>
                        <a:pt x="0" y="13500"/>
                      </a:lnTo>
                      <a:lnTo>
                        <a:pt x="0" y="14850"/>
                      </a:lnTo>
                      <a:lnTo>
                        <a:pt x="0" y="15525"/>
                      </a:lnTo>
                      <a:cubicBezTo>
                        <a:pt x="0" y="18880"/>
                        <a:pt x="3625" y="21599"/>
                        <a:pt x="8099" y="21599"/>
                      </a:cubicBezTo>
                      <a:lnTo>
                        <a:pt x="13499" y="21599"/>
                      </a:lnTo>
                      <a:cubicBezTo>
                        <a:pt x="17974" y="21599"/>
                        <a:pt x="21600" y="18880"/>
                        <a:pt x="21600" y="15525"/>
                      </a:cubicBezTo>
                      <a:lnTo>
                        <a:pt x="21600" y="14850"/>
                      </a:lnTo>
                      <a:lnTo>
                        <a:pt x="21600" y="13500"/>
                      </a:lnTo>
                      <a:lnTo>
                        <a:pt x="21600" y="12825"/>
                      </a:lnTo>
                      <a:lnTo>
                        <a:pt x="21600" y="10800"/>
                      </a:lnTo>
                      <a:cubicBezTo>
                        <a:pt x="21600" y="9681"/>
                        <a:pt x="20391" y="8774"/>
                        <a:pt x="18899" y="877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Lao UI" panose="020B0502040204020203" pitchFamily="34" charset="0"/>
                  </a:endParaRPr>
                </a:p>
              </p:txBody>
            </p:sp>
            <p:sp>
              <p:nvSpPr>
                <p:cNvPr id="37" name="AutoShape 116"/>
                <p:cNvSpPr/>
                <p:nvPr/>
              </p:nvSpPr>
              <p:spPr bwMode="auto">
                <a:xfrm>
                  <a:off x="1983479" y="2985030"/>
                  <a:ext cx="45678" cy="6883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38" y="0"/>
                        <a:pt x="0" y="3226"/>
                        <a:pt x="0" y="7201"/>
                      </a:cubicBezTo>
                      <a:cubicBezTo>
                        <a:pt x="0" y="9390"/>
                        <a:pt x="1798" y="13537"/>
                        <a:pt x="3601" y="16821"/>
                      </a:cubicBezTo>
                      <a:cubicBezTo>
                        <a:pt x="5070" y="19493"/>
                        <a:pt x="6916" y="21600"/>
                        <a:pt x="10800" y="21600"/>
                      </a:cubicBezTo>
                      <a:cubicBezTo>
                        <a:pt x="15016" y="21600"/>
                        <a:pt x="16529" y="19514"/>
                        <a:pt x="18003" y="16858"/>
                      </a:cubicBezTo>
                      <a:cubicBezTo>
                        <a:pt x="19828" y="13567"/>
                        <a:pt x="21600" y="9397"/>
                        <a:pt x="21600" y="7201"/>
                      </a:cubicBezTo>
                      <a:cubicBezTo>
                        <a:pt x="21600" y="3226"/>
                        <a:pt x="16761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Lao UI" panose="020B0502040204020203" pitchFamily="34" charset="0"/>
                  </a:endParaRPr>
                </a:p>
              </p:txBody>
            </p:sp>
          </p:grpSp>
        </p:grpSp>
        <p:grpSp>
          <p:nvGrpSpPr>
            <p:cNvPr id="30" name="组合 29"/>
            <p:cNvGrpSpPr/>
            <p:nvPr/>
          </p:nvGrpSpPr>
          <p:grpSpPr bwMode="auto">
            <a:xfrm>
              <a:off x="6433616" y="4383435"/>
              <a:ext cx="636587" cy="636587"/>
              <a:chOff x="3357554" y="2500312"/>
              <a:chExt cx="636196" cy="636164"/>
            </a:xfrm>
          </p:grpSpPr>
          <p:sp>
            <p:nvSpPr>
              <p:cNvPr id="32" name="Rectangle 22"/>
              <p:cNvSpPr/>
              <p:nvPr/>
            </p:nvSpPr>
            <p:spPr>
              <a:xfrm>
                <a:off x="3357554" y="2500312"/>
                <a:ext cx="636196" cy="636164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Freeform 23"/>
              <p:cNvSpPr>
                <a:spLocks noEditPoints="1"/>
              </p:cNvSpPr>
              <p:nvPr/>
            </p:nvSpPr>
            <p:spPr bwMode="auto">
              <a:xfrm>
                <a:off x="3478130" y="2660542"/>
                <a:ext cx="388698" cy="323635"/>
              </a:xfrm>
              <a:custGeom>
                <a:avLst/>
                <a:gdLst/>
                <a:ahLst/>
                <a:cxnLst>
                  <a:cxn ang="0">
                    <a:pos x="312" y="110"/>
                  </a:cxn>
                  <a:cxn ang="0">
                    <a:pos x="323" y="138"/>
                  </a:cxn>
                  <a:cxn ang="0">
                    <a:pos x="350" y="127"/>
                  </a:cxn>
                  <a:cxn ang="0">
                    <a:pos x="339" y="100"/>
                  </a:cxn>
                  <a:cxn ang="0">
                    <a:pos x="25" y="100"/>
                  </a:cxn>
                  <a:cxn ang="0">
                    <a:pos x="15" y="127"/>
                  </a:cxn>
                  <a:cxn ang="0">
                    <a:pos x="42" y="138"/>
                  </a:cxn>
                  <a:cxn ang="0">
                    <a:pos x="53" y="110"/>
                  </a:cxn>
                  <a:cxn ang="0">
                    <a:pos x="270" y="60"/>
                  </a:cxn>
                  <a:cxn ang="0">
                    <a:pos x="248" y="69"/>
                  </a:cxn>
                  <a:cxn ang="0">
                    <a:pos x="239" y="91"/>
                  </a:cxn>
                  <a:cxn ang="0">
                    <a:pos x="252" y="116"/>
                  </a:cxn>
                  <a:cxn ang="0">
                    <a:pos x="276" y="121"/>
                  </a:cxn>
                  <a:cxn ang="0">
                    <a:pos x="297" y="103"/>
                  </a:cxn>
                  <a:cxn ang="0">
                    <a:pos x="297" y="80"/>
                  </a:cxn>
                  <a:cxn ang="0">
                    <a:pos x="276" y="62"/>
                  </a:cxn>
                  <a:cxn ang="0">
                    <a:pos x="330" y="183"/>
                  </a:cxn>
                  <a:cxn ang="0">
                    <a:pos x="321" y="152"/>
                  </a:cxn>
                  <a:cxn ang="0">
                    <a:pos x="350" y="158"/>
                  </a:cxn>
                  <a:cxn ang="0">
                    <a:pos x="364" y="185"/>
                  </a:cxn>
                  <a:cxn ang="0">
                    <a:pos x="83" y="63"/>
                  </a:cxn>
                  <a:cxn ang="0">
                    <a:pos x="65" y="85"/>
                  </a:cxn>
                  <a:cxn ang="0">
                    <a:pos x="71" y="109"/>
                  </a:cxn>
                  <a:cxn ang="0">
                    <a:pos x="96" y="121"/>
                  </a:cxn>
                  <a:cxn ang="0">
                    <a:pos x="118" y="112"/>
                  </a:cxn>
                  <a:cxn ang="0">
                    <a:pos x="127" y="91"/>
                  </a:cxn>
                  <a:cxn ang="0">
                    <a:pos x="112" y="65"/>
                  </a:cxn>
                  <a:cxn ang="0">
                    <a:pos x="35" y="150"/>
                  </a:cxn>
                  <a:cxn ang="0">
                    <a:pos x="36" y="176"/>
                  </a:cxn>
                  <a:cxn ang="0">
                    <a:pos x="0" y="185"/>
                  </a:cxn>
                  <a:cxn ang="0">
                    <a:pos x="15" y="158"/>
                  </a:cxn>
                  <a:cxn ang="0">
                    <a:pos x="183" y="0"/>
                  </a:cxn>
                  <a:cxn ang="0">
                    <a:pos x="151" y="13"/>
                  </a:cxn>
                  <a:cxn ang="0">
                    <a:pos x="138" y="45"/>
                  </a:cxn>
                  <a:cxn ang="0">
                    <a:pos x="158" y="81"/>
                  </a:cxn>
                  <a:cxn ang="0">
                    <a:pos x="192" y="89"/>
                  </a:cxn>
                  <a:cxn ang="0">
                    <a:pos x="225" y="62"/>
                  </a:cxn>
                  <a:cxn ang="0">
                    <a:pos x="225" y="27"/>
                  </a:cxn>
                  <a:cxn ang="0">
                    <a:pos x="192" y="0"/>
                  </a:cxn>
                  <a:cxn ang="0">
                    <a:pos x="265" y="174"/>
                  </a:cxn>
                  <a:cxn ang="0">
                    <a:pos x="256" y="136"/>
                  </a:cxn>
                  <a:cxn ang="0">
                    <a:pos x="279" y="136"/>
                  </a:cxn>
                  <a:cxn ang="0">
                    <a:pos x="316" y="165"/>
                  </a:cxn>
                  <a:cxn ang="0">
                    <a:pos x="100" y="272"/>
                  </a:cxn>
                  <a:cxn ang="0">
                    <a:pos x="51" y="165"/>
                  </a:cxn>
                  <a:cxn ang="0">
                    <a:pos x="85" y="136"/>
                  </a:cxn>
                  <a:cxn ang="0">
                    <a:pos x="109" y="136"/>
                  </a:cxn>
                  <a:cxn ang="0">
                    <a:pos x="100" y="174"/>
                  </a:cxn>
                  <a:cxn ang="0">
                    <a:pos x="252" y="159"/>
                  </a:cxn>
                  <a:cxn ang="0">
                    <a:pos x="210" y="109"/>
                  </a:cxn>
                  <a:cxn ang="0">
                    <a:pos x="154" y="109"/>
                  </a:cxn>
                  <a:cxn ang="0">
                    <a:pos x="112" y="159"/>
                  </a:cxn>
                </a:cxnLst>
                <a:rect l="0" t="0" r="r" b="b"/>
                <a:pathLst>
                  <a:path w="364" h="301">
                    <a:moveTo>
                      <a:pt x="332" y="98"/>
                    </a:moveTo>
                    <a:lnTo>
                      <a:pt x="332" y="98"/>
                    </a:lnTo>
                    <a:lnTo>
                      <a:pt x="323" y="100"/>
                    </a:lnTo>
                    <a:lnTo>
                      <a:pt x="317" y="105"/>
                    </a:lnTo>
                    <a:lnTo>
                      <a:pt x="312" y="110"/>
                    </a:lnTo>
                    <a:lnTo>
                      <a:pt x="310" y="120"/>
                    </a:lnTo>
                    <a:lnTo>
                      <a:pt x="310" y="120"/>
                    </a:lnTo>
                    <a:lnTo>
                      <a:pt x="312" y="127"/>
                    </a:lnTo>
                    <a:lnTo>
                      <a:pt x="317" y="134"/>
                    </a:lnTo>
                    <a:lnTo>
                      <a:pt x="323" y="138"/>
                    </a:lnTo>
                    <a:lnTo>
                      <a:pt x="332" y="139"/>
                    </a:lnTo>
                    <a:lnTo>
                      <a:pt x="332" y="139"/>
                    </a:lnTo>
                    <a:lnTo>
                      <a:pt x="339" y="138"/>
                    </a:lnTo>
                    <a:lnTo>
                      <a:pt x="346" y="134"/>
                    </a:lnTo>
                    <a:lnTo>
                      <a:pt x="350" y="127"/>
                    </a:lnTo>
                    <a:lnTo>
                      <a:pt x="352" y="120"/>
                    </a:lnTo>
                    <a:lnTo>
                      <a:pt x="352" y="120"/>
                    </a:lnTo>
                    <a:lnTo>
                      <a:pt x="350" y="110"/>
                    </a:lnTo>
                    <a:lnTo>
                      <a:pt x="346" y="105"/>
                    </a:lnTo>
                    <a:lnTo>
                      <a:pt x="339" y="100"/>
                    </a:lnTo>
                    <a:lnTo>
                      <a:pt x="332" y="98"/>
                    </a:lnTo>
                    <a:lnTo>
                      <a:pt x="332" y="98"/>
                    </a:lnTo>
                    <a:close/>
                    <a:moveTo>
                      <a:pt x="35" y="98"/>
                    </a:moveTo>
                    <a:lnTo>
                      <a:pt x="35" y="98"/>
                    </a:lnTo>
                    <a:lnTo>
                      <a:pt x="25" y="100"/>
                    </a:lnTo>
                    <a:lnTo>
                      <a:pt x="20" y="105"/>
                    </a:lnTo>
                    <a:lnTo>
                      <a:pt x="15" y="11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5" y="127"/>
                    </a:lnTo>
                    <a:lnTo>
                      <a:pt x="20" y="134"/>
                    </a:lnTo>
                    <a:lnTo>
                      <a:pt x="25" y="138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2" y="138"/>
                    </a:lnTo>
                    <a:lnTo>
                      <a:pt x="49" y="134"/>
                    </a:lnTo>
                    <a:lnTo>
                      <a:pt x="53" y="127"/>
                    </a:lnTo>
                    <a:lnTo>
                      <a:pt x="54" y="120"/>
                    </a:lnTo>
                    <a:lnTo>
                      <a:pt x="54" y="120"/>
                    </a:lnTo>
                    <a:lnTo>
                      <a:pt x="53" y="110"/>
                    </a:lnTo>
                    <a:lnTo>
                      <a:pt x="49" y="105"/>
                    </a:lnTo>
                    <a:lnTo>
                      <a:pt x="42" y="100"/>
                    </a:lnTo>
                    <a:lnTo>
                      <a:pt x="35" y="98"/>
                    </a:lnTo>
                    <a:lnTo>
                      <a:pt x="35" y="98"/>
                    </a:lnTo>
                    <a:close/>
                    <a:moveTo>
                      <a:pt x="270" y="60"/>
                    </a:moveTo>
                    <a:lnTo>
                      <a:pt x="270" y="60"/>
                    </a:lnTo>
                    <a:lnTo>
                      <a:pt x="263" y="62"/>
                    </a:lnTo>
                    <a:lnTo>
                      <a:pt x="258" y="63"/>
                    </a:lnTo>
                    <a:lnTo>
                      <a:pt x="252" y="65"/>
                    </a:lnTo>
                    <a:lnTo>
                      <a:pt x="248" y="69"/>
                    </a:lnTo>
                    <a:lnTo>
                      <a:pt x="245" y="74"/>
                    </a:lnTo>
                    <a:lnTo>
                      <a:pt x="241" y="80"/>
                    </a:lnTo>
                    <a:lnTo>
                      <a:pt x="239" y="85"/>
                    </a:lnTo>
                    <a:lnTo>
                      <a:pt x="239" y="91"/>
                    </a:lnTo>
                    <a:lnTo>
                      <a:pt x="239" y="91"/>
                    </a:lnTo>
                    <a:lnTo>
                      <a:pt x="239" y="98"/>
                    </a:lnTo>
                    <a:lnTo>
                      <a:pt x="241" y="103"/>
                    </a:lnTo>
                    <a:lnTo>
                      <a:pt x="245" y="109"/>
                    </a:lnTo>
                    <a:lnTo>
                      <a:pt x="248" y="112"/>
                    </a:lnTo>
                    <a:lnTo>
                      <a:pt x="252" y="116"/>
                    </a:lnTo>
                    <a:lnTo>
                      <a:pt x="258" y="120"/>
                    </a:lnTo>
                    <a:lnTo>
                      <a:pt x="263" y="121"/>
                    </a:lnTo>
                    <a:lnTo>
                      <a:pt x="270" y="121"/>
                    </a:lnTo>
                    <a:lnTo>
                      <a:pt x="270" y="121"/>
                    </a:lnTo>
                    <a:lnTo>
                      <a:pt x="276" y="121"/>
                    </a:lnTo>
                    <a:lnTo>
                      <a:pt x="281" y="120"/>
                    </a:lnTo>
                    <a:lnTo>
                      <a:pt x="287" y="116"/>
                    </a:lnTo>
                    <a:lnTo>
                      <a:pt x="292" y="112"/>
                    </a:lnTo>
                    <a:lnTo>
                      <a:pt x="296" y="109"/>
                    </a:lnTo>
                    <a:lnTo>
                      <a:pt x="297" y="103"/>
                    </a:lnTo>
                    <a:lnTo>
                      <a:pt x="299" y="98"/>
                    </a:lnTo>
                    <a:lnTo>
                      <a:pt x="301" y="91"/>
                    </a:lnTo>
                    <a:lnTo>
                      <a:pt x="301" y="91"/>
                    </a:lnTo>
                    <a:lnTo>
                      <a:pt x="299" y="85"/>
                    </a:lnTo>
                    <a:lnTo>
                      <a:pt x="297" y="80"/>
                    </a:lnTo>
                    <a:lnTo>
                      <a:pt x="296" y="74"/>
                    </a:lnTo>
                    <a:lnTo>
                      <a:pt x="292" y="69"/>
                    </a:lnTo>
                    <a:lnTo>
                      <a:pt x="287" y="65"/>
                    </a:lnTo>
                    <a:lnTo>
                      <a:pt x="281" y="63"/>
                    </a:lnTo>
                    <a:lnTo>
                      <a:pt x="276" y="62"/>
                    </a:lnTo>
                    <a:lnTo>
                      <a:pt x="270" y="60"/>
                    </a:lnTo>
                    <a:lnTo>
                      <a:pt x="270" y="60"/>
                    </a:lnTo>
                    <a:close/>
                    <a:moveTo>
                      <a:pt x="364" y="248"/>
                    </a:moveTo>
                    <a:lnTo>
                      <a:pt x="330" y="248"/>
                    </a:lnTo>
                    <a:lnTo>
                      <a:pt x="330" y="183"/>
                    </a:lnTo>
                    <a:lnTo>
                      <a:pt x="330" y="183"/>
                    </a:lnTo>
                    <a:lnTo>
                      <a:pt x="330" y="176"/>
                    </a:lnTo>
                    <a:lnTo>
                      <a:pt x="328" y="167"/>
                    </a:lnTo>
                    <a:lnTo>
                      <a:pt x="321" y="152"/>
                    </a:lnTo>
                    <a:lnTo>
                      <a:pt x="321" y="152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37" y="152"/>
                    </a:lnTo>
                    <a:lnTo>
                      <a:pt x="345" y="154"/>
                    </a:lnTo>
                    <a:lnTo>
                      <a:pt x="350" y="158"/>
                    </a:lnTo>
                    <a:lnTo>
                      <a:pt x="355" y="161"/>
                    </a:lnTo>
                    <a:lnTo>
                      <a:pt x="359" y="167"/>
                    </a:lnTo>
                    <a:lnTo>
                      <a:pt x="363" y="172"/>
                    </a:lnTo>
                    <a:lnTo>
                      <a:pt x="364" y="178"/>
                    </a:lnTo>
                    <a:lnTo>
                      <a:pt x="364" y="185"/>
                    </a:lnTo>
                    <a:lnTo>
                      <a:pt x="364" y="248"/>
                    </a:lnTo>
                    <a:close/>
                    <a:moveTo>
                      <a:pt x="96" y="60"/>
                    </a:moveTo>
                    <a:lnTo>
                      <a:pt x="96" y="60"/>
                    </a:lnTo>
                    <a:lnTo>
                      <a:pt x="89" y="62"/>
                    </a:lnTo>
                    <a:lnTo>
                      <a:pt x="83" y="63"/>
                    </a:lnTo>
                    <a:lnTo>
                      <a:pt x="78" y="65"/>
                    </a:lnTo>
                    <a:lnTo>
                      <a:pt x="74" y="69"/>
                    </a:lnTo>
                    <a:lnTo>
                      <a:pt x="71" y="74"/>
                    </a:lnTo>
                    <a:lnTo>
                      <a:pt x="67" y="80"/>
                    </a:lnTo>
                    <a:lnTo>
                      <a:pt x="65" y="85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65" y="98"/>
                    </a:lnTo>
                    <a:lnTo>
                      <a:pt x="67" y="103"/>
                    </a:lnTo>
                    <a:lnTo>
                      <a:pt x="71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3" y="120"/>
                    </a:lnTo>
                    <a:lnTo>
                      <a:pt x="89" y="121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102" y="121"/>
                    </a:lnTo>
                    <a:lnTo>
                      <a:pt x="107" y="120"/>
                    </a:lnTo>
                    <a:lnTo>
                      <a:pt x="112" y="116"/>
                    </a:lnTo>
                    <a:lnTo>
                      <a:pt x="118" y="112"/>
                    </a:lnTo>
                    <a:lnTo>
                      <a:pt x="122" y="109"/>
                    </a:lnTo>
                    <a:lnTo>
                      <a:pt x="123" y="103"/>
                    </a:lnTo>
                    <a:lnTo>
                      <a:pt x="125" y="98"/>
                    </a:lnTo>
                    <a:lnTo>
                      <a:pt x="127" y="91"/>
                    </a:lnTo>
                    <a:lnTo>
                      <a:pt x="127" y="91"/>
                    </a:lnTo>
                    <a:lnTo>
                      <a:pt x="125" y="85"/>
                    </a:lnTo>
                    <a:lnTo>
                      <a:pt x="123" y="80"/>
                    </a:lnTo>
                    <a:lnTo>
                      <a:pt x="122" y="74"/>
                    </a:lnTo>
                    <a:lnTo>
                      <a:pt x="118" y="69"/>
                    </a:lnTo>
                    <a:lnTo>
                      <a:pt x="112" y="65"/>
                    </a:lnTo>
                    <a:lnTo>
                      <a:pt x="107" y="63"/>
                    </a:lnTo>
                    <a:lnTo>
                      <a:pt x="102" y="62"/>
                    </a:lnTo>
                    <a:lnTo>
                      <a:pt x="96" y="60"/>
                    </a:lnTo>
                    <a:lnTo>
                      <a:pt x="96" y="60"/>
                    </a:lnTo>
                    <a:close/>
                    <a:moveTo>
                      <a:pt x="35" y="150"/>
                    </a:moveTo>
                    <a:lnTo>
                      <a:pt x="35" y="150"/>
                    </a:lnTo>
                    <a:lnTo>
                      <a:pt x="44" y="152"/>
                    </a:lnTo>
                    <a:lnTo>
                      <a:pt x="44" y="152"/>
                    </a:lnTo>
                    <a:lnTo>
                      <a:pt x="38" y="167"/>
                    </a:lnTo>
                    <a:lnTo>
                      <a:pt x="36" y="176"/>
                    </a:lnTo>
                    <a:lnTo>
                      <a:pt x="35" y="183"/>
                    </a:lnTo>
                    <a:lnTo>
                      <a:pt x="35" y="248"/>
                    </a:lnTo>
                    <a:lnTo>
                      <a:pt x="0" y="24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2" y="172"/>
                    </a:lnTo>
                    <a:lnTo>
                      <a:pt x="6" y="167"/>
                    </a:lnTo>
                    <a:lnTo>
                      <a:pt x="9" y="161"/>
                    </a:lnTo>
                    <a:lnTo>
                      <a:pt x="15" y="158"/>
                    </a:lnTo>
                    <a:lnTo>
                      <a:pt x="20" y="154"/>
                    </a:lnTo>
                    <a:lnTo>
                      <a:pt x="27" y="152"/>
                    </a:lnTo>
                    <a:lnTo>
                      <a:pt x="35" y="150"/>
                    </a:lnTo>
                    <a:lnTo>
                      <a:pt x="35" y="150"/>
                    </a:lnTo>
                    <a:close/>
                    <a:moveTo>
                      <a:pt x="183" y="0"/>
                    </a:moveTo>
                    <a:lnTo>
                      <a:pt x="183" y="0"/>
                    </a:lnTo>
                    <a:lnTo>
                      <a:pt x="174" y="0"/>
                    </a:lnTo>
                    <a:lnTo>
                      <a:pt x="165" y="4"/>
                    </a:lnTo>
                    <a:lnTo>
                      <a:pt x="158" y="7"/>
                    </a:lnTo>
                    <a:lnTo>
                      <a:pt x="151" y="13"/>
                    </a:lnTo>
                    <a:lnTo>
                      <a:pt x="145" y="20"/>
                    </a:lnTo>
                    <a:lnTo>
                      <a:pt x="141" y="27"/>
                    </a:lnTo>
                    <a:lnTo>
                      <a:pt x="138" y="36"/>
                    </a:lnTo>
                    <a:lnTo>
                      <a:pt x="138" y="45"/>
                    </a:lnTo>
                    <a:lnTo>
                      <a:pt x="138" y="45"/>
                    </a:lnTo>
                    <a:lnTo>
                      <a:pt x="138" y="54"/>
                    </a:lnTo>
                    <a:lnTo>
                      <a:pt x="141" y="62"/>
                    </a:lnTo>
                    <a:lnTo>
                      <a:pt x="145" y="71"/>
                    </a:lnTo>
                    <a:lnTo>
                      <a:pt x="151" y="76"/>
                    </a:lnTo>
                    <a:lnTo>
                      <a:pt x="158" y="81"/>
                    </a:lnTo>
                    <a:lnTo>
                      <a:pt x="165" y="87"/>
                    </a:lnTo>
                    <a:lnTo>
                      <a:pt x="174" y="89"/>
                    </a:lnTo>
                    <a:lnTo>
                      <a:pt x="183" y="91"/>
                    </a:lnTo>
                    <a:lnTo>
                      <a:pt x="183" y="91"/>
                    </a:lnTo>
                    <a:lnTo>
                      <a:pt x="192" y="89"/>
                    </a:lnTo>
                    <a:lnTo>
                      <a:pt x="200" y="87"/>
                    </a:lnTo>
                    <a:lnTo>
                      <a:pt x="209" y="81"/>
                    </a:lnTo>
                    <a:lnTo>
                      <a:pt x="214" y="76"/>
                    </a:lnTo>
                    <a:lnTo>
                      <a:pt x="219" y="71"/>
                    </a:lnTo>
                    <a:lnTo>
                      <a:pt x="225" y="62"/>
                    </a:lnTo>
                    <a:lnTo>
                      <a:pt x="227" y="54"/>
                    </a:lnTo>
                    <a:lnTo>
                      <a:pt x="229" y="45"/>
                    </a:lnTo>
                    <a:lnTo>
                      <a:pt x="229" y="45"/>
                    </a:lnTo>
                    <a:lnTo>
                      <a:pt x="227" y="36"/>
                    </a:lnTo>
                    <a:lnTo>
                      <a:pt x="225" y="27"/>
                    </a:lnTo>
                    <a:lnTo>
                      <a:pt x="219" y="20"/>
                    </a:lnTo>
                    <a:lnTo>
                      <a:pt x="214" y="13"/>
                    </a:lnTo>
                    <a:lnTo>
                      <a:pt x="209" y="7"/>
                    </a:lnTo>
                    <a:lnTo>
                      <a:pt x="200" y="4"/>
                    </a:lnTo>
                    <a:lnTo>
                      <a:pt x="192" y="0"/>
                    </a:lnTo>
                    <a:lnTo>
                      <a:pt x="183" y="0"/>
                    </a:lnTo>
                    <a:lnTo>
                      <a:pt x="183" y="0"/>
                    </a:lnTo>
                    <a:close/>
                    <a:moveTo>
                      <a:pt x="319" y="272"/>
                    </a:moveTo>
                    <a:lnTo>
                      <a:pt x="265" y="272"/>
                    </a:lnTo>
                    <a:lnTo>
                      <a:pt x="265" y="174"/>
                    </a:lnTo>
                    <a:lnTo>
                      <a:pt x="265" y="174"/>
                    </a:lnTo>
                    <a:lnTo>
                      <a:pt x="265" y="163"/>
                    </a:lnTo>
                    <a:lnTo>
                      <a:pt x="263" y="154"/>
                    </a:lnTo>
                    <a:lnTo>
                      <a:pt x="259" y="145"/>
                    </a:lnTo>
                    <a:lnTo>
                      <a:pt x="256" y="136"/>
                    </a:lnTo>
                    <a:lnTo>
                      <a:pt x="256" y="136"/>
                    </a:lnTo>
                    <a:lnTo>
                      <a:pt x="263" y="134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9" y="136"/>
                    </a:lnTo>
                    <a:lnTo>
                      <a:pt x="288" y="138"/>
                    </a:lnTo>
                    <a:lnTo>
                      <a:pt x="297" y="143"/>
                    </a:lnTo>
                    <a:lnTo>
                      <a:pt x="305" y="149"/>
                    </a:lnTo>
                    <a:lnTo>
                      <a:pt x="310" y="156"/>
                    </a:lnTo>
                    <a:lnTo>
                      <a:pt x="316" y="165"/>
                    </a:lnTo>
                    <a:lnTo>
                      <a:pt x="317" y="174"/>
                    </a:lnTo>
                    <a:lnTo>
                      <a:pt x="319" y="183"/>
                    </a:lnTo>
                    <a:lnTo>
                      <a:pt x="319" y="272"/>
                    </a:lnTo>
                    <a:close/>
                    <a:moveTo>
                      <a:pt x="100" y="174"/>
                    </a:moveTo>
                    <a:lnTo>
                      <a:pt x="100" y="272"/>
                    </a:lnTo>
                    <a:lnTo>
                      <a:pt x="45" y="272"/>
                    </a:lnTo>
                    <a:lnTo>
                      <a:pt x="45" y="183"/>
                    </a:lnTo>
                    <a:lnTo>
                      <a:pt x="45" y="183"/>
                    </a:lnTo>
                    <a:lnTo>
                      <a:pt x="47" y="174"/>
                    </a:lnTo>
                    <a:lnTo>
                      <a:pt x="51" y="165"/>
                    </a:lnTo>
                    <a:lnTo>
                      <a:pt x="54" y="156"/>
                    </a:lnTo>
                    <a:lnTo>
                      <a:pt x="60" y="149"/>
                    </a:lnTo>
                    <a:lnTo>
                      <a:pt x="67" y="143"/>
                    </a:lnTo>
                    <a:lnTo>
                      <a:pt x="76" y="138"/>
                    </a:lnTo>
                    <a:lnTo>
                      <a:pt x="85" y="136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103" y="134"/>
                    </a:lnTo>
                    <a:lnTo>
                      <a:pt x="109" y="136"/>
                    </a:lnTo>
                    <a:lnTo>
                      <a:pt x="109" y="136"/>
                    </a:lnTo>
                    <a:lnTo>
                      <a:pt x="105" y="145"/>
                    </a:lnTo>
                    <a:lnTo>
                      <a:pt x="102" y="154"/>
                    </a:lnTo>
                    <a:lnTo>
                      <a:pt x="100" y="163"/>
                    </a:lnTo>
                    <a:lnTo>
                      <a:pt x="100" y="174"/>
                    </a:lnTo>
                    <a:lnTo>
                      <a:pt x="100" y="174"/>
                    </a:lnTo>
                    <a:close/>
                    <a:moveTo>
                      <a:pt x="111" y="301"/>
                    </a:moveTo>
                    <a:lnTo>
                      <a:pt x="254" y="301"/>
                    </a:lnTo>
                    <a:lnTo>
                      <a:pt x="254" y="174"/>
                    </a:lnTo>
                    <a:lnTo>
                      <a:pt x="254" y="174"/>
                    </a:lnTo>
                    <a:lnTo>
                      <a:pt x="252" y="159"/>
                    </a:lnTo>
                    <a:lnTo>
                      <a:pt x="248" y="145"/>
                    </a:lnTo>
                    <a:lnTo>
                      <a:pt x="241" y="134"/>
                    </a:lnTo>
                    <a:lnTo>
                      <a:pt x="232" y="123"/>
                    </a:lnTo>
                    <a:lnTo>
                      <a:pt x="223" y="114"/>
                    </a:lnTo>
                    <a:lnTo>
                      <a:pt x="210" y="109"/>
                    </a:lnTo>
                    <a:lnTo>
                      <a:pt x="198" y="103"/>
                    </a:lnTo>
                    <a:lnTo>
                      <a:pt x="183" y="101"/>
                    </a:lnTo>
                    <a:lnTo>
                      <a:pt x="183" y="101"/>
                    </a:lnTo>
                    <a:lnTo>
                      <a:pt x="169" y="103"/>
                    </a:lnTo>
                    <a:lnTo>
                      <a:pt x="154" y="109"/>
                    </a:lnTo>
                    <a:lnTo>
                      <a:pt x="143" y="114"/>
                    </a:lnTo>
                    <a:lnTo>
                      <a:pt x="132" y="123"/>
                    </a:lnTo>
                    <a:lnTo>
                      <a:pt x="123" y="134"/>
                    </a:lnTo>
                    <a:lnTo>
                      <a:pt x="116" y="145"/>
                    </a:lnTo>
                    <a:lnTo>
                      <a:pt x="112" y="159"/>
                    </a:lnTo>
                    <a:lnTo>
                      <a:pt x="111" y="174"/>
                    </a:lnTo>
                    <a:lnTo>
                      <a:pt x="111" y="3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</p:grpSp>
        <p:sp>
          <p:nvSpPr>
            <p:cNvPr id="31" name="Oval 53"/>
            <p:cNvSpPr/>
            <p:nvPr/>
          </p:nvSpPr>
          <p:spPr bwMode="auto">
            <a:xfrm>
              <a:off x="5833419" y="4695123"/>
              <a:ext cx="85726" cy="85725"/>
            </a:xfrm>
            <a:prstGeom prst="ellipse">
              <a:avLst/>
            </a:prstGeom>
            <a:solidFill>
              <a:srgbClr val="04196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134319" y="1663547"/>
            <a:ext cx="3267675" cy="3245286"/>
            <a:chOff x="5763615" y="743396"/>
            <a:chExt cx="5792720" cy="5618599"/>
          </a:xfrm>
        </p:grpSpPr>
        <p:sp>
          <p:nvSpPr>
            <p:cNvPr id="66" name="椭圆 65"/>
            <p:cNvSpPr/>
            <p:nvPr/>
          </p:nvSpPr>
          <p:spPr>
            <a:xfrm>
              <a:off x="5763615" y="743396"/>
              <a:ext cx="5756423" cy="56185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7" name="矩形 66"/>
            <p:cNvSpPr/>
            <p:nvPr/>
          </p:nvSpPr>
          <p:spPr>
            <a:xfrm rot="20040000">
              <a:off x="7028076" y="1190447"/>
              <a:ext cx="1613123" cy="593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泰药</a:t>
              </a:r>
              <a:endPara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金融中心</a:t>
              </a:r>
              <a:endPara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 rot="1500000">
              <a:off x="8832519" y="1290020"/>
              <a:ext cx="1613123" cy="593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泰药</a:t>
              </a:r>
              <a:endPara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展销中心</a:t>
              </a:r>
              <a:endPara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rot="3660000">
              <a:off x="10111852" y="2509458"/>
              <a:ext cx="1613123" cy="593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</a:t>
              </a:r>
              <a:endPara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中心</a:t>
              </a:r>
              <a:endPara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 rot="17880000">
              <a:off x="10071146" y="4203411"/>
              <a:ext cx="1613123" cy="593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泰药</a:t>
              </a:r>
              <a:endPara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交易中心</a:t>
              </a:r>
              <a:endPara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 rot="20040000">
              <a:off x="8821470" y="5401332"/>
              <a:ext cx="1613123" cy="593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智慧产业人才中心</a:t>
              </a:r>
              <a:endPara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 rot="1500000">
              <a:off x="6983882" y="5401332"/>
              <a:ext cx="1613123" cy="593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智慧产业现代物流中心</a:t>
              </a:r>
              <a:endParaRPr lang="zh-CN" altLang="en-US" sz="1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 rot="3420000">
              <a:off x="5675473" y="4232486"/>
              <a:ext cx="1613123" cy="593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智慧产业</a:t>
              </a:r>
              <a:endParaRPr lang="zh-CN" altLang="en-US" sz="1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研究中心</a:t>
              </a:r>
              <a:endParaRPr lang="zh-CN" altLang="en-US" sz="1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 rot="17880000">
              <a:off x="5741185" y="2491430"/>
              <a:ext cx="1613123" cy="593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智慧公共服务中心</a:t>
              </a:r>
              <a:endPara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5" name="直接连接符 74"/>
            <p:cNvCxnSpPr>
              <a:stCxn id="66" idx="7"/>
            </p:cNvCxnSpPr>
            <p:nvPr/>
          </p:nvCxnSpPr>
          <p:spPr>
            <a:xfrm flipH="1">
              <a:off x="6607061" y="1566221"/>
              <a:ext cx="4069970" cy="3883959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>
              <a:endCxn id="66" idx="5"/>
            </p:cNvCxnSpPr>
            <p:nvPr/>
          </p:nvCxnSpPr>
          <p:spPr>
            <a:xfrm>
              <a:off x="6583217" y="1592988"/>
              <a:ext cx="4093813" cy="3946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椭圆 76"/>
            <p:cNvSpPr/>
            <p:nvPr/>
          </p:nvSpPr>
          <p:spPr>
            <a:xfrm>
              <a:off x="6923201" y="1833879"/>
              <a:ext cx="3631290" cy="36042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  </a:t>
              </a:r>
              <a:endParaRPr lang="zh-CN" altLang="en-US" sz="1200" dirty="0"/>
            </a:p>
          </p:txBody>
        </p:sp>
        <p:grpSp>
          <p:nvGrpSpPr>
            <p:cNvPr id="78" name="组合 1"/>
            <p:cNvGrpSpPr/>
            <p:nvPr/>
          </p:nvGrpSpPr>
          <p:grpSpPr>
            <a:xfrm>
              <a:off x="5842367" y="837601"/>
              <a:ext cx="5713968" cy="5497063"/>
              <a:chOff x="1323" y="667"/>
              <a:chExt cx="9826" cy="9453"/>
            </a:xfrm>
          </p:grpSpPr>
          <p:cxnSp>
            <p:nvCxnSpPr>
              <p:cNvPr id="84" name="直接连接符 83"/>
              <p:cNvCxnSpPr/>
              <p:nvPr/>
            </p:nvCxnSpPr>
            <p:spPr>
              <a:xfrm>
                <a:off x="1323" y="5492"/>
                <a:ext cx="9826" cy="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H="1">
                <a:off x="6174" y="667"/>
                <a:ext cx="41" cy="9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椭圆 78"/>
            <p:cNvSpPr/>
            <p:nvPr/>
          </p:nvSpPr>
          <p:spPr>
            <a:xfrm>
              <a:off x="7918958" y="2875230"/>
              <a:ext cx="1567183" cy="154334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全球</a:t>
              </a:r>
              <a:endPara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总部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 rot="18780000">
              <a:off x="6987953" y="2579240"/>
              <a:ext cx="1605563" cy="593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智能产业</a:t>
              </a:r>
              <a:endParaRPr lang="zh-CN" altLang="en-US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示范区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 rot="3240000">
              <a:off x="8901137" y="2660651"/>
              <a:ext cx="1605563" cy="593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供给</a:t>
              </a:r>
              <a:r>
                <a:rPr lang="zh-CN" altLang="en-US" sz="1200" b="1" dirty="0" smtClean="0">
                  <a:solidFill>
                    <a:schemeClr val="bg1"/>
                  </a:solidFill>
                </a:rPr>
                <a:t>侧</a:t>
              </a:r>
              <a:endParaRPr lang="zh-CN" altLang="en-US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示范区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 rot="3240000">
              <a:off x="6988534" y="4170846"/>
              <a:ext cx="1605563" cy="593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休闲度假</a:t>
              </a:r>
              <a:endParaRPr lang="zh-CN" altLang="en-US" sz="1200" b="1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示范区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 rot="18780000">
              <a:off x="8718394" y="4079013"/>
              <a:ext cx="1761279" cy="593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智慧产业小镇示范区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6" name="文本占位符 2"/>
          <p:cNvSpPr txBox="1">
            <a:spLocks noChangeArrowheads="1"/>
          </p:cNvSpPr>
          <p:nvPr/>
        </p:nvSpPr>
        <p:spPr>
          <a:xfrm>
            <a:off x="769043" y="206601"/>
            <a:ext cx="4829130" cy="43202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众泰联概述</a:t>
            </a:r>
            <a:endParaRPr lang="zh-CN" altLang="en-US" sz="2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854732" y="120974"/>
            <a:ext cx="4213033" cy="495383"/>
          </a:xfrm>
        </p:spPr>
        <p:txBody>
          <a:bodyPr>
            <a:normAutofit/>
          </a:bodyPr>
          <a:lstStyle/>
          <a:p>
            <a:r>
              <a:rPr lang="zh-CN" altLang="en-US" sz="20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运营</a:t>
            </a:r>
            <a:r>
              <a:rPr lang="zh-CN" altLang="en-US" sz="20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方式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9552" y="955407"/>
            <a:ext cx="7737912" cy="3960440"/>
            <a:chOff x="539552" y="955407"/>
            <a:chExt cx="7737912" cy="3960440"/>
          </a:xfrm>
        </p:grpSpPr>
        <p:sp>
          <p:nvSpPr>
            <p:cNvPr id="6" name="Freeform 14"/>
            <p:cNvSpPr/>
            <p:nvPr/>
          </p:nvSpPr>
          <p:spPr bwMode="auto">
            <a:xfrm>
              <a:off x="5467954" y="1230659"/>
              <a:ext cx="839640" cy="3427733"/>
            </a:xfrm>
            <a:custGeom>
              <a:avLst/>
              <a:gdLst>
                <a:gd name="T0" fmla="*/ 25 w 405"/>
                <a:gd name="T1" fmla="*/ 1290 h 1305"/>
                <a:gd name="T2" fmla="*/ 53 w 405"/>
                <a:gd name="T3" fmla="*/ 1272 h 1305"/>
                <a:gd name="T4" fmla="*/ 137 w 405"/>
                <a:gd name="T5" fmla="*/ 1200 h 1305"/>
                <a:gd name="T6" fmla="*/ 154 w 405"/>
                <a:gd name="T7" fmla="*/ 1182 h 1305"/>
                <a:gd name="T8" fmla="*/ 171 w 405"/>
                <a:gd name="T9" fmla="*/ 1163 h 1305"/>
                <a:gd name="T10" fmla="*/ 221 w 405"/>
                <a:gd name="T11" fmla="*/ 1095 h 1305"/>
                <a:gd name="T12" fmla="*/ 263 w 405"/>
                <a:gd name="T13" fmla="*/ 1022 h 1305"/>
                <a:gd name="T14" fmla="*/ 279 w 405"/>
                <a:gd name="T15" fmla="*/ 986 h 1305"/>
                <a:gd name="T16" fmla="*/ 292 w 405"/>
                <a:gd name="T17" fmla="*/ 956 h 1305"/>
                <a:gd name="T18" fmla="*/ 303 w 405"/>
                <a:gd name="T19" fmla="*/ 925 h 1305"/>
                <a:gd name="T20" fmla="*/ 316 w 405"/>
                <a:gd name="T21" fmla="*/ 885 h 1305"/>
                <a:gd name="T22" fmla="*/ 326 w 405"/>
                <a:gd name="T23" fmla="*/ 843 h 1305"/>
                <a:gd name="T24" fmla="*/ 333 w 405"/>
                <a:gd name="T25" fmla="*/ 809 h 1305"/>
                <a:gd name="T26" fmla="*/ 339 w 405"/>
                <a:gd name="T27" fmla="*/ 775 h 1305"/>
                <a:gd name="T28" fmla="*/ 344 w 405"/>
                <a:gd name="T29" fmla="*/ 731 h 1305"/>
                <a:gd name="T30" fmla="*/ 346 w 405"/>
                <a:gd name="T31" fmla="*/ 687 h 1305"/>
                <a:gd name="T32" fmla="*/ 347 w 405"/>
                <a:gd name="T33" fmla="*/ 653 h 1305"/>
                <a:gd name="T34" fmla="*/ 346 w 405"/>
                <a:gd name="T35" fmla="*/ 617 h 1305"/>
                <a:gd name="T36" fmla="*/ 344 w 405"/>
                <a:gd name="T37" fmla="*/ 573 h 1305"/>
                <a:gd name="T38" fmla="*/ 339 w 405"/>
                <a:gd name="T39" fmla="*/ 529 h 1305"/>
                <a:gd name="T40" fmla="*/ 333 w 405"/>
                <a:gd name="T41" fmla="*/ 495 h 1305"/>
                <a:gd name="T42" fmla="*/ 326 w 405"/>
                <a:gd name="T43" fmla="*/ 461 h 1305"/>
                <a:gd name="T44" fmla="*/ 316 w 405"/>
                <a:gd name="T45" fmla="*/ 420 h 1305"/>
                <a:gd name="T46" fmla="*/ 303 w 405"/>
                <a:gd name="T47" fmla="*/ 380 h 1305"/>
                <a:gd name="T48" fmla="*/ 292 w 405"/>
                <a:gd name="T49" fmla="*/ 348 h 1305"/>
                <a:gd name="T50" fmla="*/ 279 w 405"/>
                <a:gd name="T51" fmla="*/ 318 h 1305"/>
                <a:gd name="T52" fmla="*/ 263 w 405"/>
                <a:gd name="T53" fmla="*/ 282 h 1305"/>
                <a:gd name="T54" fmla="*/ 221 w 405"/>
                <a:gd name="T55" fmla="*/ 209 h 1305"/>
                <a:gd name="T56" fmla="*/ 171 w 405"/>
                <a:gd name="T57" fmla="*/ 142 h 1305"/>
                <a:gd name="T58" fmla="*/ 146 w 405"/>
                <a:gd name="T59" fmla="*/ 113 h 1305"/>
                <a:gd name="T60" fmla="*/ 120 w 405"/>
                <a:gd name="T61" fmla="*/ 88 h 1305"/>
                <a:gd name="T62" fmla="*/ 46 w 405"/>
                <a:gd name="T63" fmla="*/ 28 h 1305"/>
                <a:gd name="T64" fmla="*/ 16 w 405"/>
                <a:gd name="T65" fmla="*/ 9 h 1305"/>
                <a:gd name="T66" fmla="*/ 17 w 405"/>
                <a:gd name="T67" fmla="*/ 6 h 1305"/>
                <a:gd name="T68" fmla="*/ 51 w 405"/>
                <a:gd name="T69" fmla="*/ 21 h 1305"/>
                <a:gd name="T70" fmla="*/ 82 w 405"/>
                <a:gd name="T71" fmla="*/ 37 h 1305"/>
                <a:gd name="T72" fmla="*/ 107 w 405"/>
                <a:gd name="T73" fmla="*/ 53 h 1305"/>
                <a:gd name="T74" fmla="*/ 214 w 405"/>
                <a:gd name="T75" fmla="*/ 144 h 1305"/>
                <a:gd name="T76" fmla="*/ 234 w 405"/>
                <a:gd name="T77" fmla="*/ 166 h 1305"/>
                <a:gd name="T78" fmla="*/ 290 w 405"/>
                <a:gd name="T79" fmla="*/ 242 h 1305"/>
                <a:gd name="T80" fmla="*/ 307 w 405"/>
                <a:gd name="T81" fmla="*/ 271 h 1305"/>
                <a:gd name="T82" fmla="*/ 327 w 405"/>
                <a:gd name="T83" fmla="*/ 309 h 1305"/>
                <a:gd name="T84" fmla="*/ 345 w 405"/>
                <a:gd name="T85" fmla="*/ 348 h 1305"/>
                <a:gd name="T86" fmla="*/ 358 w 405"/>
                <a:gd name="T87" fmla="*/ 381 h 1305"/>
                <a:gd name="T88" fmla="*/ 369 w 405"/>
                <a:gd name="T89" fmla="*/ 415 h 1305"/>
                <a:gd name="T90" fmla="*/ 393 w 405"/>
                <a:gd name="T91" fmla="*/ 513 h 1305"/>
                <a:gd name="T92" fmla="*/ 401 w 405"/>
                <a:gd name="T93" fmla="*/ 578 h 1305"/>
                <a:gd name="T94" fmla="*/ 404 w 405"/>
                <a:gd name="T95" fmla="*/ 625 h 1305"/>
                <a:gd name="T96" fmla="*/ 404 w 405"/>
                <a:gd name="T97" fmla="*/ 671 h 1305"/>
                <a:gd name="T98" fmla="*/ 403 w 405"/>
                <a:gd name="T99" fmla="*/ 708 h 1305"/>
                <a:gd name="T100" fmla="*/ 394 w 405"/>
                <a:gd name="T101" fmla="*/ 782 h 1305"/>
                <a:gd name="T102" fmla="*/ 374 w 405"/>
                <a:gd name="T103" fmla="*/ 872 h 1305"/>
                <a:gd name="T104" fmla="*/ 363 w 405"/>
                <a:gd name="T105" fmla="*/ 906 h 1305"/>
                <a:gd name="T106" fmla="*/ 348 w 405"/>
                <a:gd name="T107" fmla="*/ 948 h 1305"/>
                <a:gd name="T108" fmla="*/ 330 w 405"/>
                <a:gd name="T109" fmla="*/ 988 h 1305"/>
                <a:gd name="T110" fmla="*/ 315 w 405"/>
                <a:gd name="T111" fmla="*/ 1019 h 1305"/>
                <a:gd name="T112" fmla="*/ 298 w 405"/>
                <a:gd name="T113" fmla="*/ 1048 h 1305"/>
                <a:gd name="T114" fmla="*/ 135 w 405"/>
                <a:gd name="T115" fmla="*/ 1231 h 1305"/>
                <a:gd name="T116" fmla="*/ 103 w 405"/>
                <a:gd name="T117" fmla="*/ 1254 h 1305"/>
                <a:gd name="T118" fmla="*/ 66 w 405"/>
                <a:gd name="T119" fmla="*/ 1276 h 1305"/>
                <a:gd name="T120" fmla="*/ 38 w 405"/>
                <a:gd name="T121" fmla="*/ 1289 h 1305"/>
                <a:gd name="T122" fmla="*/ 0 w 405"/>
                <a:gd name="T123" fmla="*/ 1305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305">
                  <a:moveTo>
                    <a:pt x="0" y="1305"/>
                  </a:moveTo>
                  <a:cubicBezTo>
                    <a:pt x="0" y="1305"/>
                    <a:pt x="5" y="1302"/>
                    <a:pt x="16" y="1295"/>
                  </a:cubicBezTo>
                  <a:cubicBezTo>
                    <a:pt x="19" y="1294"/>
                    <a:pt x="21" y="1292"/>
                    <a:pt x="25" y="1290"/>
                  </a:cubicBezTo>
                  <a:cubicBezTo>
                    <a:pt x="28" y="1288"/>
                    <a:pt x="31" y="1286"/>
                    <a:pt x="35" y="1284"/>
                  </a:cubicBezTo>
                  <a:cubicBezTo>
                    <a:pt x="38" y="1282"/>
                    <a:pt x="42" y="1279"/>
                    <a:pt x="46" y="1276"/>
                  </a:cubicBezTo>
                  <a:cubicBezTo>
                    <a:pt x="48" y="1275"/>
                    <a:pt x="50" y="1273"/>
                    <a:pt x="53" y="1272"/>
                  </a:cubicBezTo>
                  <a:cubicBezTo>
                    <a:pt x="55" y="1270"/>
                    <a:pt x="57" y="1269"/>
                    <a:pt x="59" y="1267"/>
                  </a:cubicBezTo>
                  <a:cubicBezTo>
                    <a:pt x="77" y="1254"/>
                    <a:pt x="98" y="1237"/>
                    <a:pt x="120" y="1216"/>
                  </a:cubicBezTo>
                  <a:cubicBezTo>
                    <a:pt x="126" y="1211"/>
                    <a:pt x="131" y="1206"/>
                    <a:pt x="137" y="1200"/>
                  </a:cubicBezTo>
                  <a:cubicBezTo>
                    <a:pt x="139" y="1199"/>
                    <a:pt x="140" y="1197"/>
                    <a:pt x="141" y="1196"/>
                  </a:cubicBezTo>
                  <a:cubicBezTo>
                    <a:pt x="143" y="1194"/>
                    <a:pt x="144" y="1193"/>
                    <a:pt x="146" y="1191"/>
                  </a:cubicBezTo>
                  <a:cubicBezTo>
                    <a:pt x="148" y="1188"/>
                    <a:pt x="151" y="1185"/>
                    <a:pt x="154" y="1182"/>
                  </a:cubicBezTo>
                  <a:cubicBezTo>
                    <a:pt x="156" y="1180"/>
                    <a:pt x="157" y="1179"/>
                    <a:pt x="158" y="1177"/>
                  </a:cubicBezTo>
                  <a:cubicBezTo>
                    <a:pt x="160" y="1176"/>
                    <a:pt x="161" y="1174"/>
                    <a:pt x="163" y="1172"/>
                  </a:cubicBezTo>
                  <a:cubicBezTo>
                    <a:pt x="165" y="1169"/>
                    <a:pt x="168" y="1166"/>
                    <a:pt x="171" y="1163"/>
                  </a:cubicBezTo>
                  <a:cubicBezTo>
                    <a:pt x="174" y="1159"/>
                    <a:pt x="177" y="1156"/>
                    <a:pt x="180" y="1152"/>
                  </a:cubicBezTo>
                  <a:cubicBezTo>
                    <a:pt x="182" y="1149"/>
                    <a:pt x="185" y="1145"/>
                    <a:pt x="188" y="1142"/>
                  </a:cubicBezTo>
                  <a:cubicBezTo>
                    <a:pt x="199" y="1127"/>
                    <a:pt x="210" y="1112"/>
                    <a:pt x="221" y="1095"/>
                  </a:cubicBezTo>
                  <a:cubicBezTo>
                    <a:pt x="232" y="1079"/>
                    <a:pt x="242" y="1061"/>
                    <a:pt x="252" y="1043"/>
                  </a:cubicBezTo>
                  <a:cubicBezTo>
                    <a:pt x="254" y="1039"/>
                    <a:pt x="257" y="1034"/>
                    <a:pt x="259" y="1029"/>
                  </a:cubicBezTo>
                  <a:cubicBezTo>
                    <a:pt x="260" y="1027"/>
                    <a:pt x="261" y="1025"/>
                    <a:pt x="263" y="1022"/>
                  </a:cubicBezTo>
                  <a:cubicBezTo>
                    <a:pt x="264" y="1020"/>
                    <a:pt x="265" y="1018"/>
                    <a:pt x="266" y="1015"/>
                  </a:cubicBezTo>
                  <a:cubicBezTo>
                    <a:pt x="268" y="1011"/>
                    <a:pt x="271" y="1006"/>
                    <a:pt x="273" y="1001"/>
                  </a:cubicBezTo>
                  <a:cubicBezTo>
                    <a:pt x="275" y="996"/>
                    <a:pt x="277" y="991"/>
                    <a:pt x="279" y="986"/>
                  </a:cubicBezTo>
                  <a:cubicBezTo>
                    <a:pt x="280" y="984"/>
                    <a:pt x="282" y="981"/>
                    <a:pt x="283" y="979"/>
                  </a:cubicBezTo>
                  <a:cubicBezTo>
                    <a:pt x="284" y="976"/>
                    <a:pt x="285" y="974"/>
                    <a:pt x="286" y="971"/>
                  </a:cubicBezTo>
                  <a:cubicBezTo>
                    <a:pt x="288" y="966"/>
                    <a:pt x="290" y="961"/>
                    <a:pt x="292" y="956"/>
                  </a:cubicBezTo>
                  <a:cubicBezTo>
                    <a:pt x="294" y="951"/>
                    <a:pt x="296" y="946"/>
                    <a:pt x="298" y="941"/>
                  </a:cubicBezTo>
                  <a:cubicBezTo>
                    <a:pt x="298" y="938"/>
                    <a:pt x="299" y="935"/>
                    <a:pt x="300" y="933"/>
                  </a:cubicBezTo>
                  <a:cubicBezTo>
                    <a:pt x="301" y="930"/>
                    <a:pt x="302" y="927"/>
                    <a:pt x="303" y="925"/>
                  </a:cubicBezTo>
                  <a:cubicBezTo>
                    <a:pt x="305" y="920"/>
                    <a:pt x="307" y="914"/>
                    <a:pt x="308" y="909"/>
                  </a:cubicBezTo>
                  <a:cubicBezTo>
                    <a:pt x="310" y="904"/>
                    <a:pt x="312" y="898"/>
                    <a:pt x="313" y="893"/>
                  </a:cubicBezTo>
                  <a:cubicBezTo>
                    <a:pt x="314" y="890"/>
                    <a:pt x="315" y="887"/>
                    <a:pt x="316" y="885"/>
                  </a:cubicBezTo>
                  <a:cubicBezTo>
                    <a:pt x="316" y="882"/>
                    <a:pt x="317" y="879"/>
                    <a:pt x="318" y="876"/>
                  </a:cubicBezTo>
                  <a:cubicBezTo>
                    <a:pt x="319" y="871"/>
                    <a:pt x="321" y="865"/>
                    <a:pt x="322" y="860"/>
                  </a:cubicBezTo>
                  <a:cubicBezTo>
                    <a:pt x="323" y="854"/>
                    <a:pt x="325" y="849"/>
                    <a:pt x="326" y="843"/>
                  </a:cubicBezTo>
                  <a:cubicBezTo>
                    <a:pt x="327" y="840"/>
                    <a:pt x="327" y="838"/>
                    <a:pt x="328" y="835"/>
                  </a:cubicBezTo>
                  <a:cubicBezTo>
                    <a:pt x="328" y="832"/>
                    <a:pt x="329" y="829"/>
                    <a:pt x="330" y="826"/>
                  </a:cubicBezTo>
                  <a:cubicBezTo>
                    <a:pt x="331" y="821"/>
                    <a:pt x="332" y="815"/>
                    <a:pt x="333" y="809"/>
                  </a:cubicBezTo>
                  <a:cubicBezTo>
                    <a:pt x="334" y="804"/>
                    <a:pt x="335" y="798"/>
                    <a:pt x="336" y="792"/>
                  </a:cubicBezTo>
                  <a:cubicBezTo>
                    <a:pt x="336" y="789"/>
                    <a:pt x="337" y="787"/>
                    <a:pt x="337" y="784"/>
                  </a:cubicBezTo>
                  <a:cubicBezTo>
                    <a:pt x="339" y="775"/>
                    <a:pt x="339" y="775"/>
                    <a:pt x="339" y="775"/>
                  </a:cubicBezTo>
                  <a:cubicBezTo>
                    <a:pt x="339" y="769"/>
                    <a:pt x="340" y="763"/>
                    <a:pt x="341" y="758"/>
                  </a:cubicBezTo>
                  <a:cubicBezTo>
                    <a:pt x="341" y="752"/>
                    <a:pt x="342" y="746"/>
                    <a:pt x="343" y="740"/>
                  </a:cubicBezTo>
                  <a:cubicBezTo>
                    <a:pt x="343" y="737"/>
                    <a:pt x="343" y="734"/>
                    <a:pt x="344" y="731"/>
                  </a:cubicBezTo>
                  <a:cubicBezTo>
                    <a:pt x="344" y="723"/>
                    <a:pt x="344" y="723"/>
                    <a:pt x="344" y="723"/>
                  </a:cubicBezTo>
                  <a:cubicBezTo>
                    <a:pt x="345" y="717"/>
                    <a:pt x="345" y="711"/>
                    <a:pt x="346" y="705"/>
                  </a:cubicBezTo>
                  <a:cubicBezTo>
                    <a:pt x="346" y="699"/>
                    <a:pt x="346" y="693"/>
                    <a:pt x="346" y="687"/>
                  </a:cubicBezTo>
                  <a:cubicBezTo>
                    <a:pt x="347" y="679"/>
                    <a:pt x="347" y="679"/>
                    <a:pt x="347" y="679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7" y="653"/>
                    <a:pt x="347" y="653"/>
                    <a:pt x="347" y="653"/>
                  </a:cubicBezTo>
                  <a:cubicBezTo>
                    <a:pt x="347" y="634"/>
                    <a:pt x="347" y="634"/>
                    <a:pt x="347" y="634"/>
                  </a:cubicBezTo>
                  <a:cubicBezTo>
                    <a:pt x="347" y="625"/>
                    <a:pt x="347" y="625"/>
                    <a:pt x="347" y="625"/>
                  </a:cubicBezTo>
                  <a:cubicBezTo>
                    <a:pt x="346" y="617"/>
                    <a:pt x="346" y="617"/>
                    <a:pt x="346" y="617"/>
                  </a:cubicBezTo>
                  <a:cubicBezTo>
                    <a:pt x="346" y="611"/>
                    <a:pt x="346" y="605"/>
                    <a:pt x="346" y="599"/>
                  </a:cubicBezTo>
                  <a:cubicBezTo>
                    <a:pt x="345" y="593"/>
                    <a:pt x="345" y="588"/>
                    <a:pt x="344" y="582"/>
                  </a:cubicBezTo>
                  <a:cubicBezTo>
                    <a:pt x="344" y="573"/>
                    <a:pt x="344" y="573"/>
                    <a:pt x="344" y="573"/>
                  </a:cubicBezTo>
                  <a:cubicBezTo>
                    <a:pt x="343" y="570"/>
                    <a:pt x="343" y="567"/>
                    <a:pt x="343" y="564"/>
                  </a:cubicBezTo>
                  <a:cubicBezTo>
                    <a:pt x="342" y="558"/>
                    <a:pt x="341" y="553"/>
                    <a:pt x="341" y="547"/>
                  </a:cubicBezTo>
                  <a:cubicBezTo>
                    <a:pt x="340" y="541"/>
                    <a:pt x="339" y="535"/>
                    <a:pt x="339" y="529"/>
                  </a:cubicBezTo>
                  <a:cubicBezTo>
                    <a:pt x="337" y="521"/>
                    <a:pt x="337" y="521"/>
                    <a:pt x="337" y="521"/>
                  </a:cubicBezTo>
                  <a:cubicBezTo>
                    <a:pt x="337" y="518"/>
                    <a:pt x="336" y="515"/>
                    <a:pt x="336" y="512"/>
                  </a:cubicBezTo>
                  <a:cubicBezTo>
                    <a:pt x="335" y="506"/>
                    <a:pt x="334" y="501"/>
                    <a:pt x="333" y="495"/>
                  </a:cubicBezTo>
                  <a:cubicBezTo>
                    <a:pt x="332" y="489"/>
                    <a:pt x="331" y="484"/>
                    <a:pt x="330" y="478"/>
                  </a:cubicBezTo>
                  <a:cubicBezTo>
                    <a:pt x="329" y="475"/>
                    <a:pt x="328" y="472"/>
                    <a:pt x="328" y="470"/>
                  </a:cubicBezTo>
                  <a:cubicBezTo>
                    <a:pt x="327" y="467"/>
                    <a:pt x="327" y="464"/>
                    <a:pt x="326" y="461"/>
                  </a:cubicBezTo>
                  <a:cubicBezTo>
                    <a:pt x="325" y="456"/>
                    <a:pt x="323" y="450"/>
                    <a:pt x="322" y="444"/>
                  </a:cubicBezTo>
                  <a:cubicBezTo>
                    <a:pt x="321" y="439"/>
                    <a:pt x="319" y="433"/>
                    <a:pt x="318" y="428"/>
                  </a:cubicBezTo>
                  <a:cubicBezTo>
                    <a:pt x="317" y="425"/>
                    <a:pt x="316" y="422"/>
                    <a:pt x="316" y="420"/>
                  </a:cubicBezTo>
                  <a:cubicBezTo>
                    <a:pt x="315" y="417"/>
                    <a:pt x="314" y="414"/>
                    <a:pt x="313" y="412"/>
                  </a:cubicBezTo>
                  <a:cubicBezTo>
                    <a:pt x="311" y="406"/>
                    <a:pt x="310" y="401"/>
                    <a:pt x="308" y="395"/>
                  </a:cubicBezTo>
                  <a:cubicBezTo>
                    <a:pt x="306" y="390"/>
                    <a:pt x="305" y="385"/>
                    <a:pt x="303" y="380"/>
                  </a:cubicBezTo>
                  <a:cubicBezTo>
                    <a:pt x="302" y="377"/>
                    <a:pt x="301" y="374"/>
                    <a:pt x="300" y="372"/>
                  </a:cubicBezTo>
                  <a:cubicBezTo>
                    <a:pt x="299" y="369"/>
                    <a:pt x="298" y="366"/>
                    <a:pt x="297" y="364"/>
                  </a:cubicBezTo>
                  <a:cubicBezTo>
                    <a:pt x="296" y="359"/>
                    <a:pt x="294" y="353"/>
                    <a:pt x="292" y="348"/>
                  </a:cubicBezTo>
                  <a:cubicBezTo>
                    <a:pt x="290" y="343"/>
                    <a:pt x="288" y="338"/>
                    <a:pt x="286" y="333"/>
                  </a:cubicBezTo>
                  <a:cubicBezTo>
                    <a:pt x="285" y="331"/>
                    <a:pt x="284" y="328"/>
                    <a:pt x="283" y="326"/>
                  </a:cubicBezTo>
                  <a:cubicBezTo>
                    <a:pt x="281" y="323"/>
                    <a:pt x="280" y="321"/>
                    <a:pt x="279" y="318"/>
                  </a:cubicBezTo>
                  <a:cubicBezTo>
                    <a:pt x="277" y="313"/>
                    <a:pt x="275" y="308"/>
                    <a:pt x="273" y="303"/>
                  </a:cubicBezTo>
                  <a:cubicBezTo>
                    <a:pt x="271" y="299"/>
                    <a:pt x="268" y="294"/>
                    <a:pt x="266" y="289"/>
                  </a:cubicBezTo>
                  <a:cubicBezTo>
                    <a:pt x="265" y="287"/>
                    <a:pt x="264" y="284"/>
                    <a:pt x="263" y="282"/>
                  </a:cubicBezTo>
                  <a:cubicBezTo>
                    <a:pt x="261" y="280"/>
                    <a:pt x="260" y="277"/>
                    <a:pt x="259" y="275"/>
                  </a:cubicBezTo>
                  <a:cubicBezTo>
                    <a:pt x="256" y="270"/>
                    <a:pt x="254" y="266"/>
                    <a:pt x="252" y="261"/>
                  </a:cubicBezTo>
                  <a:cubicBezTo>
                    <a:pt x="242" y="243"/>
                    <a:pt x="232" y="226"/>
                    <a:pt x="221" y="209"/>
                  </a:cubicBezTo>
                  <a:cubicBezTo>
                    <a:pt x="210" y="193"/>
                    <a:pt x="199" y="177"/>
                    <a:pt x="188" y="163"/>
                  </a:cubicBezTo>
                  <a:cubicBezTo>
                    <a:pt x="185" y="159"/>
                    <a:pt x="182" y="156"/>
                    <a:pt x="180" y="152"/>
                  </a:cubicBezTo>
                  <a:cubicBezTo>
                    <a:pt x="177" y="149"/>
                    <a:pt x="174" y="145"/>
                    <a:pt x="171" y="142"/>
                  </a:cubicBezTo>
                  <a:cubicBezTo>
                    <a:pt x="168" y="138"/>
                    <a:pt x="165" y="135"/>
                    <a:pt x="163" y="132"/>
                  </a:cubicBezTo>
                  <a:cubicBezTo>
                    <a:pt x="160" y="129"/>
                    <a:pt x="157" y="125"/>
                    <a:pt x="154" y="122"/>
                  </a:cubicBezTo>
                  <a:cubicBezTo>
                    <a:pt x="151" y="119"/>
                    <a:pt x="148" y="116"/>
                    <a:pt x="146" y="113"/>
                  </a:cubicBezTo>
                  <a:cubicBezTo>
                    <a:pt x="144" y="112"/>
                    <a:pt x="143" y="110"/>
                    <a:pt x="141" y="109"/>
                  </a:cubicBezTo>
                  <a:cubicBezTo>
                    <a:pt x="140" y="107"/>
                    <a:pt x="139" y="106"/>
                    <a:pt x="137" y="104"/>
                  </a:cubicBezTo>
                  <a:cubicBezTo>
                    <a:pt x="131" y="99"/>
                    <a:pt x="126" y="93"/>
                    <a:pt x="120" y="88"/>
                  </a:cubicBezTo>
                  <a:cubicBezTo>
                    <a:pt x="98" y="67"/>
                    <a:pt x="77" y="50"/>
                    <a:pt x="59" y="37"/>
                  </a:cubicBezTo>
                  <a:cubicBezTo>
                    <a:pt x="57" y="36"/>
                    <a:pt x="55" y="34"/>
                    <a:pt x="53" y="33"/>
                  </a:cubicBezTo>
                  <a:cubicBezTo>
                    <a:pt x="50" y="31"/>
                    <a:pt x="48" y="30"/>
                    <a:pt x="46" y="28"/>
                  </a:cubicBezTo>
                  <a:cubicBezTo>
                    <a:pt x="42" y="26"/>
                    <a:pt x="38" y="23"/>
                    <a:pt x="35" y="21"/>
                  </a:cubicBezTo>
                  <a:cubicBezTo>
                    <a:pt x="31" y="18"/>
                    <a:pt x="28" y="16"/>
                    <a:pt x="24" y="14"/>
                  </a:cubicBezTo>
                  <a:cubicBezTo>
                    <a:pt x="21" y="12"/>
                    <a:pt x="18" y="10"/>
                    <a:pt x="16" y="9"/>
                  </a:cubicBezTo>
                  <a:cubicBezTo>
                    <a:pt x="5" y="3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7" y="2"/>
                    <a:pt x="12" y="4"/>
                    <a:pt x="17" y="6"/>
                  </a:cubicBezTo>
                  <a:cubicBezTo>
                    <a:pt x="20" y="7"/>
                    <a:pt x="23" y="9"/>
                    <a:pt x="27" y="10"/>
                  </a:cubicBezTo>
                  <a:cubicBezTo>
                    <a:pt x="30" y="12"/>
                    <a:pt x="34" y="13"/>
                    <a:pt x="38" y="15"/>
                  </a:cubicBezTo>
                  <a:cubicBezTo>
                    <a:pt x="42" y="17"/>
                    <a:pt x="47" y="19"/>
                    <a:pt x="51" y="21"/>
                  </a:cubicBezTo>
                  <a:cubicBezTo>
                    <a:pt x="54" y="22"/>
                    <a:pt x="56" y="24"/>
                    <a:pt x="58" y="25"/>
                  </a:cubicBezTo>
                  <a:cubicBezTo>
                    <a:pt x="61" y="26"/>
                    <a:pt x="63" y="27"/>
                    <a:pt x="66" y="29"/>
                  </a:cubicBezTo>
                  <a:cubicBezTo>
                    <a:pt x="71" y="31"/>
                    <a:pt x="76" y="34"/>
                    <a:pt x="82" y="37"/>
                  </a:cubicBezTo>
                  <a:cubicBezTo>
                    <a:pt x="87" y="41"/>
                    <a:pt x="93" y="44"/>
                    <a:pt x="99" y="48"/>
                  </a:cubicBezTo>
                  <a:cubicBezTo>
                    <a:pt x="100" y="49"/>
                    <a:pt x="102" y="50"/>
                    <a:pt x="103" y="51"/>
                  </a:cubicBezTo>
                  <a:cubicBezTo>
                    <a:pt x="105" y="51"/>
                    <a:pt x="106" y="52"/>
                    <a:pt x="107" y="53"/>
                  </a:cubicBezTo>
                  <a:cubicBezTo>
                    <a:pt x="110" y="55"/>
                    <a:pt x="113" y="58"/>
                    <a:pt x="117" y="60"/>
                  </a:cubicBezTo>
                  <a:cubicBezTo>
                    <a:pt x="123" y="64"/>
                    <a:pt x="129" y="68"/>
                    <a:pt x="135" y="73"/>
                  </a:cubicBezTo>
                  <a:cubicBezTo>
                    <a:pt x="161" y="92"/>
                    <a:pt x="188" y="116"/>
                    <a:pt x="214" y="144"/>
                  </a:cubicBezTo>
                  <a:cubicBezTo>
                    <a:pt x="217" y="148"/>
                    <a:pt x="221" y="151"/>
                    <a:pt x="224" y="155"/>
                  </a:cubicBezTo>
                  <a:cubicBezTo>
                    <a:pt x="226" y="157"/>
                    <a:pt x="227" y="159"/>
                    <a:pt x="229" y="160"/>
                  </a:cubicBezTo>
                  <a:cubicBezTo>
                    <a:pt x="231" y="162"/>
                    <a:pt x="232" y="164"/>
                    <a:pt x="234" y="166"/>
                  </a:cubicBezTo>
                  <a:cubicBezTo>
                    <a:pt x="237" y="170"/>
                    <a:pt x="240" y="174"/>
                    <a:pt x="244" y="178"/>
                  </a:cubicBezTo>
                  <a:cubicBezTo>
                    <a:pt x="247" y="182"/>
                    <a:pt x="250" y="186"/>
                    <a:pt x="253" y="190"/>
                  </a:cubicBezTo>
                  <a:cubicBezTo>
                    <a:pt x="266" y="206"/>
                    <a:pt x="278" y="224"/>
                    <a:pt x="290" y="242"/>
                  </a:cubicBezTo>
                  <a:cubicBezTo>
                    <a:pt x="293" y="247"/>
                    <a:pt x="296" y="252"/>
                    <a:pt x="298" y="257"/>
                  </a:cubicBezTo>
                  <a:cubicBezTo>
                    <a:pt x="300" y="259"/>
                    <a:pt x="301" y="261"/>
                    <a:pt x="303" y="264"/>
                  </a:cubicBezTo>
                  <a:cubicBezTo>
                    <a:pt x="304" y="266"/>
                    <a:pt x="305" y="269"/>
                    <a:pt x="307" y="271"/>
                  </a:cubicBezTo>
                  <a:cubicBezTo>
                    <a:pt x="310" y="276"/>
                    <a:pt x="312" y="281"/>
                    <a:pt x="315" y="286"/>
                  </a:cubicBezTo>
                  <a:cubicBezTo>
                    <a:pt x="318" y="291"/>
                    <a:pt x="320" y="296"/>
                    <a:pt x="323" y="301"/>
                  </a:cubicBezTo>
                  <a:cubicBezTo>
                    <a:pt x="324" y="304"/>
                    <a:pt x="325" y="306"/>
                    <a:pt x="327" y="309"/>
                  </a:cubicBezTo>
                  <a:cubicBezTo>
                    <a:pt x="328" y="311"/>
                    <a:pt x="329" y="314"/>
                    <a:pt x="330" y="316"/>
                  </a:cubicBezTo>
                  <a:cubicBezTo>
                    <a:pt x="333" y="322"/>
                    <a:pt x="335" y="327"/>
                    <a:pt x="338" y="332"/>
                  </a:cubicBezTo>
                  <a:cubicBezTo>
                    <a:pt x="340" y="338"/>
                    <a:pt x="342" y="343"/>
                    <a:pt x="345" y="348"/>
                  </a:cubicBezTo>
                  <a:cubicBezTo>
                    <a:pt x="346" y="351"/>
                    <a:pt x="347" y="354"/>
                    <a:pt x="348" y="356"/>
                  </a:cubicBezTo>
                  <a:cubicBezTo>
                    <a:pt x="349" y="359"/>
                    <a:pt x="350" y="362"/>
                    <a:pt x="351" y="365"/>
                  </a:cubicBezTo>
                  <a:cubicBezTo>
                    <a:pt x="353" y="370"/>
                    <a:pt x="355" y="376"/>
                    <a:pt x="358" y="381"/>
                  </a:cubicBezTo>
                  <a:cubicBezTo>
                    <a:pt x="360" y="387"/>
                    <a:pt x="361" y="393"/>
                    <a:pt x="363" y="398"/>
                  </a:cubicBezTo>
                  <a:cubicBezTo>
                    <a:pt x="364" y="401"/>
                    <a:pt x="365" y="404"/>
                    <a:pt x="366" y="407"/>
                  </a:cubicBezTo>
                  <a:cubicBezTo>
                    <a:pt x="367" y="410"/>
                    <a:pt x="368" y="412"/>
                    <a:pt x="369" y="415"/>
                  </a:cubicBezTo>
                  <a:cubicBezTo>
                    <a:pt x="371" y="421"/>
                    <a:pt x="372" y="427"/>
                    <a:pt x="374" y="433"/>
                  </a:cubicBezTo>
                  <a:cubicBezTo>
                    <a:pt x="381" y="456"/>
                    <a:pt x="387" y="480"/>
                    <a:pt x="391" y="504"/>
                  </a:cubicBezTo>
                  <a:cubicBezTo>
                    <a:pt x="391" y="507"/>
                    <a:pt x="392" y="510"/>
                    <a:pt x="393" y="513"/>
                  </a:cubicBezTo>
                  <a:cubicBezTo>
                    <a:pt x="394" y="522"/>
                    <a:pt x="394" y="522"/>
                    <a:pt x="394" y="522"/>
                  </a:cubicBezTo>
                  <a:cubicBezTo>
                    <a:pt x="395" y="528"/>
                    <a:pt x="396" y="534"/>
                    <a:pt x="397" y="541"/>
                  </a:cubicBezTo>
                  <a:cubicBezTo>
                    <a:pt x="398" y="553"/>
                    <a:pt x="400" y="565"/>
                    <a:pt x="401" y="578"/>
                  </a:cubicBezTo>
                  <a:cubicBezTo>
                    <a:pt x="402" y="584"/>
                    <a:pt x="402" y="590"/>
                    <a:pt x="403" y="596"/>
                  </a:cubicBezTo>
                  <a:cubicBezTo>
                    <a:pt x="403" y="602"/>
                    <a:pt x="403" y="609"/>
                    <a:pt x="404" y="615"/>
                  </a:cubicBezTo>
                  <a:cubicBezTo>
                    <a:pt x="404" y="625"/>
                    <a:pt x="404" y="625"/>
                    <a:pt x="404" y="625"/>
                  </a:cubicBezTo>
                  <a:cubicBezTo>
                    <a:pt x="404" y="634"/>
                    <a:pt x="404" y="634"/>
                    <a:pt x="404" y="634"/>
                  </a:cubicBezTo>
                  <a:cubicBezTo>
                    <a:pt x="405" y="652"/>
                    <a:pt x="405" y="652"/>
                    <a:pt x="405" y="652"/>
                  </a:cubicBezTo>
                  <a:cubicBezTo>
                    <a:pt x="404" y="671"/>
                    <a:pt x="404" y="671"/>
                    <a:pt x="404" y="671"/>
                  </a:cubicBezTo>
                  <a:cubicBezTo>
                    <a:pt x="404" y="680"/>
                    <a:pt x="404" y="680"/>
                    <a:pt x="404" y="680"/>
                  </a:cubicBezTo>
                  <a:cubicBezTo>
                    <a:pt x="404" y="690"/>
                    <a:pt x="404" y="690"/>
                    <a:pt x="404" y="690"/>
                  </a:cubicBezTo>
                  <a:cubicBezTo>
                    <a:pt x="403" y="696"/>
                    <a:pt x="403" y="702"/>
                    <a:pt x="403" y="708"/>
                  </a:cubicBezTo>
                  <a:cubicBezTo>
                    <a:pt x="402" y="714"/>
                    <a:pt x="402" y="721"/>
                    <a:pt x="401" y="727"/>
                  </a:cubicBezTo>
                  <a:cubicBezTo>
                    <a:pt x="400" y="739"/>
                    <a:pt x="398" y="751"/>
                    <a:pt x="397" y="764"/>
                  </a:cubicBezTo>
                  <a:cubicBezTo>
                    <a:pt x="396" y="770"/>
                    <a:pt x="395" y="776"/>
                    <a:pt x="394" y="782"/>
                  </a:cubicBezTo>
                  <a:cubicBezTo>
                    <a:pt x="393" y="791"/>
                    <a:pt x="393" y="791"/>
                    <a:pt x="393" y="791"/>
                  </a:cubicBezTo>
                  <a:cubicBezTo>
                    <a:pt x="392" y="794"/>
                    <a:pt x="391" y="797"/>
                    <a:pt x="391" y="800"/>
                  </a:cubicBezTo>
                  <a:cubicBezTo>
                    <a:pt x="387" y="825"/>
                    <a:pt x="381" y="848"/>
                    <a:pt x="374" y="872"/>
                  </a:cubicBezTo>
                  <a:cubicBezTo>
                    <a:pt x="372" y="877"/>
                    <a:pt x="371" y="883"/>
                    <a:pt x="369" y="889"/>
                  </a:cubicBezTo>
                  <a:cubicBezTo>
                    <a:pt x="368" y="892"/>
                    <a:pt x="367" y="895"/>
                    <a:pt x="366" y="898"/>
                  </a:cubicBezTo>
                  <a:cubicBezTo>
                    <a:pt x="365" y="900"/>
                    <a:pt x="364" y="903"/>
                    <a:pt x="363" y="906"/>
                  </a:cubicBezTo>
                  <a:cubicBezTo>
                    <a:pt x="361" y="912"/>
                    <a:pt x="359" y="917"/>
                    <a:pt x="358" y="923"/>
                  </a:cubicBezTo>
                  <a:cubicBezTo>
                    <a:pt x="355" y="929"/>
                    <a:pt x="353" y="934"/>
                    <a:pt x="351" y="940"/>
                  </a:cubicBezTo>
                  <a:cubicBezTo>
                    <a:pt x="350" y="942"/>
                    <a:pt x="349" y="945"/>
                    <a:pt x="348" y="948"/>
                  </a:cubicBezTo>
                  <a:cubicBezTo>
                    <a:pt x="347" y="951"/>
                    <a:pt x="346" y="953"/>
                    <a:pt x="345" y="956"/>
                  </a:cubicBezTo>
                  <a:cubicBezTo>
                    <a:pt x="342" y="961"/>
                    <a:pt x="340" y="967"/>
                    <a:pt x="338" y="972"/>
                  </a:cubicBezTo>
                  <a:cubicBezTo>
                    <a:pt x="335" y="977"/>
                    <a:pt x="333" y="983"/>
                    <a:pt x="330" y="988"/>
                  </a:cubicBezTo>
                  <a:cubicBezTo>
                    <a:pt x="329" y="990"/>
                    <a:pt x="328" y="993"/>
                    <a:pt x="327" y="996"/>
                  </a:cubicBezTo>
                  <a:cubicBezTo>
                    <a:pt x="325" y="998"/>
                    <a:pt x="324" y="1001"/>
                    <a:pt x="323" y="1003"/>
                  </a:cubicBezTo>
                  <a:cubicBezTo>
                    <a:pt x="320" y="1008"/>
                    <a:pt x="318" y="1013"/>
                    <a:pt x="315" y="1019"/>
                  </a:cubicBezTo>
                  <a:cubicBezTo>
                    <a:pt x="312" y="1023"/>
                    <a:pt x="309" y="1028"/>
                    <a:pt x="307" y="1033"/>
                  </a:cubicBezTo>
                  <a:cubicBezTo>
                    <a:pt x="305" y="1036"/>
                    <a:pt x="304" y="1038"/>
                    <a:pt x="303" y="1041"/>
                  </a:cubicBezTo>
                  <a:cubicBezTo>
                    <a:pt x="301" y="1043"/>
                    <a:pt x="300" y="1045"/>
                    <a:pt x="298" y="1048"/>
                  </a:cubicBezTo>
                  <a:cubicBezTo>
                    <a:pt x="295" y="1052"/>
                    <a:pt x="293" y="1057"/>
                    <a:pt x="290" y="1062"/>
                  </a:cubicBezTo>
                  <a:cubicBezTo>
                    <a:pt x="266" y="1099"/>
                    <a:pt x="240" y="1132"/>
                    <a:pt x="214" y="1160"/>
                  </a:cubicBezTo>
                  <a:cubicBezTo>
                    <a:pt x="188" y="1189"/>
                    <a:pt x="161" y="1212"/>
                    <a:pt x="135" y="1231"/>
                  </a:cubicBezTo>
                  <a:cubicBezTo>
                    <a:pt x="129" y="1236"/>
                    <a:pt x="123" y="1241"/>
                    <a:pt x="117" y="1245"/>
                  </a:cubicBezTo>
                  <a:cubicBezTo>
                    <a:pt x="113" y="1247"/>
                    <a:pt x="110" y="1249"/>
                    <a:pt x="107" y="1251"/>
                  </a:cubicBezTo>
                  <a:cubicBezTo>
                    <a:pt x="106" y="1252"/>
                    <a:pt x="104" y="1253"/>
                    <a:pt x="103" y="1254"/>
                  </a:cubicBezTo>
                  <a:cubicBezTo>
                    <a:pt x="102" y="1255"/>
                    <a:pt x="100" y="1256"/>
                    <a:pt x="99" y="1257"/>
                  </a:cubicBezTo>
                  <a:cubicBezTo>
                    <a:pt x="93" y="1260"/>
                    <a:pt x="87" y="1264"/>
                    <a:pt x="82" y="1267"/>
                  </a:cubicBezTo>
                  <a:cubicBezTo>
                    <a:pt x="76" y="1270"/>
                    <a:pt x="71" y="1273"/>
                    <a:pt x="66" y="1276"/>
                  </a:cubicBezTo>
                  <a:cubicBezTo>
                    <a:pt x="63" y="1277"/>
                    <a:pt x="61" y="1278"/>
                    <a:pt x="58" y="1280"/>
                  </a:cubicBezTo>
                  <a:cubicBezTo>
                    <a:pt x="56" y="1281"/>
                    <a:pt x="54" y="1282"/>
                    <a:pt x="51" y="1283"/>
                  </a:cubicBezTo>
                  <a:cubicBezTo>
                    <a:pt x="47" y="1285"/>
                    <a:pt x="42" y="1287"/>
                    <a:pt x="38" y="1289"/>
                  </a:cubicBezTo>
                  <a:cubicBezTo>
                    <a:pt x="34" y="1291"/>
                    <a:pt x="30" y="1293"/>
                    <a:pt x="27" y="1294"/>
                  </a:cubicBezTo>
                  <a:cubicBezTo>
                    <a:pt x="23" y="1296"/>
                    <a:pt x="20" y="1297"/>
                    <a:pt x="17" y="1298"/>
                  </a:cubicBezTo>
                  <a:cubicBezTo>
                    <a:pt x="6" y="1303"/>
                    <a:pt x="0" y="1305"/>
                    <a:pt x="0" y="1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/>
            </a:p>
          </p:txBody>
        </p:sp>
        <p:sp>
          <p:nvSpPr>
            <p:cNvPr id="7" name="Freeform 16"/>
            <p:cNvSpPr/>
            <p:nvPr/>
          </p:nvSpPr>
          <p:spPr bwMode="auto">
            <a:xfrm>
              <a:off x="3794814" y="1508585"/>
              <a:ext cx="705178" cy="2871884"/>
            </a:xfrm>
            <a:custGeom>
              <a:avLst/>
              <a:gdLst>
                <a:gd name="T0" fmla="*/ 21 w 340"/>
                <a:gd name="T1" fmla="*/ 1080 h 1093"/>
                <a:gd name="T2" fmla="*/ 44 w 340"/>
                <a:gd name="T3" fmla="*/ 1065 h 1093"/>
                <a:gd name="T4" fmla="*/ 157 w 340"/>
                <a:gd name="T5" fmla="*/ 956 h 1093"/>
                <a:gd name="T6" fmla="*/ 217 w 340"/>
                <a:gd name="T7" fmla="*/ 862 h 1093"/>
                <a:gd name="T8" fmla="*/ 228 w 340"/>
                <a:gd name="T9" fmla="*/ 838 h 1093"/>
                <a:gd name="T10" fmla="*/ 239 w 340"/>
                <a:gd name="T11" fmla="*/ 813 h 1093"/>
                <a:gd name="T12" fmla="*/ 251 w 340"/>
                <a:gd name="T13" fmla="*/ 781 h 1093"/>
                <a:gd name="T14" fmla="*/ 262 w 340"/>
                <a:gd name="T15" fmla="*/ 747 h 1093"/>
                <a:gd name="T16" fmla="*/ 269 w 340"/>
                <a:gd name="T17" fmla="*/ 720 h 1093"/>
                <a:gd name="T18" fmla="*/ 276 w 340"/>
                <a:gd name="T19" fmla="*/ 692 h 1093"/>
                <a:gd name="T20" fmla="*/ 282 w 340"/>
                <a:gd name="T21" fmla="*/ 656 h 1093"/>
                <a:gd name="T22" fmla="*/ 286 w 340"/>
                <a:gd name="T23" fmla="*/ 620 h 1093"/>
                <a:gd name="T24" fmla="*/ 289 w 340"/>
                <a:gd name="T25" fmla="*/ 590 h 1093"/>
                <a:gd name="T26" fmla="*/ 290 w 340"/>
                <a:gd name="T27" fmla="*/ 561 h 1093"/>
                <a:gd name="T28" fmla="*/ 290 w 340"/>
                <a:gd name="T29" fmla="*/ 524 h 1093"/>
                <a:gd name="T30" fmla="*/ 288 w 340"/>
                <a:gd name="T31" fmla="*/ 487 h 1093"/>
                <a:gd name="T32" fmla="*/ 285 w 340"/>
                <a:gd name="T33" fmla="*/ 458 h 1093"/>
                <a:gd name="T34" fmla="*/ 281 w 340"/>
                <a:gd name="T35" fmla="*/ 429 h 1093"/>
                <a:gd name="T36" fmla="*/ 274 w 340"/>
                <a:gd name="T37" fmla="*/ 393 h 1093"/>
                <a:gd name="T38" fmla="*/ 266 w 340"/>
                <a:gd name="T39" fmla="*/ 359 h 1093"/>
                <a:gd name="T40" fmla="*/ 258 w 340"/>
                <a:gd name="T41" fmla="*/ 331 h 1093"/>
                <a:gd name="T42" fmla="*/ 249 w 340"/>
                <a:gd name="T43" fmla="*/ 305 h 1093"/>
                <a:gd name="T44" fmla="*/ 236 w 340"/>
                <a:gd name="T45" fmla="*/ 273 h 1093"/>
                <a:gd name="T46" fmla="*/ 222 w 340"/>
                <a:gd name="T47" fmla="*/ 242 h 1093"/>
                <a:gd name="T48" fmla="*/ 211 w 340"/>
                <a:gd name="T49" fmla="*/ 219 h 1093"/>
                <a:gd name="T50" fmla="*/ 150 w 340"/>
                <a:gd name="T51" fmla="*/ 128 h 1093"/>
                <a:gd name="T52" fmla="*/ 129 w 340"/>
                <a:gd name="T53" fmla="*/ 103 h 1093"/>
                <a:gd name="T54" fmla="*/ 44 w 340"/>
                <a:gd name="T55" fmla="*/ 28 h 1093"/>
                <a:gd name="T56" fmla="*/ 21 w 340"/>
                <a:gd name="T57" fmla="*/ 12 h 1093"/>
                <a:gd name="T58" fmla="*/ 4 w 340"/>
                <a:gd name="T59" fmla="*/ 1 h 1093"/>
                <a:gd name="T60" fmla="*/ 32 w 340"/>
                <a:gd name="T61" fmla="*/ 13 h 1093"/>
                <a:gd name="T62" fmla="*/ 56 w 340"/>
                <a:gd name="T63" fmla="*/ 24 h 1093"/>
                <a:gd name="T64" fmla="*/ 87 w 340"/>
                <a:gd name="T65" fmla="*/ 42 h 1093"/>
                <a:gd name="T66" fmla="*/ 114 w 340"/>
                <a:gd name="T67" fmla="*/ 61 h 1093"/>
                <a:gd name="T68" fmla="*/ 193 w 340"/>
                <a:gd name="T69" fmla="*/ 134 h 1093"/>
                <a:gd name="T70" fmla="*/ 213 w 340"/>
                <a:gd name="T71" fmla="*/ 159 h 1093"/>
                <a:gd name="T72" fmla="*/ 254 w 340"/>
                <a:gd name="T73" fmla="*/ 221 h 1093"/>
                <a:gd name="T74" fmla="*/ 271 w 340"/>
                <a:gd name="T75" fmla="*/ 252 h 1093"/>
                <a:gd name="T76" fmla="*/ 284 w 340"/>
                <a:gd name="T77" fmla="*/ 278 h 1093"/>
                <a:gd name="T78" fmla="*/ 295 w 340"/>
                <a:gd name="T79" fmla="*/ 305 h 1093"/>
                <a:gd name="T80" fmla="*/ 331 w 340"/>
                <a:gd name="T81" fmla="*/ 437 h 1093"/>
                <a:gd name="T82" fmla="*/ 338 w 340"/>
                <a:gd name="T83" fmla="*/ 499 h 1093"/>
                <a:gd name="T84" fmla="*/ 340 w 340"/>
                <a:gd name="T85" fmla="*/ 531 h 1093"/>
                <a:gd name="T86" fmla="*/ 339 w 340"/>
                <a:gd name="T87" fmla="*/ 570 h 1093"/>
                <a:gd name="T88" fmla="*/ 337 w 340"/>
                <a:gd name="T89" fmla="*/ 609 h 1093"/>
                <a:gd name="T90" fmla="*/ 330 w 340"/>
                <a:gd name="T91" fmla="*/ 663 h 1093"/>
                <a:gd name="T92" fmla="*/ 292 w 340"/>
                <a:gd name="T93" fmla="*/ 794 h 1093"/>
                <a:gd name="T94" fmla="*/ 278 w 340"/>
                <a:gd name="T95" fmla="*/ 827 h 1093"/>
                <a:gd name="T96" fmla="*/ 265 w 340"/>
                <a:gd name="T97" fmla="*/ 853 h 1093"/>
                <a:gd name="T98" fmla="*/ 251 w 340"/>
                <a:gd name="T99" fmla="*/ 878 h 1093"/>
                <a:gd name="T100" fmla="*/ 114 w 340"/>
                <a:gd name="T101" fmla="*/ 1031 h 1093"/>
                <a:gd name="T102" fmla="*/ 87 w 340"/>
                <a:gd name="T103" fmla="*/ 1050 h 1093"/>
                <a:gd name="T104" fmla="*/ 56 w 340"/>
                <a:gd name="T105" fmla="*/ 1068 h 1093"/>
                <a:gd name="T106" fmla="*/ 32 w 340"/>
                <a:gd name="T107" fmla="*/ 1080 h 1093"/>
                <a:gd name="T108" fmla="*/ 0 w 340"/>
                <a:gd name="T109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0" h="1093">
                  <a:moveTo>
                    <a:pt x="0" y="1093"/>
                  </a:moveTo>
                  <a:cubicBezTo>
                    <a:pt x="0" y="1093"/>
                    <a:pt x="5" y="1090"/>
                    <a:pt x="14" y="1085"/>
                  </a:cubicBezTo>
                  <a:cubicBezTo>
                    <a:pt x="16" y="1084"/>
                    <a:pt x="18" y="1082"/>
                    <a:pt x="21" y="1080"/>
                  </a:cubicBezTo>
                  <a:cubicBezTo>
                    <a:pt x="23" y="1079"/>
                    <a:pt x="26" y="1077"/>
                    <a:pt x="29" y="1075"/>
                  </a:cubicBezTo>
                  <a:cubicBezTo>
                    <a:pt x="33" y="1073"/>
                    <a:pt x="36" y="1071"/>
                    <a:pt x="39" y="1068"/>
                  </a:cubicBezTo>
                  <a:cubicBezTo>
                    <a:pt x="41" y="1067"/>
                    <a:pt x="43" y="1066"/>
                    <a:pt x="44" y="1065"/>
                  </a:cubicBezTo>
                  <a:cubicBezTo>
                    <a:pt x="46" y="1063"/>
                    <a:pt x="48" y="1062"/>
                    <a:pt x="50" y="1061"/>
                  </a:cubicBezTo>
                  <a:cubicBezTo>
                    <a:pt x="65" y="1050"/>
                    <a:pt x="83" y="1036"/>
                    <a:pt x="101" y="1018"/>
                  </a:cubicBezTo>
                  <a:cubicBezTo>
                    <a:pt x="119" y="1001"/>
                    <a:pt x="139" y="980"/>
                    <a:pt x="157" y="956"/>
                  </a:cubicBezTo>
                  <a:cubicBezTo>
                    <a:pt x="167" y="943"/>
                    <a:pt x="176" y="931"/>
                    <a:pt x="185" y="917"/>
                  </a:cubicBezTo>
                  <a:cubicBezTo>
                    <a:pt x="194" y="903"/>
                    <a:pt x="202" y="888"/>
                    <a:pt x="211" y="873"/>
                  </a:cubicBezTo>
                  <a:cubicBezTo>
                    <a:pt x="213" y="869"/>
                    <a:pt x="215" y="866"/>
                    <a:pt x="217" y="862"/>
                  </a:cubicBezTo>
                  <a:cubicBezTo>
                    <a:pt x="218" y="860"/>
                    <a:pt x="219" y="858"/>
                    <a:pt x="220" y="856"/>
                  </a:cubicBezTo>
                  <a:cubicBezTo>
                    <a:pt x="221" y="854"/>
                    <a:pt x="222" y="852"/>
                    <a:pt x="223" y="850"/>
                  </a:cubicBezTo>
                  <a:cubicBezTo>
                    <a:pt x="224" y="846"/>
                    <a:pt x="226" y="842"/>
                    <a:pt x="228" y="838"/>
                  </a:cubicBezTo>
                  <a:cubicBezTo>
                    <a:pt x="230" y="834"/>
                    <a:pt x="232" y="830"/>
                    <a:pt x="234" y="826"/>
                  </a:cubicBezTo>
                  <a:cubicBezTo>
                    <a:pt x="235" y="824"/>
                    <a:pt x="235" y="821"/>
                    <a:pt x="236" y="819"/>
                  </a:cubicBezTo>
                  <a:cubicBezTo>
                    <a:pt x="237" y="817"/>
                    <a:pt x="238" y="815"/>
                    <a:pt x="239" y="813"/>
                  </a:cubicBezTo>
                  <a:cubicBezTo>
                    <a:pt x="241" y="809"/>
                    <a:pt x="242" y="805"/>
                    <a:pt x="244" y="800"/>
                  </a:cubicBezTo>
                  <a:cubicBezTo>
                    <a:pt x="246" y="796"/>
                    <a:pt x="247" y="792"/>
                    <a:pt x="249" y="787"/>
                  </a:cubicBezTo>
                  <a:cubicBezTo>
                    <a:pt x="250" y="785"/>
                    <a:pt x="250" y="783"/>
                    <a:pt x="251" y="781"/>
                  </a:cubicBezTo>
                  <a:cubicBezTo>
                    <a:pt x="252" y="779"/>
                    <a:pt x="253" y="776"/>
                    <a:pt x="253" y="774"/>
                  </a:cubicBezTo>
                  <a:cubicBezTo>
                    <a:pt x="255" y="770"/>
                    <a:pt x="256" y="765"/>
                    <a:pt x="258" y="761"/>
                  </a:cubicBezTo>
                  <a:cubicBezTo>
                    <a:pt x="259" y="756"/>
                    <a:pt x="260" y="752"/>
                    <a:pt x="262" y="747"/>
                  </a:cubicBezTo>
                  <a:cubicBezTo>
                    <a:pt x="262" y="745"/>
                    <a:pt x="263" y="743"/>
                    <a:pt x="264" y="741"/>
                  </a:cubicBezTo>
                  <a:cubicBezTo>
                    <a:pt x="264" y="738"/>
                    <a:pt x="265" y="736"/>
                    <a:pt x="266" y="734"/>
                  </a:cubicBezTo>
                  <a:cubicBezTo>
                    <a:pt x="267" y="729"/>
                    <a:pt x="268" y="725"/>
                    <a:pt x="269" y="720"/>
                  </a:cubicBezTo>
                  <a:cubicBezTo>
                    <a:pt x="270" y="715"/>
                    <a:pt x="271" y="711"/>
                    <a:pt x="273" y="706"/>
                  </a:cubicBezTo>
                  <a:cubicBezTo>
                    <a:pt x="273" y="704"/>
                    <a:pt x="274" y="701"/>
                    <a:pt x="274" y="699"/>
                  </a:cubicBezTo>
                  <a:cubicBezTo>
                    <a:pt x="275" y="697"/>
                    <a:pt x="275" y="694"/>
                    <a:pt x="276" y="692"/>
                  </a:cubicBezTo>
                  <a:cubicBezTo>
                    <a:pt x="276" y="687"/>
                    <a:pt x="277" y="682"/>
                    <a:pt x="278" y="678"/>
                  </a:cubicBezTo>
                  <a:cubicBezTo>
                    <a:pt x="279" y="673"/>
                    <a:pt x="280" y="668"/>
                    <a:pt x="281" y="663"/>
                  </a:cubicBezTo>
                  <a:cubicBezTo>
                    <a:pt x="281" y="661"/>
                    <a:pt x="282" y="659"/>
                    <a:pt x="282" y="656"/>
                  </a:cubicBezTo>
                  <a:cubicBezTo>
                    <a:pt x="283" y="649"/>
                    <a:pt x="283" y="649"/>
                    <a:pt x="283" y="649"/>
                  </a:cubicBezTo>
                  <a:cubicBezTo>
                    <a:pt x="284" y="644"/>
                    <a:pt x="284" y="639"/>
                    <a:pt x="285" y="634"/>
                  </a:cubicBezTo>
                  <a:cubicBezTo>
                    <a:pt x="285" y="630"/>
                    <a:pt x="286" y="625"/>
                    <a:pt x="286" y="620"/>
                  </a:cubicBezTo>
                  <a:cubicBezTo>
                    <a:pt x="287" y="617"/>
                    <a:pt x="287" y="615"/>
                    <a:pt x="287" y="612"/>
                  </a:cubicBezTo>
                  <a:cubicBezTo>
                    <a:pt x="288" y="605"/>
                    <a:pt x="288" y="605"/>
                    <a:pt x="288" y="605"/>
                  </a:cubicBezTo>
                  <a:cubicBezTo>
                    <a:pt x="288" y="600"/>
                    <a:pt x="289" y="595"/>
                    <a:pt x="289" y="590"/>
                  </a:cubicBezTo>
                  <a:cubicBezTo>
                    <a:pt x="289" y="586"/>
                    <a:pt x="289" y="581"/>
                    <a:pt x="290" y="576"/>
                  </a:cubicBezTo>
                  <a:cubicBezTo>
                    <a:pt x="290" y="568"/>
                    <a:pt x="290" y="568"/>
                    <a:pt x="290" y="568"/>
                  </a:cubicBezTo>
                  <a:cubicBezTo>
                    <a:pt x="290" y="561"/>
                    <a:pt x="290" y="561"/>
                    <a:pt x="290" y="561"/>
                  </a:cubicBezTo>
                  <a:cubicBezTo>
                    <a:pt x="290" y="547"/>
                    <a:pt x="290" y="547"/>
                    <a:pt x="290" y="547"/>
                  </a:cubicBezTo>
                  <a:cubicBezTo>
                    <a:pt x="290" y="531"/>
                    <a:pt x="290" y="531"/>
                    <a:pt x="290" y="531"/>
                  </a:cubicBezTo>
                  <a:cubicBezTo>
                    <a:pt x="290" y="524"/>
                    <a:pt x="290" y="524"/>
                    <a:pt x="290" y="524"/>
                  </a:cubicBezTo>
                  <a:cubicBezTo>
                    <a:pt x="290" y="516"/>
                    <a:pt x="290" y="516"/>
                    <a:pt x="290" y="516"/>
                  </a:cubicBezTo>
                  <a:cubicBezTo>
                    <a:pt x="289" y="512"/>
                    <a:pt x="289" y="507"/>
                    <a:pt x="289" y="502"/>
                  </a:cubicBezTo>
                  <a:cubicBezTo>
                    <a:pt x="289" y="497"/>
                    <a:pt x="288" y="492"/>
                    <a:pt x="288" y="487"/>
                  </a:cubicBezTo>
                  <a:cubicBezTo>
                    <a:pt x="287" y="480"/>
                    <a:pt x="287" y="480"/>
                    <a:pt x="287" y="480"/>
                  </a:cubicBezTo>
                  <a:cubicBezTo>
                    <a:pt x="287" y="477"/>
                    <a:pt x="287" y="475"/>
                    <a:pt x="286" y="473"/>
                  </a:cubicBezTo>
                  <a:cubicBezTo>
                    <a:pt x="286" y="468"/>
                    <a:pt x="285" y="463"/>
                    <a:pt x="285" y="458"/>
                  </a:cubicBezTo>
                  <a:cubicBezTo>
                    <a:pt x="284" y="453"/>
                    <a:pt x="284" y="448"/>
                    <a:pt x="283" y="443"/>
                  </a:cubicBezTo>
                  <a:cubicBezTo>
                    <a:pt x="282" y="436"/>
                    <a:pt x="282" y="436"/>
                    <a:pt x="282" y="436"/>
                  </a:cubicBezTo>
                  <a:cubicBezTo>
                    <a:pt x="282" y="434"/>
                    <a:pt x="281" y="431"/>
                    <a:pt x="281" y="429"/>
                  </a:cubicBezTo>
                  <a:cubicBezTo>
                    <a:pt x="280" y="424"/>
                    <a:pt x="279" y="419"/>
                    <a:pt x="278" y="415"/>
                  </a:cubicBezTo>
                  <a:cubicBezTo>
                    <a:pt x="277" y="410"/>
                    <a:pt x="276" y="405"/>
                    <a:pt x="275" y="401"/>
                  </a:cubicBezTo>
                  <a:cubicBezTo>
                    <a:pt x="275" y="398"/>
                    <a:pt x="275" y="396"/>
                    <a:pt x="274" y="393"/>
                  </a:cubicBezTo>
                  <a:cubicBezTo>
                    <a:pt x="274" y="391"/>
                    <a:pt x="273" y="389"/>
                    <a:pt x="272" y="386"/>
                  </a:cubicBezTo>
                  <a:cubicBezTo>
                    <a:pt x="271" y="382"/>
                    <a:pt x="270" y="377"/>
                    <a:pt x="269" y="372"/>
                  </a:cubicBezTo>
                  <a:cubicBezTo>
                    <a:pt x="268" y="368"/>
                    <a:pt x="267" y="363"/>
                    <a:pt x="266" y="359"/>
                  </a:cubicBezTo>
                  <a:cubicBezTo>
                    <a:pt x="265" y="356"/>
                    <a:pt x="264" y="354"/>
                    <a:pt x="264" y="352"/>
                  </a:cubicBezTo>
                  <a:cubicBezTo>
                    <a:pt x="263" y="349"/>
                    <a:pt x="262" y="347"/>
                    <a:pt x="262" y="345"/>
                  </a:cubicBezTo>
                  <a:cubicBezTo>
                    <a:pt x="260" y="340"/>
                    <a:pt x="259" y="336"/>
                    <a:pt x="258" y="331"/>
                  </a:cubicBezTo>
                  <a:cubicBezTo>
                    <a:pt x="256" y="327"/>
                    <a:pt x="255" y="323"/>
                    <a:pt x="253" y="318"/>
                  </a:cubicBezTo>
                  <a:cubicBezTo>
                    <a:pt x="253" y="316"/>
                    <a:pt x="252" y="314"/>
                    <a:pt x="251" y="311"/>
                  </a:cubicBezTo>
                  <a:cubicBezTo>
                    <a:pt x="250" y="309"/>
                    <a:pt x="250" y="307"/>
                    <a:pt x="249" y="305"/>
                  </a:cubicBezTo>
                  <a:cubicBezTo>
                    <a:pt x="247" y="301"/>
                    <a:pt x="246" y="296"/>
                    <a:pt x="244" y="292"/>
                  </a:cubicBezTo>
                  <a:cubicBezTo>
                    <a:pt x="242" y="288"/>
                    <a:pt x="241" y="284"/>
                    <a:pt x="239" y="279"/>
                  </a:cubicBezTo>
                  <a:cubicBezTo>
                    <a:pt x="238" y="277"/>
                    <a:pt x="237" y="275"/>
                    <a:pt x="236" y="273"/>
                  </a:cubicBezTo>
                  <a:cubicBezTo>
                    <a:pt x="235" y="271"/>
                    <a:pt x="234" y="269"/>
                    <a:pt x="234" y="267"/>
                  </a:cubicBezTo>
                  <a:cubicBezTo>
                    <a:pt x="232" y="263"/>
                    <a:pt x="230" y="259"/>
                    <a:pt x="228" y="254"/>
                  </a:cubicBezTo>
                  <a:cubicBezTo>
                    <a:pt x="226" y="250"/>
                    <a:pt x="224" y="246"/>
                    <a:pt x="222" y="242"/>
                  </a:cubicBezTo>
                  <a:cubicBezTo>
                    <a:pt x="221" y="240"/>
                    <a:pt x="221" y="238"/>
                    <a:pt x="220" y="237"/>
                  </a:cubicBezTo>
                  <a:cubicBezTo>
                    <a:pt x="219" y="235"/>
                    <a:pt x="218" y="233"/>
                    <a:pt x="217" y="231"/>
                  </a:cubicBezTo>
                  <a:cubicBezTo>
                    <a:pt x="215" y="227"/>
                    <a:pt x="213" y="223"/>
                    <a:pt x="211" y="219"/>
                  </a:cubicBezTo>
                  <a:cubicBezTo>
                    <a:pt x="202" y="204"/>
                    <a:pt x="194" y="189"/>
                    <a:pt x="185" y="176"/>
                  </a:cubicBezTo>
                  <a:cubicBezTo>
                    <a:pt x="176" y="162"/>
                    <a:pt x="167" y="149"/>
                    <a:pt x="157" y="137"/>
                  </a:cubicBezTo>
                  <a:cubicBezTo>
                    <a:pt x="155" y="134"/>
                    <a:pt x="153" y="131"/>
                    <a:pt x="150" y="128"/>
                  </a:cubicBezTo>
                  <a:cubicBezTo>
                    <a:pt x="148" y="125"/>
                    <a:pt x="146" y="122"/>
                    <a:pt x="143" y="119"/>
                  </a:cubicBezTo>
                  <a:cubicBezTo>
                    <a:pt x="141" y="116"/>
                    <a:pt x="139" y="114"/>
                    <a:pt x="136" y="111"/>
                  </a:cubicBezTo>
                  <a:cubicBezTo>
                    <a:pt x="134" y="108"/>
                    <a:pt x="132" y="105"/>
                    <a:pt x="129" y="103"/>
                  </a:cubicBezTo>
                  <a:cubicBezTo>
                    <a:pt x="120" y="92"/>
                    <a:pt x="110" y="83"/>
                    <a:pt x="101" y="74"/>
                  </a:cubicBezTo>
                  <a:cubicBezTo>
                    <a:pt x="82" y="57"/>
                    <a:pt x="65" y="43"/>
                    <a:pt x="50" y="32"/>
                  </a:cubicBezTo>
                  <a:cubicBezTo>
                    <a:pt x="48" y="30"/>
                    <a:pt x="46" y="29"/>
                    <a:pt x="44" y="28"/>
                  </a:cubicBezTo>
                  <a:cubicBezTo>
                    <a:pt x="43" y="26"/>
                    <a:pt x="41" y="25"/>
                    <a:pt x="39" y="24"/>
                  </a:cubicBezTo>
                  <a:cubicBezTo>
                    <a:pt x="36" y="22"/>
                    <a:pt x="33" y="19"/>
                    <a:pt x="29" y="17"/>
                  </a:cubicBezTo>
                  <a:cubicBezTo>
                    <a:pt x="26" y="16"/>
                    <a:pt x="23" y="14"/>
                    <a:pt x="21" y="12"/>
                  </a:cubicBezTo>
                  <a:cubicBezTo>
                    <a:pt x="18" y="10"/>
                    <a:pt x="16" y="9"/>
                    <a:pt x="14" y="8"/>
                  </a:cubicBezTo>
                  <a:cubicBezTo>
                    <a:pt x="5" y="2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2"/>
                    <a:pt x="10" y="3"/>
                    <a:pt x="15" y="5"/>
                  </a:cubicBezTo>
                  <a:cubicBezTo>
                    <a:pt x="17" y="6"/>
                    <a:pt x="20" y="7"/>
                    <a:pt x="23" y="9"/>
                  </a:cubicBezTo>
                  <a:cubicBezTo>
                    <a:pt x="26" y="10"/>
                    <a:pt x="29" y="11"/>
                    <a:pt x="32" y="13"/>
                  </a:cubicBezTo>
                  <a:cubicBezTo>
                    <a:pt x="36" y="14"/>
                    <a:pt x="39" y="16"/>
                    <a:pt x="43" y="18"/>
                  </a:cubicBezTo>
                  <a:cubicBezTo>
                    <a:pt x="45" y="19"/>
                    <a:pt x="47" y="20"/>
                    <a:pt x="49" y="21"/>
                  </a:cubicBezTo>
                  <a:cubicBezTo>
                    <a:pt x="51" y="22"/>
                    <a:pt x="53" y="23"/>
                    <a:pt x="56" y="24"/>
                  </a:cubicBezTo>
                  <a:cubicBezTo>
                    <a:pt x="60" y="26"/>
                    <a:pt x="64" y="29"/>
                    <a:pt x="69" y="31"/>
                  </a:cubicBezTo>
                  <a:cubicBezTo>
                    <a:pt x="73" y="34"/>
                    <a:pt x="78" y="37"/>
                    <a:pt x="83" y="40"/>
                  </a:cubicBezTo>
                  <a:cubicBezTo>
                    <a:pt x="84" y="41"/>
                    <a:pt x="86" y="41"/>
                    <a:pt x="87" y="42"/>
                  </a:cubicBezTo>
                  <a:cubicBezTo>
                    <a:pt x="88" y="43"/>
                    <a:pt x="89" y="44"/>
                    <a:pt x="91" y="45"/>
                  </a:cubicBezTo>
                  <a:cubicBezTo>
                    <a:pt x="93" y="46"/>
                    <a:pt x="96" y="48"/>
                    <a:pt x="98" y="50"/>
                  </a:cubicBezTo>
                  <a:cubicBezTo>
                    <a:pt x="103" y="53"/>
                    <a:pt x="109" y="57"/>
                    <a:pt x="114" y="61"/>
                  </a:cubicBezTo>
                  <a:cubicBezTo>
                    <a:pt x="135" y="77"/>
                    <a:pt x="158" y="97"/>
                    <a:pt x="180" y="120"/>
                  </a:cubicBezTo>
                  <a:cubicBezTo>
                    <a:pt x="183" y="123"/>
                    <a:pt x="186" y="127"/>
                    <a:pt x="188" y="130"/>
                  </a:cubicBezTo>
                  <a:cubicBezTo>
                    <a:pt x="190" y="131"/>
                    <a:pt x="191" y="133"/>
                    <a:pt x="193" y="134"/>
                  </a:cubicBezTo>
                  <a:cubicBezTo>
                    <a:pt x="194" y="136"/>
                    <a:pt x="195" y="137"/>
                    <a:pt x="197" y="139"/>
                  </a:cubicBezTo>
                  <a:cubicBezTo>
                    <a:pt x="199" y="142"/>
                    <a:pt x="202" y="146"/>
                    <a:pt x="205" y="149"/>
                  </a:cubicBezTo>
                  <a:cubicBezTo>
                    <a:pt x="208" y="152"/>
                    <a:pt x="210" y="156"/>
                    <a:pt x="213" y="159"/>
                  </a:cubicBezTo>
                  <a:cubicBezTo>
                    <a:pt x="224" y="173"/>
                    <a:pt x="234" y="187"/>
                    <a:pt x="244" y="203"/>
                  </a:cubicBezTo>
                  <a:cubicBezTo>
                    <a:pt x="246" y="207"/>
                    <a:pt x="248" y="211"/>
                    <a:pt x="251" y="215"/>
                  </a:cubicBezTo>
                  <a:cubicBezTo>
                    <a:pt x="252" y="217"/>
                    <a:pt x="253" y="219"/>
                    <a:pt x="254" y="221"/>
                  </a:cubicBezTo>
                  <a:cubicBezTo>
                    <a:pt x="256" y="223"/>
                    <a:pt x="257" y="225"/>
                    <a:pt x="258" y="227"/>
                  </a:cubicBezTo>
                  <a:cubicBezTo>
                    <a:pt x="260" y="231"/>
                    <a:pt x="262" y="235"/>
                    <a:pt x="265" y="239"/>
                  </a:cubicBezTo>
                  <a:cubicBezTo>
                    <a:pt x="267" y="243"/>
                    <a:pt x="269" y="248"/>
                    <a:pt x="271" y="252"/>
                  </a:cubicBezTo>
                  <a:cubicBezTo>
                    <a:pt x="272" y="254"/>
                    <a:pt x="274" y="256"/>
                    <a:pt x="275" y="258"/>
                  </a:cubicBezTo>
                  <a:cubicBezTo>
                    <a:pt x="276" y="260"/>
                    <a:pt x="277" y="263"/>
                    <a:pt x="278" y="265"/>
                  </a:cubicBezTo>
                  <a:cubicBezTo>
                    <a:pt x="280" y="269"/>
                    <a:pt x="282" y="274"/>
                    <a:pt x="284" y="278"/>
                  </a:cubicBezTo>
                  <a:cubicBezTo>
                    <a:pt x="286" y="283"/>
                    <a:pt x="288" y="287"/>
                    <a:pt x="290" y="292"/>
                  </a:cubicBezTo>
                  <a:cubicBezTo>
                    <a:pt x="291" y="294"/>
                    <a:pt x="292" y="296"/>
                    <a:pt x="292" y="298"/>
                  </a:cubicBezTo>
                  <a:cubicBezTo>
                    <a:pt x="293" y="301"/>
                    <a:pt x="294" y="303"/>
                    <a:pt x="295" y="305"/>
                  </a:cubicBezTo>
                  <a:cubicBezTo>
                    <a:pt x="310" y="342"/>
                    <a:pt x="321" y="381"/>
                    <a:pt x="328" y="422"/>
                  </a:cubicBezTo>
                  <a:cubicBezTo>
                    <a:pt x="329" y="425"/>
                    <a:pt x="329" y="427"/>
                    <a:pt x="330" y="430"/>
                  </a:cubicBezTo>
                  <a:cubicBezTo>
                    <a:pt x="331" y="437"/>
                    <a:pt x="331" y="437"/>
                    <a:pt x="331" y="437"/>
                  </a:cubicBezTo>
                  <a:cubicBezTo>
                    <a:pt x="332" y="442"/>
                    <a:pt x="333" y="448"/>
                    <a:pt x="333" y="453"/>
                  </a:cubicBezTo>
                  <a:cubicBezTo>
                    <a:pt x="335" y="463"/>
                    <a:pt x="336" y="473"/>
                    <a:pt x="337" y="484"/>
                  </a:cubicBezTo>
                  <a:cubicBezTo>
                    <a:pt x="337" y="489"/>
                    <a:pt x="338" y="494"/>
                    <a:pt x="338" y="499"/>
                  </a:cubicBezTo>
                  <a:cubicBezTo>
                    <a:pt x="339" y="505"/>
                    <a:pt x="339" y="510"/>
                    <a:pt x="339" y="515"/>
                  </a:cubicBezTo>
                  <a:cubicBezTo>
                    <a:pt x="339" y="523"/>
                    <a:pt x="339" y="523"/>
                    <a:pt x="339" y="523"/>
                  </a:cubicBezTo>
                  <a:cubicBezTo>
                    <a:pt x="340" y="531"/>
                    <a:pt x="340" y="531"/>
                    <a:pt x="340" y="531"/>
                  </a:cubicBezTo>
                  <a:cubicBezTo>
                    <a:pt x="340" y="546"/>
                    <a:pt x="340" y="546"/>
                    <a:pt x="340" y="546"/>
                  </a:cubicBezTo>
                  <a:cubicBezTo>
                    <a:pt x="340" y="562"/>
                    <a:pt x="340" y="562"/>
                    <a:pt x="340" y="562"/>
                  </a:cubicBezTo>
                  <a:cubicBezTo>
                    <a:pt x="339" y="570"/>
                    <a:pt x="339" y="570"/>
                    <a:pt x="339" y="570"/>
                  </a:cubicBezTo>
                  <a:cubicBezTo>
                    <a:pt x="339" y="577"/>
                    <a:pt x="339" y="577"/>
                    <a:pt x="339" y="577"/>
                  </a:cubicBezTo>
                  <a:cubicBezTo>
                    <a:pt x="339" y="583"/>
                    <a:pt x="339" y="588"/>
                    <a:pt x="338" y="593"/>
                  </a:cubicBezTo>
                  <a:cubicBezTo>
                    <a:pt x="338" y="598"/>
                    <a:pt x="337" y="604"/>
                    <a:pt x="337" y="609"/>
                  </a:cubicBezTo>
                  <a:cubicBezTo>
                    <a:pt x="336" y="619"/>
                    <a:pt x="335" y="629"/>
                    <a:pt x="333" y="640"/>
                  </a:cubicBezTo>
                  <a:cubicBezTo>
                    <a:pt x="333" y="645"/>
                    <a:pt x="332" y="650"/>
                    <a:pt x="331" y="655"/>
                  </a:cubicBezTo>
                  <a:cubicBezTo>
                    <a:pt x="330" y="663"/>
                    <a:pt x="330" y="663"/>
                    <a:pt x="330" y="663"/>
                  </a:cubicBezTo>
                  <a:cubicBezTo>
                    <a:pt x="329" y="665"/>
                    <a:pt x="329" y="668"/>
                    <a:pt x="328" y="670"/>
                  </a:cubicBezTo>
                  <a:cubicBezTo>
                    <a:pt x="321" y="711"/>
                    <a:pt x="310" y="750"/>
                    <a:pt x="295" y="787"/>
                  </a:cubicBezTo>
                  <a:cubicBezTo>
                    <a:pt x="294" y="789"/>
                    <a:pt x="293" y="792"/>
                    <a:pt x="292" y="794"/>
                  </a:cubicBezTo>
                  <a:cubicBezTo>
                    <a:pt x="291" y="796"/>
                    <a:pt x="290" y="799"/>
                    <a:pt x="290" y="801"/>
                  </a:cubicBezTo>
                  <a:cubicBezTo>
                    <a:pt x="288" y="805"/>
                    <a:pt x="286" y="810"/>
                    <a:pt x="284" y="814"/>
                  </a:cubicBezTo>
                  <a:cubicBezTo>
                    <a:pt x="282" y="819"/>
                    <a:pt x="280" y="823"/>
                    <a:pt x="278" y="827"/>
                  </a:cubicBezTo>
                  <a:cubicBezTo>
                    <a:pt x="277" y="830"/>
                    <a:pt x="276" y="832"/>
                    <a:pt x="275" y="834"/>
                  </a:cubicBezTo>
                  <a:cubicBezTo>
                    <a:pt x="273" y="836"/>
                    <a:pt x="272" y="838"/>
                    <a:pt x="271" y="840"/>
                  </a:cubicBezTo>
                  <a:cubicBezTo>
                    <a:pt x="269" y="845"/>
                    <a:pt x="267" y="849"/>
                    <a:pt x="265" y="853"/>
                  </a:cubicBezTo>
                  <a:cubicBezTo>
                    <a:pt x="262" y="857"/>
                    <a:pt x="260" y="861"/>
                    <a:pt x="258" y="866"/>
                  </a:cubicBezTo>
                  <a:cubicBezTo>
                    <a:pt x="257" y="868"/>
                    <a:pt x="256" y="870"/>
                    <a:pt x="254" y="872"/>
                  </a:cubicBezTo>
                  <a:cubicBezTo>
                    <a:pt x="253" y="874"/>
                    <a:pt x="252" y="876"/>
                    <a:pt x="251" y="878"/>
                  </a:cubicBezTo>
                  <a:cubicBezTo>
                    <a:pt x="248" y="882"/>
                    <a:pt x="246" y="886"/>
                    <a:pt x="244" y="889"/>
                  </a:cubicBezTo>
                  <a:cubicBezTo>
                    <a:pt x="224" y="920"/>
                    <a:pt x="202" y="948"/>
                    <a:pt x="180" y="972"/>
                  </a:cubicBezTo>
                  <a:cubicBezTo>
                    <a:pt x="158" y="996"/>
                    <a:pt x="135" y="1015"/>
                    <a:pt x="114" y="1031"/>
                  </a:cubicBezTo>
                  <a:cubicBezTo>
                    <a:pt x="108" y="1035"/>
                    <a:pt x="103" y="1039"/>
                    <a:pt x="98" y="1042"/>
                  </a:cubicBezTo>
                  <a:cubicBezTo>
                    <a:pt x="96" y="1044"/>
                    <a:pt x="93" y="1046"/>
                    <a:pt x="91" y="1048"/>
                  </a:cubicBezTo>
                  <a:cubicBezTo>
                    <a:pt x="89" y="1048"/>
                    <a:pt x="88" y="1049"/>
                    <a:pt x="87" y="1050"/>
                  </a:cubicBezTo>
                  <a:cubicBezTo>
                    <a:pt x="86" y="1051"/>
                    <a:pt x="84" y="1052"/>
                    <a:pt x="83" y="1052"/>
                  </a:cubicBezTo>
                  <a:cubicBezTo>
                    <a:pt x="78" y="1055"/>
                    <a:pt x="73" y="1058"/>
                    <a:pt x="69" y="1061"/>
                  </a:cubicBezTo>
                  <a:cubicBezTo>
                    <a:pt x="64" y="1064"/>
                    <a:pt x="60" y="1066"/>
                    <a:pt x="56" y="1068"/>
                  </a:cubicBezTo>
                  <a:cubicBezTo>
                    <a:pt x="53" y="1069"/>
                    <a:pt x="51" y="1071"/>
                    <a:pt x="49" y="1072"/>
                  </a:cubicBezTo>
                  <a:cubicBezTo>
                    <a:pt x="47" y="1073"/>
                    <a:pt x="45" y="1074"/>
                    <a:pt x="43" y="1074"/>
                  </a:cubicBezTo>
                  <a:cubicBezTo>
                    <a:pt x="39" y="1076"/>
                    <a:pt x="36" y="1078"/>
                    <a:pt x="32" y="1080"/>
                  </a:cubicBezTo>
                  <a:cubicBezTo>
                    <a:pt x="29" y="1081"/>
                    <a:pt x="26" y="1082"/>
                    <a:pt x="23" y="1084"/>
                  </a:cubicBezTo>
                  <a:cubicBezTo>
                    <a:pt x="20" y="1085"/>
                    <a:pt x="17" y="1086"/>
                    <a:pt x="15" y="1087"/>
                  </a:cubicBezTo>
                  <a:cubicBezTo>
                    <a:pt x="5" y="1091"/>
                    <a:pt x="0" y="1093"/>
                    <a:pt x="0" y="10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/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2291020" y="1816758"/>
              <a:ext cx="552788" cy="2255535"/>
            </a:xfrm>
            <a:custGeom>
              <a:avLst/>
              <a:gdLst>
                <a:gd name="T0" fmla="*/ 16 w 267"/>
                <a:gd name="T1" fmla="*/ 849 h 859"/>
                <a:gd name="T2" fmla="*/ 35 w 267"/>
                <a:gd name="T3" fmla="*/ 837 h 859"/>
                <a:gd name="T4" fmla="*/ 124 w 267"/>
                <a:gd name="T5" fmla="*/ 751 h 859"/>
                <a:gd name="T6" fmla="*/ 170 w 267"/>
                <a:gd name="T7" fmla="*/ 677 h 859"/>
                <a:gd name="T8" fmla="*/ 179 w 267"/>
                <a:gd name="T9" fmla="*/ 658 h 859"/>
                <a:gd name="T10" fmla="*/ 188 w 267"/>
                <a:gd name="T11" fmla="*/ 639 h 859"/>
                <a:gd name="T12" fmla="*/ 197 w 267"/>
                <a:gd name="T13" fmla="*/ 614 h 859"/>
                <a:gd name="T14" fmla="*/ 206 w 267"/>
                <a:gd name="T15" fmla="*/ 587 h 859"/>
                <a:gd name="T16" fmla="*/ 212 w 267"/>
                <a:gd name="T17" fmla="*/ 566 h 859"/>
                <a:gd name="T18" fmla="*/ 217 w 267"/>
                <a:gd name="T19" fmla="*/ 544 h 859"/>
                <a:gd name="T20" fmla="*/ 222 w 267"/>
                <a:gd name="T21" fmla="*/ 516 h 859"/>
                <a:gd name="T22" fmla="*/ 225 w 267"/>
                <a:gd name="T23" fmla="*/ 487 h 859"/>
                <a:gd name="T24" fmla="*/ 227 w 267"/>
                <a:gd name="T25" fmla="*/ 464 h 859"/>
                <a:gd name="T26" fmla="*/ 228 w 267"/>
                <a:gd name="T27" fmla="*/ 441 h 859"/>
                <a:gd name="T28" fmla="*/ 228 w 267"/>
                <a:gd name="T29" fmla="*/ 412 h 859"/>
                <a:gd name="T30" fmla="*/ 226 w 267"/>
                <a:gd name="T31" fmla="*/ 383 h 859"/>
                <a:gd name="T32" fmla="*/ 224 w 267"/>
                <a:gd name="T33" fmla="*/ 360 h 859"/>
                <a:gd name="T34" fmla="*/ 221 w 267"/>
                <a:gd name="T35" fmla="*/ 337 h 859"/>
                <a:gd name="T36" fmla="*/ 215 w 267"/>
                <a:gd name="T37" fmla="*/ 309 h 859"/>
                <a:gd name="T38" fmla="*/ 209 w 267"/>
                <a:gd name="T39" fmla="*/ 282 h 859"/>
                <a:gd name="T40" fmla="*/ 203 w 267"/>
                <a:gd name="T41" fmla="*/ 260 h 859"/>
                <a:gd name="T42" fmla="*/ 196 w 267"/>
                <a:gd name="T43" fmla="*/ 240 h 859"/>
                <a:gd name="T44" fmla="*/ 186 w 267"/>
                <a:gd name="T45" fmla="*/ 214 h 859"/>
                <a:gd name="T46" fmla="*/ 175 w 267"/>
                <a:gd name="T47" fmla="*/ 190 h 859"/>
                <a:gd name="T48" fmla="*/ 166 w 267"/>
                <a:gd name="T49" fmla="*/ 172 h 859"/>
                <a:gd name="T50" fmla="*/ 118 w 267"/>
                <a:gd name="T51" fmla="*/ 100 h 859"/>
                <a:gd name="T52" fmla="*/ 101 w 267"/>
                <a:gd name="T53" fmla="*/ 81 h 859"/>
                <a:gd name="T54" fmla="*/ 35 w 267"/>
                <a:gd name="T55" fmla="*/ 22 h 859"/>
                <a:gd name="T56" fmla="*/ 16 w 267"/>
                <a:gd name="T57" fmla="*/ 9 h 859"/>
                <a:gd name="T58" fmla="*/ 3 w 267"/>
                <a:gd name="T59" fmla="*/ 1 h 859"/>
                <a:gd name="T60" fmla="*/ 26 w 267"/>
                <a:gd name="T61" fmla="*/ 10 h 859"/>
                <a:gd name="T62" fmla="*/ 44 w 267"/>
                <a:gd name="T63" fmla="*/ 19 h 859"/>
                <a:gd name="T64" fmla="*/ 68 w 267"/>
                <a:gd name="T65" fmla="*/ 33 h 859"/>
                <a:gd name="T66" fmla="*/ 90 w 267"/>
                <a:gd name="T67" fmla="*/ 48 h 859"/>
                <a:gd name="T68" fmla="*/ 151 w 267"/>
                <a:gd name="T69" fmla="*/ 105 h 859"/>
                <a:gd name="T70" fmla="*/ 167 w 267"/>
                <a:gd name="T71" fmla="*/ 125 h 859"/>
                <a:gd name="T72" fmla="*/ 200 w 267"/>
                <a:gd name="T73" fmla="*/ 173 h 859"/>
                <a:gd name="T74" fmla="*/ 213 w 267"/>
                <a:gd name="T75" fmla="*/ 198 h 859"/>
                <a:gd name="T76" fmla="*/ 223 w 267"/>
                <a:gd name="T77" fmla="*/ 218 h 859"/>
                <a:gd name="T78" fmla="*/ 232 w 267"/>
                <a:gd name="T79" fmla="*/ 240 h 859"/>
                <a:gd name="T80" fmla="*/ 260 w 267"/>
                <a:gd name="T81" fmla="*/ 344 h 859"/>
                <a:gd name="T82" fmla="*/ 266 w 267"/>
                <a:gd name="T83" fmla="*/ 392 h 859"/>
                <a:gd name="T84" fmla="*/ 267 w 267"/>
                <a:gd name="T85" fmla="*/ 417 h 859"/>
                <a:gd name="T86" fmla="*/ 267 w 267"/>
                <a:gd name="T87" fmla="*/ 448 h 859"/>
                <a:gd name="T88" fmla="*/ 265 w 267"/>
                <a:gd name="T89" fmla="*/ 478 h 859"/>
                <a:gd name="T90" fmla="*/ 259 w 267"/>
                <a:gd name="T91" fmla="*/ 521 h 859"/>
                <a:gd name="T92" fmla="*/ 230 w 267"/>
                <a:gd name="T93" fmla="*/ 624 h 859"/>
                <a:gd name="T94" fmla="*/ 218 w 267"/>
                <a:gd name="T95" fmla="*/ 650 h 859"/>
                <a:gd name="T96" fmla="*/ 208 w 267"/>
                <a:gd name="T97" fmla="*/ 670 h 859"/>
                <a:gd name="T98" fmla="*/ 197 w 267"/>
                <a:gd name="T99" fmla="*/ 690 h 859"/>
                <a:gd name="T100" fmla="*/ 90 w 267"/>
                <a:gd name="T101" fmla="*/ 810 h 859"/>
                <a:gd name="T102" fmla="*/ 68 w 267"/>
                <a:gd name="T103" fmla="*/ 825 h 859"/>
                <a:gd name="T104" fmla="*/ 44 w 267"/>
                <a:gd name="T105" fmla="*/ 840 h 859"/>
                <a:gd name="T106" fmla="*/ 26 w 267"/>
                <a:gd name="T107" fmla="*/ 848 h 859"/>
                <a:gd name="T108" fmla="*/ 0 w 267"/>
                <a:gd name="T109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7" h="859">
                  <a:moveTo>
                    <a:pt x="0" y="859"/>
                  </a:moveTo>
                  <a:cubicBezTo>
                    <a:pt x="0" y="859"/>
                    <a:pt x="4" y="857"/>
                    <a:pt x="11" y="853"/>
                  </a:cubicBezTo>
                  <a:cubicBezTo>
                    <a:pt x="13" y="852"/>
                    <a:pt x="14" y="850"/>
                    <a:pt x="16" y="849"/>
                  </a:cubicBezTo>
                  <a:cubicBezTo>
                    <a:pt x="18" y="848"/>
                    <a:pt x="21" y="846"/>
                    <a:pt x="23" y="845"/>
                  </a:cubicBezTo>
                  <a:cubicBezTo>
                    <a:pt x="26" y="843"/>
                    <a:pt x="28" y="841"/>
                    <a:pt x="31" y="840"/>
                  </a:cubicBezTo>
                  <a:cubicBezTo>
                    <a:pt x="32" y="839"/>
                    <a:pt x="33" y="838"/>
                    <a:pt x="35" y="837"/>
                  </a:cubicBezTo>
                  <a:cubicBezTo>
                    <a:pt x="36" y="836"/>
                    <a:pt x="38" y="835"/>
                    <a:pt x="39" y="834"/>
                  </a:cubicBezTo>
                  <a:cubicBezTo>
                    <a:pt x="51" y="825"/>
                    <a:pt x="65" y="814"/>
                    <a:pt x="79" y="800"/>
                  </a:cubicBezTo>
                  <a:cubicBezTo>
                    <a:pt x="94" y="787"/>
                    <a:pt x="109" y="770"/>
                    <a:pt x="124" y="751"/>
                  </a:cubicBezTo>
                  <a:cubicBezTo>
                    <a:pt x="131" y="741"/>
                    <a:pt x="139" y="731"/>
                    <a:pt x="145" y="720"/>
                  </a:cubicBezTo>
                  <a:cubicBezTo>
                    <a:pt x="152" y="710"/>
                    <a:pt x="159" y="698"/>
                    <a:pt x="166" y="686"/>
                  </a:cubicBezTo>
                  <a:cubicBezTo>
                    <a:pt x="167" y="683"/>
                    <a:pt x="169" y="680"/>
                    <a:pt x="170" y="677"/>
                  </a:cubicBezTo>
                  <a:cubicBezTo>
                    <a:pt x="171" y="676"/>
                    <a:pt x="172" y="674"/>
                    <a:pt x="173" y="673"/>
                  </a:cubicBezTo>
                  <a:cubicBezTo>
                    <a:pt x="173" y="671"/>
                    <a:pt x="174" y="669"/>
                    <a:pt x="175" y="668"/>
                  </a:cubicBezTo>
                  <a:cubicBezTo>
                    <a:pt x="176" y="665"/>
                    <a:pt x="178" y="662"/>
                    <a:pt x="179" y="658"/>
                  </a:cubicBezTo>
                  <a:cubicBezTo>
                    <a:pt x="181" y="655"/>
                    <a:pt x="182" y="652"/>
                    <a:pt x="184" y="649"/>
                  </a:cubicBezTo>
                  <a:cubicBezTo>
                    <a:pt x="184" y="647"/>
                    <a:pt x="185" y="646"/>
                    <a:pt x="186" y="644"/>
                  </a:cubicBezTo>
                  <a:cubicBezTo>
                    <a:pt x="186" y="642"/>
                    <a:pt x="187" y="641"/>
                    <a:pt x="188" y="639"/>
                  </a:cubicBezTo>
                  <a:cubicBezTo>
                    <a:pt x="189" y="636"/>
                    <a:pt x="190" y="632"/>
                    <a:pt x="192" y="629"/>
                  </a:cubicBezTo>
                  <a:cubicBezTo>
                    <a:pt x="193" y="626"/>
                    <a:pt x="194" y="622"/>
                    <a:pt x="196" y="619"/>
                  </a:cubicBezTo>
                  <a:cubicBezTo>
                    <a:pt x="196" y="617"/>
                    <a:pt x="197" y="615"/>
                    <a:pt x="197" y="614"/>
                  </a:cubicBezTo>
                  <a:cubicBezTo>
                    <a:pt x="198" y="612"/>
                    <a:pt x="199" y="610"/>
                    <a:pt x="199" y="608"/>
                  </a:cubicBezTo>
                  <a:cubicBezTo>
                    <a:pt x="200" y="605"/>
                    <a:pt x="202" y="601"/>
                    <a:pt x="203" y="598"/>
                  </a:cubicBezTo>
                  <a:cubicBezTo>
                    <a:pt x="204" y="594"/>
                    <a:pt x="205" y="591"/>
                    <a:pt x="206" y="587"/>
                  </a:cubicBezTo>
                  <a:cubicBezTo>
                    <a:pt x="206" y="586"/>
                    <a:pt x="207" y="584"/>
                    <a:pt x="207" y="582"/>
                  </a:cubicBezTo>
                  <a:cubicBezTo>
                    <a:pt x="208" y="580"/>
                    <a:pt x="208" y="578"/>
                    <a:pt x="209" y="577"/>
                  </a:cubicBezTo>
                  <a:cubicBezTo>
                    <a:pt x="210" y="573"/>
                    <a:pt x="211" y="569"/>
                    <a:pt x="212" y="566"/>
                  </a:cubicBezTo>
                  <a:cubicBezTo>
                    <a:pt x="213" y="562"/>
                    <a:pt x="213" y="558"/>
                    <a:pt x="214" y="555"/>
                  </a:cubicBezTo>
                  <a:cubicBezTo>
                    <a:pt x="215" y="553"/>
                    <a:pt x="215" y="551"/>
                    <a:pt x="216" y="549"/>
                  </a:cubicBezTo>
                  <a:cubicBezTo>
                    <a:pt x="216" y="547"/>
                    <a:pt x="216" y="546"/>
                    <a:pt x="217" y="544"/>
                  </a:cubicBezTo>
                  <a:cubicBezTo>
                    <a:pt x="217" y="540"/>
                    <a:pt x="218" y="536"/>
                    <a:pt x="219" y="533"/>
                  </a:cubicBezTo>
                  <a:cubicBezTo>
                    <a:pt x="219" y="529"/>
                    <a:pt x="220" y="525"/>
                    <a:pt x="221" y="521"/>
                  </a:cubicBezTo>
                  <a:cubicBezTo>
                    <a:pt x="221" y="519"/>
                    <a:pt x="221" y="517"/>
                    <a:pt x="222" y="516"/>
                  </a:cubicBezTo>
                  <a:cubicBezTo>
                    <a:pt x="222" y="510"/>
                    <a:pt x="222" y="510"/>
                    <a:pt x="222" y="510"/>
                  </a:cubicBezTo>
                  <a:cubicBezTo>
                    <a:pt x="223" y="506"/>
                    <a:pt x="224" y="502"/>
                    <a:pt x="224" y="499"/>
                  </a:cubicBezTo>
                  <a:cubicBezTo>
                    <a:pt x="224" y="495"/>
                    <a:pt x="225" y="491"/>
                    <a:pt x="225" y="487"/>
                  </a:cubicBezTo>
                  <a:cubicBezTo>
                    <a:pt x="225" y="485"/>
                    <a:pt x="226" y="483"/>
                    <a:pt x="226" y="481"/>
                  </a:cubicBezTo>
                  <a:cubicBezTo>
                    <a:pt x="226" y="476"/>
                    <a:pt x="226" y="476"/>
                    <a:pt x="226" y="476"/>
                  </a:cubicBezTo>
                  <a:cubicBezTo>
                    <a:pt x="227" y="472"/>
                    <a:pt x="227" y="468"/>
                    <a:pt x="227" y="464"/>
                  </a:cubicBezTo>
                  <a:cubicBezTo>
                    <a:pt x="227" y="460"/>
                    <a:pt x="227" y="456"/>
                    <a:pt x="228" y="452"/>
                  </a:cubicBezTo>
                  <a:cubicBezTo>
                    <a:pt x="228" y="447"/>
                    <a:pt x="228" y="447"/>
                    <a:pt x="228" y="447"/>
                  </a:cubicBezTo>
                  <a:cubicBezTo>
                    <a:pt x="228" y="441"/>
                    <a:pt x="228" y="441"/>
                    <a:pt x="228" y="441"/>
                  </a:cubicBezTo>
                  <a:cubicBezTo>
                    <a:pt x="228" y="429"/>
                    <a:pt x="228" y="429"/>
                    <a:pt x="228" y="429"/>
                  </a:cubicBezTo>
                  <a:cubicBezTo>
                    <a:pt x="228" y="417"/>
                    <a:pt x="228" y="417"/>
                    <a:pt x="228" y="417"/>
                  </a:cubicBezTo>
                  <a:cubicBezTo>
                    <a:pt x="228" y="412"/>
                    <a:pt x="228" y="412"/>
                    <a:pt x="228" y="412"/>
                  </a:cubicBezTo>
                  <a:cubicBezTo>
                    <a:pt x="228" y="406"/>
                    <a:pt x="228" y="406"/>
                    <a:pt x="228" y="406"/>
                  </a:cubicBezTo>
                  <a:cubicBezTo>
                    <a:pt x="227" y="402"/>
                    <a:pt x="227" y="398"/>
                    <a:pt x="227" y="394"/>
                  </a:cubicBezTo>
                  <a:cubicBezTo>
                    <a:pt x="227" y="391"/>
                    <a:pt x="227" y="387"/>
                    <a:pt x="226" y="383"/>
                  </a:cubicBezTo>
                  <a:cubicBezTo>
                    <a:pt x="226" y="377"/>
                    <a:pt x="226" y="377"/>
                    <a:pt x="226" y="377"/>
                  </a:cubicBezTo>
                  <a:cubicBezTo>
                    <a:pt x="226" y="375"/>
                    <a:pt x="225" y="373"/>
                    <a:pt x="225" y="371"/>
                  </a:cubicBezTo>
                  <a:cubicBezTo>
                    <a:pt x="225" y="367"/>
                    <a:pt x="224" y="364"/>
                    <a:pt x="224" y="360"/>
                  </a:cubicBezTo>
                  <a:cubicBezTo>
                    <a:pt x="224" y="356"/>
                    <a:pt x="223" y="352"/>
                    <a:pt x="222" y="348"/>
                  </a:cubicBezTo>
                  <a:cubicBezTo>
                    <a:pt x="222" y="343"/>
                    <a:pt x="222" y="343"/>
                    <a:pt x="222" y="343"/>
                  </a:cubicBezTo>
                  <a:cubicBezTo>
                    <a:pt x="221" y="341"/>
                    <a:pt x="221" y="339"/>
                    <a:pt x="221" y="337"/>
                  </a:cubicBezTo>
                  <a:cubicBezTo>
                    <a:pt x="220" y="333"/>
                    <a:pt x="219" y="330"/>
                    <a:pt x="219" y="326"/>
                  </a:cubicBezTo>
                  <a:cubicBezTo>
                    <a:pt x="218" y="322"/>
                    <a:pt x="217" y="318"/>
                    <a:pt x="217" y="315"/>
                  </a:cubicBezTo>
                  <a:cubicBezTo>
                    <a:pt x="216" y="313"/>
                    <a:pt x="216" y="311"/>
                    <a:pt x="215" y="309"/>
                  </a:cubicBezTo>
                  <a:cubicBezTo>
                    <a:pt x="215" y="307"/>
                    <a:pt x="215" y="305"/>
                    <a:pt x="214" y="304"/>
                  </a:cubicBezTo>
                  <a:cubicBezTo>
                    <a:pt x="213" y="300"/>
                    <a:pt x="213" y="296"/>
                    <a:pt x="212" y="293"/>
                  </a:cubicBezTo>
                  <a:cubicBezTo>
                    <a:pt x="211" y="289"/>
                    <a:pt x="210" y="285"/>
                    <a:pt x="209" y="282"/>
                  </a:cubicBezTo>
                  <a:cubicBezTo>
                    <a:pt x="208" y="280"/>
                    <a:pt x="208" y="278"/>
                    <a:pt x="207" y="276"/>
                  </a:cubicBezTo>
                  <a:cubicBezTo>
                    <a:pt x="207" y="275"/>
                    <a:pt x="206" y="273"/>
                    <a:pt x="206" y="271"/>
                  </a:cubicBezTo>
                  <a:cubicBezTo>
                    <a:pt x="205" y="267"/>
                    <a:pt x="204" y="264"/>
                    <a:pt x="203" y="260"/>
                  </a:cubicBezTo>
                  <a:cubicBezTo>
                    <a:pt x="201" y="257"/>
                    <a:pt x="200" y="253"/>
                    <a:pt x="199" y="250"/>
                  </a:cubicBezTo>
                  <a:cubicBezTo>
                    <a:pt x="199" y="248"/>
                    <a:pt x="198" y="246"/>
                    <a:pt x="197" y="245"/>
                  </a:cubicBezTo>
                  <a:cubicBezTo>
                    <a:pt x="197" y="243"/>
                    <a:pt x="196" y="241"/>
                    <a:pt x="196" y="240"/>
                  </a:cubicBezTo>
                  <a:cubicBezTo>
                    <a:pt x="194" y="236"/>
                    <a:pt x="193" y="233"/>
                    <a:pt x="192" y="229"/>
                  </a:cubicBezTo>
                  <a:cubicBezTo>
                    <a:pt x="190" y="226"/>
                    <a:pt x="189" y="223"/>
                    <a:pt x="188" y="219"/>
                  </a:cubicBezTo>
                  <a:cubicBezTo>
                    <a:pt x="187" y="218"/>
                    <a:pt x="186" y="216"/>
                    <a:pt x="186" y="214"/>
                  </a:cubicBezTo>
                  <a:cubicBezTo>
                    <a:pt x="185" y="213"/>
                    <a:pt x="184" y="211"/>
                    <a:pt x="184" y="210"/>
                  </a:cubicBezTo>
                  <a:cubicBezTo>
                    <a:pt x="182" y="206"/>
                    <a:pt x="181" y="203"/>
                    <a:pt x="179" y="200"/>
                  </a:cubicBezTo>
                  <a:cubicBezTo>
                    <a:pt x="178" y="197"/>
                    <a:pt x="176" y="194"/>
                    <a:pt x="175" y="190"/>
                  </a:cubicBezTo>
                  <a:cubicBezTo>
                    <a:pt x="174" y="189"/>
                    <a:pt x="173" y="187"/>
                    <a:pt x="173" y="186"/>
                  </a:cubicBezTo>
                  <a:cubicBezTo>
                    <a:pt x="172" y="184"/>
                    <a:pt x="171" y="183"/>
                    <a:pt x="170" y="181"/>
                  </a:cubicBezTo>
                  <a:cubicBezTo>
                    <a:pt x="169" y="178"/>
                    <a:pt x="167" y="175"/>
                    <a:pt x="166" y="172"/>
                  </a:cubicBezTo>
                  <a:cubicBezTo>
                    <a:pt x="159" y="160"/>
                    <a:pt x="152" y="149"/>
                    <a:pt x="145" y="138"/>
                  </a:cubicBezTo>
                  <a:cubicBezTo>
                    <a:pt x="138" y="127"/>
                    <a:pt x="131" y="117"/>
                    <a:pt x="124" y="107"/>
                  </a:cubicBezTo>
                  <a:cubicBezTo>
                    <a:pt x="122" y="105"/>
                    <a:pt x="120" y="103"/>
                    <a:pt x="118" y="100"/>
                  </a:cubicBezTo>
                  <a:cubicBezTo>
                    <a:pt x="116" y="98"/>
                    <a:pt x="115" y="96"/>
                    <a:pt x="113" y="94"/>
                  </a:cubicBezTo>
                  <a:cubicBezTo>
                    <a:pt x="111" y="91"/>
                    <a:pt x="109" y="89"/>
                    <a:pt x="107" y="87"/>
                  </a:cubicBezTo>
                  <a:cubicBezTo>
                    <a:pt x="105" y="85"/>
                    <a:pt x="103" y="83"/>
                    <a:pt x="101" y="81"/>
                  </a:cubicBezTo>
                  <a:cubicBezTo>
                    <a:pt x="94" y="73"/>
                    <a:pt x="87" y="65"/>
                    <a:pt x="79" y="58"/>
                  </a:cubicBezTo>
                  <a:cubicBezTo>
                    <a:pt x="65" y="44"/>
                    <a:pt x="51" y="33"/>
                    <a:pt x="39" y="25"/>
                  </a:cubicBezTo>
                  <a:cubicBezTo>
                    <a:pt x="38" y="24"/>
                    <a:pt x="36" y="23"/>
                    <a:pt x="35" y="22"/>
                  </a:cubicBezTo>
                  <a:cubicBezTo>
                    <a:pt x="33" y="21"/>
                    <a:pt x="32" y="20"/>
                    <a:pt x="31" y="19"/>
                  </a:cubicBezTo>
                  <a:cubicBezTo>
                    <a:pt x="28" y="17"/>
                    <a:pt x="26" y="15"/>
                    <a:pt x="23" y="14"/>
                  </a:cubicBezTo>
                  <a:cubicBezTo>
                    <a:pt x="21" y="12"/>
                    <a:pt x="18" y="11"/>
                    <a:pt x="16" y="9"/>
                  </a:cubicBezTo>
                  <a:cubicBezTo>
                    <a:pt x="14" y="8"/>
                    <a:pt x="12" y="7"/>
                    <a:pt x="11" y="6"/>
                  </a:cubicBezTo>
                  <a:cubicBezTo>
                    <a:pt x="4" y="2"/>
                    <a:pt x="0" y="0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5" y="1"/>
                    <a:pt x="8" y="3"/>
                    <a:pt x="12" y="4"/>
                  </a:cubicBezTo>
                  <a:cubicBezTo>
                    <a:pt x="14" y="5"/>
                    <a:pt x="16" y="6"/>
                    <a:pt x="18" y="7"/>
                  </a:cubicBezTo>
                  <a:cubicBezTo>
                    <a:pt x="20" y="8"/>
                    <a:pt x="23" y="9"/>
                    <a:pt x="26" y="10"/>
                  </a:cubicBezTo>
                  <a:cubicBezTo>
                    <a:pt x="28" y="11"/>
                    <a:pt x="31" y="12"/>
                    <a:pt x="34" y="14"/>
                  </a:cubicBezTo>
                  <a:cubicBezTo>
                    <a:pt x="36" y="15"/>
                    <a:pt x="37" y="15"/>
                    <a:pt x="39" y="16"/>
                  </a:cubicBezTo>
                  <a:cubicBezTo>
                    <a:pt x="40" y="17"/>
                    <a:pt x="42" y="18"/>
                    <a:pt x="44" y="19"/>
                  </a:cubicBezTo>
                  <a:cubicBezTo>
                    <a:pt x="47" y="21"/>
                    <a:pt x="50" y="23"/>
                    <a:pt x="54" y="25"/>
                  </a:cubicBezTo>
                  <a:cubicBezTo>
                    <a:pt x="58" y="27"/>
                    <a:pt x="61" y="29"/>
                    <a:pt x="65" y="31"/>
                  </a:cubicBezTo>
                  <a:cubicBezTo>
                    <a:pt x="66" y="32"/>
                    <a:pt x="67" y="32"/>
                    <a:pt x="68" y="33"/>
                  </a:cubicBezTo>
                  <a:cubicBezTo>
                    <a:pt x="69" y="34"/>
                    <a:pt x="70" y="34"/>
                    <a:pt x="71" y="35"/>
                  </a:cubicBezTo>
                  <a:cubicBezTo>
                    <a:pt x="73" y="36"/>
                    <a:pt x="75" y="38"/>
                    <a:pt x="77" y="39"/>
                  </a:cubicBezTo>
                  <a:cubicBezTo>
                    <a:pt x="81" y="42"/>
                    <a:pt x="85" y="45"/>
                    <a:pt x="90" y="48"/>
                  </a:cubicBezTo>
                  <a:cubicBezTo>
                    <a:pt x="106" y="60"/>
                    <a:pt x="124" y="76"/>
                    <a:pt x="142" y="95"/>
                  </a:cubicBezTo>
                  <a:cubicBezTo>
                    <a:pt x="144" y="97"/>
                    <a:pt x="146" y="99"/>
                    <a:pt x="148" y="102"/>
                  </a:cubicBezTo>
                  <a:cubicBezTo>
                    <a:pt x="149" y="103"/>
                    <a:pt x="150" y="104"/>
                    <a:pt x="151" y="105"/>
                  </a:cubicBezTo>
                  <a:cubicBezTo>
                    <a:pt x="152" y="107"/>
                    <a:pt x="154" y="108"/>
                    <a:pt x="155" y="109"/>
                  </a:cubicBezTo>
                  <a:cubicBezTo>
                    <a:pt x="157" y="112"/>
                    <a:pt x="159" y="114"/>
                    <a:pt x="161" y="117"/>
                  </a:cubicBezTo>
                  <a:cubicBezTo>
                    <a:pt x="163" y="119"/>
                    <a:pt x="165" y="122"/>
                    <a:pt x="167" y="125"/>
                  </a:cubicBezTo>
                  <a:cubicBezTo>
                    <a:pt x="176" y="136"/>
                    <a:pt x="184" y="147"/>
                    <a:pt x="192" y="159"/>
                  </a:cubicBezTo>
                  <a:cubicBezTo>
                    <a:pt x="193" y="162"/>
                    <a:pt x="195" y="166"/>
                    <a:pt x="197" y="169"/>
                  </a:cubicBezTo>
                  <a:cubicBezTo>
                    <a:pt x="198" y="170"/>
                    <a:pt x="199" y="172"/>
                    <a:pt x="200" y="173"/>
                  </a:cubicBezTo>
                  <a:cubicBezTo>
                    <a:pt x="201" y="175"/>
                    <a:pt x="202" y="177"/>
                    <a:pt x="203" y="178"/>
                  </a:cubicBezTo>
                  <a:cubicBezTo>
                    <a:pt x="205" y="181"/>
                    <a:pt x="206" y="185"/>
                    <a:pt x="208" y="188"/>
                  </a:cubicBezTo>
                  <a:cubicBezTo>
                    <a:pt x="210" y="191"/>
                    <a:pt x="212" y="195"/>
                    <a:pt x="213" y="198"/>
                  </a:cubicBezTo>
                  <a:cubicBezTo>
                    <a:pt x="214" y="200"/>
                    <a:pt x="215" y="201"/>
                    <a:pt x="216" y="203"/>
                  </a:cubicBezTo>
                  <a:cubicBezTo>
                    <a:pt x="217" y="205"/>
                    <a:pt x="218" y="206"/>
                    <a:pt x="218" y="208"/>
                  </a:cubicBezTo>
                  <a:cubicBezTo>
                    <a:pt x="220" y="211"/>
                    <a:pt x="222" y="215"/>
                    <a:pt x="223" y="218"/>
                  </a:cubicBezTo>
                  <a:cubicBezTo>
                    <a:pt x="225" y="222"/>
                    <a:pt x="226" y="225"/>
                    <a:pt x="228" y="229"/>
                  </a:cubicBezTo>
                  <a:cubicBezTo>
                    <a:pt x="228" y="231"/>
                    <a:pt x="229" y="233"/>
                    <a:pt x="230" y="234"/>
                  </a:cubicBezTo>
                  <a:cubicBezTo>
                    <a:pt x="231" y="236"/>
                    <a:pt x="231" y="238"/>
                    <a:pt x="232" y="240"/>
                  </a:cubicBezTo>
                  <a:cubicBezTo>
                    <a:pt x="243" y="269"/>
                    <a:pt x="252" y="300"/>
                    <a:pt x="258" y="332"/>
                  </a:cubicBezTo>
                  <a:cubicBezTo>
                    <a:pt x="259" y="334"/>
                    <a:pt x="259" y="336"/>
                    <a:pt x="259" y="338"/>
                  </a:cubicBezTo>
                  <a:cubicBezTo>
                    <a:pt x="260" y="344"/>
                    <a:pt x="260" y="344"/>
                    <a:pt x="260" y="344"/>
                  </a:cubicBezTo>
                  <a:cubicBezTo>
                    <a:pt x="261" y="348"/>
                    <a:pt x="262" y="352"/>
                    <a:pt x="262" y="356"/>
                  </a:cubicBezTo>
                  <a:cubicBezTo>
                    <a:pt x="263" y="364"/>
                    <a:pt x="264" y="372"/>
                    <a:pt x="265" y="380"/>
                  </a:cubicBezTo>
                  <a:cubicBezTo>
                    <a:pt x="265" y="384"/>
                    <a:pt x="266" y="388"/>
                    <a:pt x="266" y="392"/>
                  </a:cubicBezTo>
                  <a:cubicBezTo>
                    <a:pt x="266" y="396"/>
                    <a:pt x="266" y="401"/>
                    <a:pt x="267" y="405"/>
                  </a:cubicBezTo>
                  <a:cubicBezTo>
                    <a:pt x="267" y="411"/>
                    <a:pt x="267" y="411"/>
                    <a:pt x="267" y="411"/>
                  </a:cubicBezTo>
                  <a:cubicBezTo>
                    <a:pt x="267" y="417"/>
                    <a:pt x="267" y="417"/>
                    <a:pt x="267" y="417"/>
                  </a:cubicBezTo>
                  <a:cubicBezTo>
                    <a:pt x="267" y="429"/>
                    <a:pt x="267" y="429"/>
                    <a:pt x="267" y="429"/>
                  </a:cubicBezTo>
                  <a:cubicBezTo>
                    <a:pt x="267" y="441"/>
                    <a:pt x="267" y="441"/>
                    <a:pt x="267" y="441"/>
                  </a:cubicBezTo>
                  <a:cubicBezTo>
                    <a:pt x="267" y="448"/>
                    <a:pt x="267" y="448"/>
                    <a:pt x="267" y="448"/>
                  </a:cubicBezTo>
                  <a:cubicBezTo>
                    <a:pt x="267" y="454"/>
                    <a:pt x="267" y="454"/>
                    <a:pt x="267" y="454"/>
                  </a:cubicBezTo>
                  <a:cubicBezTo>
                    <a:pt x="266" y="458"/>
                    <a:pt x="266" y="462"/>
                    <a:pt x="266" y="466"/>
                  </a:cubicBezTo>
                  <a:cubicBezTo>
                    <a:pt x="266" y="470"/>
                    <a:pt x="265" y="474"/>
                    <a:pt x="265" y="478"/>
                  </a:cubicBezTo>
                  <a:cubicBezTo>
                    <a:pt x="264" y="486"/>
                    <a:pt x="263" y="495"/>
                    <a:pt x="262" y="503"/>
                  </a:cubicBezTo>
                  <a:cubicBezTo>
                    <a:pt x="262" y="507"/>
                    <a:pt x="261" y="511"/>
                    <a:pt x="260" y="515"/>
                  </a:cubicBezTo>
                  <a:cubicBezTo>
                    <a:pt x="259" y="521"/>
                    <a:pt x="259" y="521"/>
                    <a:pt x="259" y="521"/>
                  </a:cubicBezTo>
                  <a:cubicBezTo>
                    <a:pt x="259" y="523"/>
                    <a:pt x="259" y="525"/>
                    <a:pt x="258" y="527"/>
                  </a:cubicBezTo>
                  <a:cubicBezTo>
                    <a:pt x="252" y="559"/>
                    <a:pt x="243" y="590"/>
                    <a:pt x="232" y="619"/>
                  </a:cubicBezTo>
                  <a:cubicBezTo>
                    <a:pt x="231" y="620"/>
                    <a:pt x="231" y="622"/>
                    <a:pt x="230" y="624"/>
                  </a:cubicBezTo>
                  <a:cubicBezTo>
                    <a:pt x="229" y="626"/>
                    <a:pt x="228" y="628"/>
                    <a:pt x="228" y="629"/>
                  </a:cubicBezTo>
                  <a:cubicBezTo>
                    <a:pt x="226" y="633"/>
                    <a:pt x="225" y="636"/>
                    <a:pt x="223" y="640"/>
                  </a:cubicBezTo>
                  <a:cubicBezTo>
                    <a:pt x="221" y="643"/>
                    <a:pt x="220" y="647"/>
                    <a:pt x="218" y="650"/>
                  </a:cubicBezTo>
                  <a:cubicBezTo>
                    <a:pt x="217" y="652"/>
                    <a:pt x="217" y="654"/>
                    <a:pt x="216" y="655"/>
                  </a:cubicBezTo>
                  <a:cubicBezTo>
                    <a:pt x="215" y="657"/>
                    <a:pt x="214" y="659"/>
                    <a:pt x="213" y="660"/>
                  </a:cubicBezTo>
                  <a:cubicBezTo>
                    <a:pt x="212" y="664"/>
                    <a:pt x="210" y="667"/>
                    <a:pt x="208" y="670"/>
                  </a:cubicBezTo>
                  <a:cubicBezTo>
                    <a:pt x="206" y="674"/>
                    <a:pt x="204" y="677"/>
                    <a:pt x="203" y="680"/>
                  </a:cubicBezTo>
                  <a:cubicBezTo>
                    <a:pt x="202" y="682"/>
                    <a:pt x="201" y="683"/>
                    <a:pt x="200" y="685"/>
                  </a:cubicBezTo>
                  <a:cubicBezTo>
                    <a:pt x="199" y="687"/>
                    <a:pt x="198" y="688"/>
                    <a:pt x="197" y="690"/>
                  </a:cubicBezTo>
                  <a:cubicBezTo>
                    <a:pt x="195" y="693"/>
                    <a:pt x="193" y="696"/>
                    <a:pt x="191" y="699"/>
                  </a:cubicBezTo>
                  <a:cubicBezTo>
                    <a:pt x="176" y="723"/>
                    <a:pt x="159" y="745"/>
                    <a:pt x="142" y="764"/>
                  </a:cubicBezTo>
                  <a:cubicBezTo>
                    <a:pt x="124" y="782"/>
                    <a:pt x="106" y="798"/>
                    <a:pt x="90" y="810"/>
                  </a:cubicBezTo>
                  <a:cubicBezTo>
                    <a:pt x="85" y="814"/>
                    <a:pt x="81" y="817"/>
                    <a:pt x="77" y="819"/>
                  </a:cubicBezTo>
                  <a:cubicBezTo>
                    <a:pt x="75" y="821"/>
                    <a:pt x="73" y="822"/>
                    <a:pt x="71" y="823"/>
                  </a:cubicBezTo>
                  <a:cubicBezTo>
                    <a:pt x="70" y="824"/>
                    <a:pt x="69" y="825"/>
                    <a:pt x="68" y="825"/>
                  </a:cubicBezTo>
                  <a:cubicBezTo>
                    <a:pt x="67" y="826"/>
                    <a:pt x="66" y="826"/>
                    <a:pt x="65" y="827"/>
                  </a:cubicBezTo>
                  <a:cubicBezTo>
                    <a:pt x="61" y="829"/>
                    <a:pt x="58" y="832"/>
                    <a:pt x="54" y="834"/>
                  </a:cubicBezTo>
                  <a:cubicBezTo>
                    <a:pt x="50" y="836"/>
                    <a:pt x="47" y="838"/>
                    <a:pt x="44" y="840"/>
                  </a:cubicBezTo>
                  <a:cubicBezTo>
                    <a:pt x="42" y="841"/>
                    <a:pt x="40" y="841"/>
                    <a:pt x="39" y="842"/>
                  </a:cubicBezTo>
                  <a:cubicBezTo>
                    <a:pt x="37" y="843"/>
                    <a:pt x="36" y="844"/>
                    <a:pt x="34" y="844"/>
                  </a:cubicBezTo>
                  <a:cubicBezTo>
                    <a:pt x="31" y="846"/>
                    <a:pt x="28" y="847"/>
                    <a:pt x="26" y="848"/>
                  </a:cubicBezTo>
                  <a:cubicBezTo>
                    <a:pt x="23" y="850"/>
                    <a:pt x="20" y="851"/>
                    <a:pt x="18" y="852"/>
                  </a:cubicBezTo>
                  <a:cubicBezTo>
                    <a:pt x="16" y="853"/>
                    <a:pt x="14" y="854"/>
                    <a:pt x="12" y="854"/>
                  </a:cubicBezTo>
                  <a:cubicBezTo>
                    <a:pt x="4" y="857"/>
                    <a:pt x="0" y="859"/>
                    <a:pt x="0" y="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/>
            </a:p>
          </p:txBody>
        </p:sp>
        <p:grpSp>
          <p:nvGrpSpPr>
            <p:cNvPr id="9" name="Group 7"/>
            <p:cNvGrpSpPr/>
            <p:nvPr/>
          </p:nvGrpSpPr>
          <p:grpSpPr>
            <a:xfrm>
              <a:off x="539552" y="1933978"/>
              <a:ext cx="7737912" cy="2017315"/>
              <a:chOff x="456802" y="2333625"/>
              <a:chExt cx="8222061" cy="1693863"/>
            </a:xfrm>
          </p:grpSpPr>
          <p:sp>
            <p:nvSpPr>
              <p:cNvPr id="64" name="Freeform 12"/>
              <p:cNvSpPr/>
              <p:nvPr/>
            </p:nvSpPr>
            <p:spPr bwMode="auto">
              <a:xfrm>
                <a:off x="456802" y="2609850"/>
                <a:ext cx="1073150" cy="1143000"/>
              </a:xfrm>
              <a:custGeom>
                <a:avLst/>
                <a:gdLst>
                  <a:gd name="T0" fmla="*/ 143 w 487"/>
                  <a:gd name="T1" fmla="*/ 0 h 518"/>
                  <a:gd name="T2" fmla="*/ 483 w 487"/>
                  <a:gd name="T3" fmla="*/ 242 h 518"/>
                  <a:gd name="T4" fmla="*/ 487 w 487"/>
                  <a:gd name="T5" fmla="*/ 242 h 518"/>
                  <a:gd name="T6" fmla="*/ 487 w 487"/>
                  <a:gd name="T7" fmla="*/ 276 h 518"/>
                  <a:gd name="T8" fmla="*/ 483 w 487"/>
                  <a:gd name="T9" fmla="*/ 276 h 518"/>
                  <a:gd name="T10" fmla="*/ 143 w 487"/>
                  <a:gd name="T11" fmla="*/ 518 h 518"/>
                  <a:gd name="T12" fmla="*/ 144 w 487"/>
                  <a:gd name="T13" fmla="*/ 259 h 518"/>
                  <a:gd name="T14" fmla="*/ 143 w 487"/>
                  <a:gd name="T15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7" h="518">
                    <a:moveTo>
                      <a:pt x="143" y="0"/>
                    </a:moveTo>
                    <a:cubicBezTo>
                      <a:pt x="264" y="0"/>
                      <a:pt x="433" y="185"/>
                      <a:pt x="483" y="242"/>
                    </a:cubicBezTo>
                    <a:cubicBezTo>
                      <a:pt x="487" y="242"/>
                      <a:pt x="487" y="242"/>
                      <a:pt x="487" y="242"/>
                    </a:cubicBezTo>
                    <a:cubicBezTo>
                      <a:pt x="487" y="276"/>
                      <a:pt x="487" y="276"/>
                      <a:pt x="487" y="276"/>
                    </a:cubicBezTo>
                    <a:cubicBezTo>
                      <a:pt x="483" y="276"/>
                      <a:pt x="483" y="276"/>
                      <a:pt x="483" y="276"/>
                    </a:cubicBezTo>
                    <a:cubicBezTo>
                      <a:pt x="433" y="333"/>
                      <a:pt x="264" y="518"/>
                      <a:pt x="143" y="518"/>
                    </a:cubicBezTo>
                    <a:cubicBezTo>
                      <a:pt x="0" y="518"/>
                      <a:pt x="144" y="402"/>
                      <a:pt x="144" y="259"/>
                    </a:cubicBezTo>
                    <a:cubicBezTo>
                      <a:pt x="144" y="116"/>
                      <a:pt x="0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400"/>
              </a:p>
            </p:txBody>
          </p:sp>
          <p:sp>
            <p:nvSpPr>
              <p:cNvPr id="65" name="Freeform 13"/>
              <p:cNvSpPr>
                <a:spLocks noEditPoints="1"/>
              </p:cNvSpPr>
              <p:nvPr/>
            </p:nvSpPr>
            <p:spPr bwMode="auto">
              <a:xfrm>
                <a:off x="6784975" y="2333625"/>
                <a:ext cx="1893888" cy="1693863"/>
              </a:xfrm>
              <a:custGeom>
                <a:avLst/>
                <a:gdLst>
                  <a:gd name="T0" fmla="*/ 90 w 860"/>
                  <a:gd name="T1" fmla="*/ 435 h 768"/>
                  <a:gd name="T2" fmla="*/ 195 w 860"/>
                  <a:gd name="T3" fmla="*/ 768 h 768"/>
                  <a:gd name="T4" fmla="*/ 860 w 860"/>
                  <a:gd name="T5" fmla="*/ 454 h 768"/>
                  <a:gd name="T6" fmla="*/ 195 w 860"/>
                  <a:gd name="T7" fmla="*/ 0 h 768"/>
                  <a:gd name="T8" fmla="*/ 90 w 860"/>
                  <a:gd name="T9" fmla="*/ 333 h 768"/>
                  <a:gd name="T10" fmla="*/ 27 w 860"/>
                  <a:gd name="T11" fmla="*/ 335 h 768"/>
                  <a:gd name="T12" fmla="*/ 27 w 860"/>
                  <a:gd name="T13" fmla="*/ 433 h 768"/>
                  <a:gd name="T14" fmla="*/ 90 w 860"/>
                  <a:gd name="T15" fmla="*/ 435 h 768"/>
                  <a:gd name="T16" fmla="*/ 444 w 860"/>
                  <a:gd name="T17" fmla="*/ 265 h 768"/>
                  <a:gd name="T18" fmla="*/ 505 w 860"/>
                  <a:gd name="T19" fmla="*/ 203 h 768"/>
                  <a:gd name="T20" fmla="*/ 566 w 860"/>
                  <a:gd name="T21" fmla="*/ 265 h 768"/>
                  <a:gd name="T22" fmla="*/ 505 w 860"/>
                  <a:gd name="T23" fmla="*/ 326 h 768"/>
                  <a:gd name="T24" fmla="*/ 444 w 860"/>
                  <a:gd name="T25" fmla="*/ 265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0" h="768">
                    <a:moveTo>
                      <a:pt x="90" y="435"/>
                    </a:moveTo>
                    <a:cubicBezTo>
                      <a:pt x="76" y="623"/>
                      <a:pt x="0" y="768"/>
                      <a:pt x="195" y="768"/>
                    </a:cubicBezTo>
                    <a:cubicBezTo>
                      <a:pt x="407" y="768"/>
                      <a:pt x="860" y="454"/>
                      <a:pt x="860" y="454"/>
                    </a:cubicBezTo>
                    <a:cubicBezTo>
                      <a:pt x="860" y="243"/>
                      <a:pt x="407" y="0"/>
                      <a:pt x="195" y="0"/>
                    </a:cubicBezTo>
                    <a:cubicBezTo>
                      <a:pt x="0" y="0"/>
                      <a:pt x="76" y="146"/>
                      <a:pt x="90" y="333"/>
                    </a:cubicBezTo>
                    <a:cubicBezTo>
                      <a:pt x="27" y="335"/>
                      <a:pt x="27" y="335"/>
                      <a:pt x="27" y="335"/>
                    </a:cubicBezTo>
                    <a:cubicBezTo>
                      <a:pt x="27" y="433"/>
                      <a:pt x="27" y="433"/>
                      <a:pt x="27" y="433"/>
                    </a:cubicBezTo>
                    <a:lnTo>
                      <a:pt x="90" y="435"/>
                    </a:lnTo>
                    <a:close/>
                    <a:moveTo>
                      <a:pt x="444" y="265"/>
                    </a:moveTo>
                    <a:cubicBezTo>
                      <a:pt x="444" y="231"/>
                      <a:pt x="471" y="203"/>
                      <a:pt x="505" y="203"/>
                    </a:cubicBezTo>
                    <a:cubicBezTo>
                      <a:pt x="539" y="203"/>
                      <a:pt x="566" y="231"/>
                      <a:pt x="566" y="265"/>
                    </a:cubicBezTo>
                    <a:cubicBezTo>
                      <a:pt x="566" y="298"/>
                      <a:pt x="539" y="326"/>
                      <a:pt x="505" y="326"/>
                    </a:cubicBezTo>
                    <a:cubicBezTo>
                      <a:pt x="471" y="326"/>
                      <a:pt x="444" y="298"/>
                      <a:pt x="444" y="2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400"/>
              </a:p>
            </p:txBody>
          </p:sp>
          <p:sp>
            <p:nvSpPr>
              <p:cNvPr id="66" name="Freeform 18"/>
              <p:cNvSpPr/>
              <p:nvPr/>
            </p:nvSpPr>
            <p:spPr bwMode="auto">
              <a:xfrm>
                <a:off x="1054893" y="2892425"/>
                <a:ext cx="6161088" cy="577850"/>
              </a:xfrm>
              <a:custGeom>
                <a:avLst/>
                <a:gdLst>
                  <a:gd name="T0" fmla="*/ 2797 w 2797"/>
                  <a:gd name="T1" fmla="*/ 12 h 262"/>
                  <a:gd name="T2" fmla="*/ 2684 w 2797"/>
                  <a:gd name="T3" fmla="*/ 0 h 262"/>
                  <a:gd name="T4" fmla="*/ 0 w 2797"/>
                  <a:gd name="T5" fmla="*/ 104 h 262"/>
                  <a:gd name="T6" fmla="*/ 0 w 2797"/>
                  <a:gd name="T7" fmla="*/ 158 h 262"/>
                  <a:gd name="T8" fmla="*/ 2684 w 2797"/>
                  <a:gd name="T9" fmla="*/ 262 h 262"/>
                  <a:gd name="T10" fmla="*/ 2797 w 2797"/>
                  <a:gd name="T11" fmla="*/ 251 h 262"/>
                  <a:gd name="T12" fmla="*/ 2797 w 2797"/>
                  <a:gd name="T13" fmla="*/ 1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7" h="262">
                    <a:moveTo>
                      <a:pt x="2797" y="12"/>
                    </a:moveTo>
                    <a:cubicBezTo>
                      <a:pt x="2761" y="8"/>
                      <a:pt x="2724" y="4"/>
                      <a:pt x="2684" y="0"/>
                    </a:cubicBezTo>
                    <a:cubicBezTo>
                      <a:pt x="1789" y="35"/>
                      <a:pt x="895" y="69"/>
                      <a:pt x="0" y="10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895" y="193"/>
                      <a:pt x="1790" y="228"/>
                      <a:pt x="2684" y="262"/>
                    </a:cubicBezTo>
                    <a:cubicBezTo>
                      <a:pt x="2724" y="258"/>
                      <a:pt x="2761" y="255"/>
                      <a:pt x="2797" y="251"/>
                    </a:cubicBezTo>
                    <a:lnTo>
                      <a:pt x="2797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400"/>
              </a:p>
            </p:txBody>
          </p:sp>
        </p:grpSp>
        <p:cxnSp>
          <p:nvCxnSpPr>
            <p:cNvPr id="10" name="Straight Arrow Connector 11"/>
            <p:cNvCxnSpPr/>
            <p:nvPr/>
          </p:nvCxnSpPr>
          <p:spPr>
            <a:xfrm>
              <a:off x="1740037" y="2391281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/>
            <p:nvPr/>
          </p:nvSpPr>
          <p:spPr>
            <a:xfrm>
              <a:off x="1762212" y="2107535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筹备小组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12" name="Straight Arrow Connector 13"/>
            <p:cNvCxnSpPr/>
            <p:nvPr/>
          </p:nvCxnSpPr>
          <p:spPr>
            <a:xfrm>
              <a:off x="1780780" y="3403679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4"/>
            <p:cNvSpPr txBox="1"/>
            <p:nvPr/>
          </p:nvSpPr>
          <p:spPr>
            <a:xfrm>
              <a:off x="1817693" y="3106225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供应链金融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Straight Arrow Connector 15"/>
            <p:cNvCxnSpPr/>
            <p:nvPr/>
          </p:nvCxnSpPr>
          <p:spPr>
            <a:xfrm>
              <a:off x="3263531" y="2031240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6"/>
            <p:cNvSpPr txBox="1"/>
            <p:nvPr/>
          </p:nvSpPr>
          <p:spPr>
            <a:xfrm>
              <a:off x="3401399" y="1747495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龙头带动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16" name="Straight Arrow Connector 17"/>
            <p:cNvCxnSpPr/>
            <p:nvPr/>
          </p:nvCxnSpPr>
          <p:spPr>
            <a:xfrm>
              <a:off x="3419872" y="3399392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8"/>
            <p:cNvSpPr txBox="1"/>
            <p:nvPr/>
          </p:nvSpPr>
          <p:spPr>
            <a:xfrm>
              <a:off x="3514439" y="3138797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信息共享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18" name="Straight Arrow Connector 21"/>
            <p:cNvCxnSpPr/>
            <p:nvPr/>
          </p:nvCxnSpPr>
          <p:spPr>
            <a:xfrm>
              <a:off x="1780780" y="2755607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2"/>
            <p:cNvSpPr txBox="1"/>
            <p:nvPr/>
          </p:nvSpPr>
          <p:spPr>
            <a:xfrm>
              <a:off x="1862290" y="2502300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产业基金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20" name="Straight Arrow Connector 25"/>
            <p:cNvCxnSpPr/>
            <p:nvPr/>
          </p:nvCxnSpPr>
          <p:spPr>
            <a:xfrm>
              <a:off x="5148064" y="2272567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6"/>
            <p:cNvSpPr txBox="1"/>
            <p:nvPr/>
          </p:nvSpPr>
          <p:spPr>
            <a:xfrm>
              <a:off x="5219481" y="198882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快速协同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22" name="Straight Arrow Connector 27"/>
            <p:cNvCxnSpPr/>
            <p:nvPr/>
          </p:nvCxnSpPr>
          <p:spPr>
            <a:xfrm>
              <a:off x="5130431" y="3831440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8"/>
            <p:cNvSpPr txBox="1"/>
            <p:nvPr/>
          </p:nvSpPr>
          <p:spPr>
            <a:xfrm>
              <a:off x="4822284" y="3547695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从竞争走向合作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24" name="Straight Arrow Connector 29"/>
            <p:cNvCxnSpPr/>
            <p:nvPr/>
          </p:nvCxnSpPr>
          <p:spPr>
            <a:xfrm>
              <a:off x="4890372" y="1627053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30"/>
            <p:cNvSpPr txBox="1"/>
            <p:nvPr/>
          </p:nvSpPr>
          <p:spPr>
            <a:xfrm>
              <a:off x="4930564" y="1389608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建立标准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26" name="Straight Arrow Connector 31"/>
            <p:cNvCxnSpPr/>
            <p:nvPr/>
          </p:nvCxnSpPr>
          <p:spPr>
            <a:xfrm>
              <a:off x="5237164" y="3471400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32"/>
            <p:cNvSpPr txBox="1"/>
            <p:nvPr/>
          </p:nvSpPr>
          <p:spPr>
            <a:xfrm>
              <a:off x="4861991" y="3210805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从单极走向多极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grpSp>
          <p:nvGrpSpPr>
            <p:cNvPr id="28" name="Group 33"/>
            <p:cNvGrpSpPr/>
            <p:nvPr/>
          </p:nvGrpSpPr>
          <p:grpSpPr>
            <a:xfrm>
              <a:off x="1695325" y="3831036"/>
              <a:ext cx="1005403" cy="436739"/>
              <a:chOff x="1362520" y="3814762"/>
              <a:chExt cx="1068309" cy="366713"/>
            </a:xfrm>
          </p:grpSpPr>
          <p:sp>
            <p:nvSpPr>
              <p:cNvPr id="62" name="Rounded Rectangle 34"/>
              <p:cNvSpPr/>
              <p:nvPr/>
            </p:nvSpPr>
            <p:spPr>
              <a:xfrm>
                <a:off x="1414461" y="3814762"/>
                <a:ext cx="991394" cy="366713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2400"/>
              </a:p>
            </p:txBody>
          </p:sp>
          <p:sp>
            <p:nvSpPr>
              <p:cNvPr id="63" name="TextBox 35"/>
              <p:cNvSpPr txBox="1"/>
              <p:nvPr/>
            </p:nvSpPr>
            <p:spPr>
              <a:xfrm>
                <a:off x="1362520" y="3855660"/>
                <a:ext cx="1068309" cy="284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600" dirty="0" smtClean="0">
                    <a:solidFill>
                      <a:schemeClr val="bg2"/>
                    </a:solidFill>
                  </a:rPr>
                  <a:t>资本推动</a:t>
                </a:r>
                <a:endParaRPr lang="id-ID" sz="16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9" name="Group 36"/>
            <p:cNvGrpSpPr/>
            <p:nvPr/>
          </p:nvGrpSpPr>
          <p:grpSpPr>
            <a:xfrm>
              <a:off x="1708523" y="1598788"/>
              <a:ext cx="1005403" cy="436739"/>
              <a:chOff x="1376544" y="2212579"/>
              <a:chExt cx="1068309" cy="366713"/>
            </a:xfrm>
          </p:grpSpPr>
          <p:sp>
            <p:nvSpPr>
              <p:cNvPr id="60" name="Rounded Rectangle 37"/>
              <p:cNvSpPr/>
              <p:nvPr/>
            </p:nvSpPr>
            <p:spPr>
              <a:xfrm>
                <a:off x="1414461" y="2212579"/>
                <a:ext cx="991394" cy="366713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2400"/>
              </a:p>
            </p:txBody>
          </p:sp>
          <p:sp>
            <p:nvSpPr>
              <p:cNvPr id="61" name="TextBox 38"/>
              <p:cNvSpPr txBox="1"/>
              <p:nvPr/>
            </p:nvSpPr>
            <p:spPr>
              <a:xfrm>
                <a:off x="1376544" y="2254901"/>
                <a:ext cx="1068309" cy="284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600" dirty="0" smtClean="0">
                    <a:solidFill>
                      <a:schemeClr val="bg2"/>
                    </a:solidFill>
                  </a:rPr>
                  <a:t>政府引导</a:t>
                </a:r>
                <a:endParaRPr lang="id-ID" sz="16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0" name="Group 39"/>
            <p:cNvGrpSpPr/>
            <p:nvPr/>
          </p:nvGrpSpPr>
          <p:grpSpPr>
            <a:xfrm>
              <a:off x="3131840" y="4191077"/>
              <a:ext cx="1005403" cy="436738"/>
              <a:chOff x="2430065" y="4129087"/>
              <a:chExt cx="1068310" cy="366713"/>
            </a:xfrm>
          </p:grpSpPr>
          <p:sp>
            <p:nvSpPr>
              <p:cNvPr id="58" name="Rounded Rectangle 40"/>
              <p:cNvSpPr/>
              <p:nvPr/>
            </p:nvSpPr>
            <p:spPr>
              <a:xfrm>
                <a:off x="2505471" y="4129087"/>
                <a:ext cx="991394" cy="366713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2400"/>
              </a:p>
            </p:txBody>
          </p:sp>
          <p:sp>
            <p:nvSpPr>
              <p:cNvPr id="59" name="TextBox 41"/>
              <p:cNvSpPr txBox="1"/>
              <p:nvPr/>
            </p:nvSpPr>
            <p:spPr>
              <a:xfrm>
                <a:off x="2430065" y="4174063"/>
                <a:ext cx="1068310" cy="284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600" dirty="0" smtClean="0">
                    <a:solidFill>
                      <a:schemeClr val="bg2"/>
                    </a:solidFill>
                  </a:rPr>
                  <a:t>共享模式</a:t>
                </a:r>
                <a:endParaRPr lang="id-ID" sz="16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1" name="Group 42"/>
            <p:cNvGrpSpPr/>
            <p:nvPr/>
          </p:nvGrpSpPr>
          <p:grpSpPr>
            <a:xfrm>
              <a:off x="3158553" y="1243439"/>
              <a:ext cx="1005402" cy="436738"/>
              <a:chOff x="2458451" y="1887141"/>
              <a:chExt cx="1068309" cy="366713"/>
            </a:xfrm>
          </p:grpSpPr>
          <p:sp>
            <p:nvSpPr>
              <p:cNvPr id="56" name="Rounded Rectangle 43"/>
              <p:cNvSpPr/>
              <p:nvPr/>
            </p:nvSpPr>
            <p:spPr>
              <a:xfrm>
                <a:off x="2505471" y="1887141"/>
                <a:ext cx="991394" cy="366713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2400"/>
              </a:p>
            </p:txBody>
          </p:sp>
          <p:sp>
            <p:nvSpPr>
              <p:cNvPr id="57" name="TextBox 44"/>
              <p:cNvSpPr txBox="1"/>
              <p:nvPr/>
            </p:nvSpPr>
            <p:spPr>
              <a:xfrm>
                <a:off x="2458451" y="1935129"/>
                <a:ext cx="1068309" cy="284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600" dirty="0" smtClean="0">
                    <a:solidFill>
                      <a:schemeClr val="bg2"/>
                    </a:solidFill>
                  </a:rPr>
                  <a:t>抱团发展</a:t>
                </a:r>
                <a:endParaRPr lang="id-ID" sz="16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2" name="Group 51"/>
            <p:cNvGrpSpPr/>
            <p:nvPr/>
          </p:nvGrpSpPr>
          <p:grpSpPr>
            <a:xfrm>
              <a:off x="4863351" y="4479108"/>
              <a:ext cx="1005402" cy="436739"/>
              <a:chOff x="5051142" y="4349750"/>
              <a:chExt cx="1068310" cy="366713"/>
            </a:xfrm>
          </p:grpSpPr>
          <p:sp>
            <p:nvSpPr>
              <p:cNvPr id="54" name="Rounded Rectangle 52"/>
              <p:cNvSpPr/>
              <p:nvPr/>
            </p:nvSpPr>
            <p:spPr>
              <a:xfrm>
                <a:off x="5088333" y="4349750"/>
                <a:ext cx="991394" cy="366713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2400"/>
              </a:p>
            </p:txBody>
          </p:sp>
          <p:sp>
            <p:nvSpPr>
              <p:cNvPr id="55" name="TextBox 53"/>
              <p:cNvSpPr txBox="1"/>
              <p:nvPr/>
            </p:nvSpPr>
            <p:spPr>
              <a:xfrm>
                <a:off x="5051142" y="4388565"/>
                <a:ext cx="1068310" cy="284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600" dirty="0" smtClean="0">
                    <a:solidFill>
                      <a:schemeClr val="bg2"/>
                    </a:solidFill>
                  </a:rPr>
                  <a:t>生态发展</a:t>
                </a:r>
                <a:endParaRPr lang="id-ID" sz="16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3" name="Group 54"/>
            <p:cNvGrpSpPr/>
            <p:nvPr/>
          </p:nvGrpSpPr>
          <p:grpSpPr>
            <a:xfrm>
              <a:off x="4862740" y="955407"/>
              <a:ext cx="1005403" cy="436739"/>
              <a:chOff x="5050486" y="1609725"/>
              <a:chExt cx="1068310" cy="366713"/>
            </a:xfrm>
          </p:grpSpPr>
          <p:sp>
            <p:nvSpPr>
              <p:cNvPr id="52" name="Rounded Rectangle 55"/>
              <p:cNvSpPr/>
              <p:nvPr/>
            </p:nvSpPr>
            <p:spPr>
              <a:xfrm>
                <a:off x="5088333" y="1609725"/>
                <a:ext cx="991394" cy="366713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2400"/>
              </a:p>
            </p:txBody>
          </p:sp>
          <p:sp>
            <p:nvSpPr>
              <p:cNvPr id="53" name="TextBox 56"/>
              <p:cNvSpPr txBox="1"/>
              <p:nvPr/>
            </p:nvSpPr>
            <p:spPr>
              <a:xfrm>
                <a:off x="5050486" y="1654331"/>
                <a:ext cx="1068310" cy="284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600" dirty="0" smtClean="0">
                    <a:solidFill>
                      <a:schemeClr val="bg2"/>
                    </a:solidFill>
                  </a:rPr>
                  <a:t>平台模式</a:t>
                </a:r>
                <a:endParaRPr lang="id-ID" sz="1600" dirty="0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34" name="Straight Arrow Connector 13"/>
            <p:cNvCxnSpPr/>
            <p:nvPr/>
          </p:nvCxnSpPr>
          <p:spPr>
            <a:xfrm>
              <a:off x="1634274" y="3750009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14"/>
            <p:cNvSpPr txBox="1"/>
            <p:nvPr/>
          </p:nvSpPr>
          <p:spPr>
            <a:xfrm>
              <a:off x="1755491" y="3466265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基金投融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36" name="Straight Arrow Connector 15"/>
            <p:cNvCxnSpPr/>
            <p:nvPr/>
          </p:nvCxnSpPr>
          <p:spPr>
            <a:xfrm>
              <a:off x="3385548" y="2351420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16"/>
            <p:cNvSpPr txBox="1"/>
            <p:nvPr/>
          </p:nvSpPr>
          <p:spPr>
            <a:xfrm>
              <a:off x="3482424" y="2098113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聚集人才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38" name="Straight Arrow Connector 15"/>
            <p:cNvCxnSpPr/>
            <p:nvPr/>
          </p:nvCxnSpPr>
          <p:spPr>
            <a:xfrm>
              <a:off x="3419872" y="2679312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16"/>
            <p:cNvSpPr txBox="1"/>
            <p:nvPr/>
          </p:nvSpPr>
          <p:spPr>
            <a:xfrm>
              <a:off x="3557740" y="2395567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资源变现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40" name="Straight Arrow Connector 17"/>
            <p:cNvCxnSpPr/>
            <p:nvPr/>
          </p:nvCxnSpPr>
          <p:spPr>
            <a:xfrm>
              <a:off x="3336289" y="3773160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18"/>
            <p:cNvSpPr txBox="1"/>
            <p:nvPr/>
          </p:nvSpPr>
          <p:spPr>
            <a:xfrm>
              <a:off x="3430856" y="3512565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>
                  <a:solidFill>
                    <a:schemeClr val="tx2"/>
                  </a:solidFill>
                </a:rPr>
                <a:t>资源</a:t>
              </a:r>
              <a:r>
                <a:rPr lang="zh-CN" altLang="en-US" sz="1200" dirty="0" smtClean="0">
                  <a:solidFill>
                    <a:schemeClr val="tx2"/>
                  </a:solidFill>
                </a:rPr>
                <a:t>共享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42" name="Straight Arrow Connector 17"/>
            <p:cNvCxnSpPr/>
            <p:nvPr/>
          </p:nvCxnSpPr>
          <p:spPr>
            <a:xfrm>
              <a:off x="3131840" y="4086900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18"/>
            <p:cNvSpPr txBox="1"/>
            <p:nvPr/>
          </p:nvSpPr>
          <p:spPr>
            <a:xfrm>
              <a:off x="3226407" y="3826305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>
                  <a:solidFill>
                    <a:schemeClr val="tx2"/>
                  </a:solidFill>
                </a:rPr>
                <a:t>产业</a:t>
              </a:r>
              <a:r>
                <a:rPr lang="zh-CN" altLang="en-US" sz="1200" dirty="0" smtClean="0">
                  <a:solidFill>
                    <a:schemeClr val="tx2"/>
                  </a:solidFill>
                </a:rPr>
                <a:t>共享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44" name="Straight Arrow Connector 29"/>
            <p:cNvCxnSpPr/>
            <p:nvPr/>
          </p:nvCxnSpPr>
          <p:spPr>
            <a:xfrm>
              <a:off x="5004048" y="1938235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30"/>
            <p:cNvSpPr txBox="1"/>
            <p:nvPr/>
          </p:nvSpPr>
          <p:spPr>
            <a:xfrm>
              <a:off x="5087040" y="1689215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统一规范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46" name="Straight Arrow Connector 25"/>
            <p:cNvCxnSpPr/>
            <p:nvPr/>
          </p:nvCxnSpPr>
          <p:spPr>
            <a:xfrm>
              <a:off x="5220072" y="2597882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26"/>
            <p:cNvSpPr txBox="1"/>
            <p:nvPr/>
          </p:nvSpPr>
          <p:spPr>
            <a:xfrm>
              <a:off x="5291489" y="2314137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>
                  <a:solidFill>
                    <a:schemeClr val="tx2"/>
                  </a:solidFill>
                </a:rPr>
                <a:t>多</a:t>
              </a:r>
              <a:r>
                <a:rPr lang="zh-CN" altLang="en-US" sz="1200" dirty="0" smtClean="0">
                  <a:solidFill>
                    <a:schemeClr val="tx2"/>
                  </a:solidFill>
                </a:rPr>
                <a:t>流合一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48" name="Straight Arrow Connector 27"/>
            <p:cNvCxnSpPr/>
            <p:nvPr/>
          </p:nvCxnSpPr>
          <p:spPr>
            <a:xfrm>
              <a:off x="4824838" y="4435365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28"/>
            <p:cNvSpPr txBox="1"/>
            <p:nvPr/>
          </p:nvSpPr>
          <p:spPr>
            <a:xfrm>
              <a:off x="4516691" y="4151620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从分散走向集中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50" name="Straight Arrow Connector 31"/>
            <p:cNvCxnSpPr/>
            <p:nvPr/>
          </p:nvCxnSpPr>
          <p:spPr>
            <a:xfrm>
              <a:off x="4966296" y="4110050"/>
              <a:ext cx="84700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32"/>
            <p:cNvSpPr txBox="1"/>
            <p:nvPr/>
          </p:nvSpPr>
          <p:spPr>
            <a:xfrm>
              <a:off x="4591123" y="3849455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从独享走向共赢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68" name="灯片编号占位符 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D03DC9-B409-4CC3-A4E4-B2FC785E6090}" type="slidenum">
              <a:rPr lang="zh-CN" altLang="en-US" sz="1200" smtClean="0"/>
            </a:fld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 rot="5400000">
            <a:off x="276800" y="1521367"/>
            <a:ext cx="4228354" cy="2685646"/>
            <a:chOff x="2174593" y="1650507"/>
            <a:chExt cx="4809433" cy="3152341"/>
          </a:xfrm>
        </p:grpSpPr>
        <p:sp>
          <p:nvSpPr>
            <p:cNvPr id="2" name="Freeform 5"/>
            <p:cNvSpPr/>
            <p:nvPr/>
          </p:nvSpPr>
          <p:spPr bwMode="auto">
            <a:xfrm rot="10800000" flipH="1">
              <a:off x="3799316" y="4162773"/>
              <a:ext cx="1545368" cy="640075"/>
            </a:xfrm>
            <a:custGeom>
              <a:avLst/>
              <a:gdLst>
                <a:gd name="T0" fmla="*/ 110 w 626"/>
                <a:gd name="T1" fmla="*/ 259 h 259"/>
                <a:gd name="T2" fmla="*/ 0 w 626"/>
                <a:gd name="T3" fmla="*/ 218 h 259"/>
                <a:gd name="T4" fmla="*/ 313 w 626"/>
                <a:gd name="T5" fmla="*/ 0 h 259"/>
                <a:gd name="T6" fmla="*/ 626 w 626"/>
                <a:gd name="T7" fmla="*/ 218 h 259"/>
                <a:gd name="T8" fmla="*/ 517 w 626"/>
                <a:gd name="T9" fmla="*/ 259 h 259"/>
                <a:gd name="T10" fmla="*/ 313 w 626"/>
                <a:gd name="T11" fmla="*/ 117 h 259"/>
                <a:gd name="T12" fmla="*/ 110 w 626"/>
                <a:gd name="T13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6" h="259">
                  <a:moveTo>
                    <a:pt x="110" y="259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49" y="87"/>
                    <a:pt x="174" y="0"/>
                    <a:pt x="313" y="0"/>
                  </a:cubicBezTo>
                  <a:cubicBezTo>
                    <a:pt x="453" y="0"/>
                    <a:pt x="578" y="87"/>
                    <a:pt x="626" y="218"/>
                  </a:cubicBezTo>
                  <a:cubicBezTo>
                    <a:pt x="517" y="259"/>
                    <a:pt x="517" y="259"/>
                    <a:pt x="517" y="259"/>
                  </a:cubicBezTo>
                  <a:cubicBezTo>
                    <a:pt x="486" y="176"/>
                    <a:pt x="407" y="117"/>
                    <a:pt x="313" y="117"/>
                  </a:cubicBezTo>
                  <a:cubicBezTo>
                    <a:pt x="220" y="117"/>
                    <a:pt x="140" y="176"/>
                    <a:pt x="110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3" name="Freeform 6"/>
            <p:cNvSpPr/>
            <p:nvPr/>
          </p:nvSpPr>
          <p:spPr bwMode="auto">
            <a:xfrm rot="10800000" flipH="1">
              <a:off x="4883162" y="3238684"/>
              <a:ext cx="649472" cy="571160"/>
            </a:xfrm>
            <a:custGeom>
              <a:avLst/>
              <a:gdLst>
                <a:gd name="T0" fmla="*/ 170 w 263"/>
                <a:gd name="T1" fmla="*/ 87 h 231"/>
                <a:gd name="T2" fmla="*/ 220 w 263"/>
                <a:gd name="T3" fmla="*/ 123 h 231"/>
                <a:gd name="T4" fmla="*/ 244 w 263"/>
                <a:gd name="T5" fmla="*/ 90 h 231"/>
                <a:gd name="T6" fmla="*/ 263 w 263"/>
                <a:gd name="T7" fmla="*/ 212 h 231"/>
                <a:gd name="T8" fmla="*/ 141 w 263"/>
                <a:gd name="T9" fmla="*/ 231 h 231"/>
                <a:gd name="T10" fmla="*/ 165 w 263"/>
                <a:gd name="T11" fmla="*/ 198 h 231"/>
                <a:gd name="T12" fmla="*/ 116 w 263"/>
                <a:gd name="T13" fmla="*/ 162 h 231"/>
                <a:gd name="T14" fmla="*/ 68 w 263"/>
                <a:gd name="T15" fmla="*/ 204 h 231"/>
                <a:gd name="T16" fmla="*/ 0 w 263"/>
                <a:gd name="T17" fmla="*/ 109 h 231"/>
                <a:gd name="T18" fmla="*/ 81 w 263"/>
                <a:gd name="T19" fmla="*/ 0 h 231"/>
                <a:gd name="T20" fmla="*/ 192 w 263"/>
                <a:gd name="T21" fmla="*/ 36 h 231"/>
                <a:gd name="T22" fmla="*/ 170 w 263"/>
                <a:gd name="T23" fmla="*/ 8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31">
                  <a:moveTo>
                    <a:pt x="170" y="87"/>
                  </a:moveTo>
                  <a:cubicBezTo>
                    <a:pt x="220" y="123"/>
                    <a:pt x="220" y="123"/>
                    <a:pt x="220" y="123"/>
                  </a:cubicBezTo>
                  <a:cubicBezTo>
                    <a:pt x="244" y="90"/>
                    <a:pt x="244" y="90"/>
                    <a:pt x="244" y="90"/>
                  </a:cubicBezTo>
                  <a:cubicBezTo>
                    <a:pt x="251" y="131"/>
                    <a:pt x="257" y="171"/>
                    <a:pt x="263" y="212"/>
                  </a:cubicBezTo>
                  <a:cubicBezTo>
                    <a:pt x="222" y="219"/>
                    <a:pt x="182" y="225"/>
                    <a:pt x="141" y="231"/>
                  </a:cubicBezTo>
                  <a:cubicBezTo>
                    <a:pt x="165" y="198"/>
                    <a:pt x="165" y="198"/>
                    <a:pt x="165" y="198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02" y="178"/>
                    <a:pt x="86" y="192"/>
                    <a:pt x="68" y="20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8" y="82"/>
                    <a:pt x="66" y="44"/>
                    <a:pt x="81" y="0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86" y="53"/>
                    <a:pt x="179" y="70"/>
                    <a:pt x="170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7"/>
            <p:cNvSpPr/>
            <p:nvPr/>
          </p:nvSpPr>
          <p:spPr bwMode="auto">
            <a:xfrm rot="10800000" flipH="1">
              <a:off x="4572000" y="2852343"/>
              <a:ext cx="508510" cy="687062"/>
            </a:xfrm>
            <a:custGeom>
              <a:avLst/>
              <a:gdLst>
                <a:gd name="T0" fmla="*/ 149 w 206"/>
                <a:gd name="T1" fmla="*/ 122 h 278"/>
                <a:gd name="T2" fmla="*/ 167 w 206"/>
                <a:gd name="T3" fmla="*/ 180 h 278"/>
                <a:gd name="T4" fmla="*/ 206 w 206"/>
                <a:gd name="T5" fmla="*/ 168 h 278"/>
                <a:gd name="T6" fmla="*/ 149 w 206"/>
                <a:gd name="T7" fmla="*/ 278 h 278"/>
                <a:gd name="T8" fmla="*/ 39 w 206"/>
                <a:gd name="T9" fmla="*/ 221 h 278"/>
                <a:gd name="T10" fmla="*/ 78 w 206"/>
                <a:gd name="T11" fmla="*/ 208 h 278"/>
                <a:gd name="T12" fmla="*/ 61 w 206"/>
                <a:gd name="T13" fmla="*/ 152 h 278"/>
                <a:gd name="T14" fmla="*/ 0 w 206"/>
                <a:gd name="T15" fmla="*/ 157 h 278"/>
                <a:gd name="T16" fmla="*/ 0 w 206"/>
                <a:gd name="T17" fmla="*/ 41 h 278"/>
                <a:gd name="T18" fmla="*/ 126 w 206"/>
                <a:gd name="T19" fmla="*/ 0 h 278"/>
                <a:gd name="T20" fmla="*/ 194 w 206"/>
                <a:gd name="T21" fmla="*/ 95 h 278"/>
                <a:gd name="T22" fmla="*/ 149 w 206"/>
                <a:gd name="T23" fmla="*/ 12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278">
                  <a:moveTo>
                    <a:pt x="149" y="122"/>
                  </a:moveTo>
                  <a:cubicBezTo>
                    <a:pt x="167" y="180"/>
                    <a:pt x="167" y="180"/>
                    <a:pt x="167" y="180"/>
                  </a:cubicBezTo>
                  <a:cubicBezTo>
                    <a:pt x="206" y="168"/>
                    <a:pt x="206" y="168"/>
                    <a:pt x="206" y="168"/>
                  </a:cubicBezTo>
                  <a:cubicBezTo>
                    <a:pt x="187" y="205"/>
                    <a:pt x="168" y="241"/>
                    <a:pt x="149" y="278"/>
                  </a:cubicBezTo>
                  <a:cubicBezTo>
                    <a:pt x="112" y="259"/>
                    <a:pt x="76" y="240"/>
                    <a:pt x="39" y="221"/>
                  </a:cubicBezTo>
                  <a:cubicBezTo>
                    <a:pt x="78" y="208"/>
                    <a:pt x="78" y="208"/>
                    <a:pt x="78" y="208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41" y="155"/>
                    <a:pt x="21" y="157"/>
                    <a:pt x="0" y="15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7" y="41"/>
                    <a:pt x="91" y="26"/>
                    <a:pt x="126" y="0"/>
                  </a:cubicBezTo>
                  <a:cubicBezTo>
                    <a:pt x="194" y="95"/>
                    <a:pt x="194" y="95"/>
                    <a:pt x="194" y="95"/>
                  </a:cubicBezTo>
                  <a:cubicBezTo>
                    <a:pt x="180" y="105"/>
                    <a:pt x="164" y="115"/>
                    <a:pt x="149" y="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8"/>
            <p:cNvSpPr/>
            <p:nvPr/>
          </p:nvSpPr>
          <p:spPr bwMode="auto">
            <a:xfrm rot="10800000" flipH="1">
              <a:off x="3631207" y="3233464"/>
              <a:ext cx="634853" cy="576380"/>
            </a:xfrm>
            <a:custGeom>
              <a:avLst/>
              <a:gdLst>
                <a:gd name="T0" fmla="*/ 88 w 257"/>
                <a:gd name="T1" fmla="*/ 92 h 233"/>
                <a:gd name="T2" fmla="*/ 43 w 257"/>
                <a:gd name="T3" fmla="*/ 125 h 233"/>
                <a:gd name="T4" fmla="*/ 19 w 257"/>
                <a:gd name="T5" fmla="*/ 92 h 233"/>
                <a:gd name="T6" fmla="*/ 0 w 257"/>
                <a:gd name="T7" fmla="*/ 214 h 233"/>
                <a:gd name="T8" fmla="*/ 123 w 257"/>
                <a:gd name="T9" fmla="*/ 233 h 233"/>
                <a:gd name="T10" fmla="*/ 98 w 257"/>
                <a:gd name="T11" fmla="*/ 200 h 233"/>
                <a:gd name="T12" fmla="*/ 143 w 257"/>
                <a:gd name="T13" fmla="*/ 167 h 233"/>
                <a:gd name="T14" fmla="*/ 190 w 257"/>
                <a:gd name="T15" fmla="*/ 206 h 233"/>
                <a:gd name="T16" fmla="*/ 257 w 257"/>
                <a:gd name="T17" fmla="*/ 110 h 233"/>
                <a:gd name="T18" fmla="*/ 175 w 257"/>
                <a:gd name="T19" fmla="*/ 0 h 233"/>
                <a:gd name="T20" fmla="*/ 64 w 257"/>
                <a:gd name="T21" fmla="*/ 36 h 233"/>
                <a:gd name="T22" fmla="*/ 88 w 257"/>
                <a:gd name="T23" fmla="*/ 9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7" h="233">
                  <a:moveTo>
                    <a:pt x="88" y="92"/>
                  </a:moveTo>
                  <a:cubicBezTo>
                    <a:pt x="43" y="125"/>
                    <a:pt x="43" y="125"/>
                    <a:pt x="43" y="125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2" y="133"/>
                    <a:pt x="6" y="173"/>
                    <a:pt x="0" y="214"/>
                  </a:cubicBezTo>
                  <a:cubicBezTo>
                    <a:pt x="41" y="221"/>
                    <a:pt x="81" y="227"/>
                    <a:pt x="123" y="233"/>
                  </a:cubicBezTo>
                  <a:cubicBezTo>
                    <a:pt x="98" y="200"/>
                    <a:pt x="98" y="200"/>
                    <a:pt x="98" y="200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58" y="181"/>
                    <a:pt x="173" y="194"/>
                    <a:pt x="190" y="206"/>
                  </a:cubicBezTo>
                  <a:cubicBezTo>
                    <a:pt x="257" y="110"/>
                    <a:pt x="257" y="110"/>
                    <a:pt x="257" y="110"/>
                  </a:cubicBezTo>
                  <a:cubicBezTo>
                    <a:pt x="218" y="84"/>
                    <a:pt x="189" y="45"/>
                    <a:pt x="175" y="0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70" y="55"/>
                    <a:pt x="78" y="74"/>
                    <a:pt x="88" y="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9"/>
            <p:cNvSpPr/>
            <p:nvPr/>
          </p:nvSpPr>
          <p:spPr bwMode="auto">
            <a:xfrm rot="10800000" flipH="1">
              <a:off x="4083330" y="2847123"/>
              <a:ext cx="488670" cy="690194"/>
            </a:xfrm>
            <a:custGeom>
              <a:avLst/>
              <a:gdLst>
                <a:gd name="T0" fmla="*/ 57 w 198"/>
                <a:gd name="T1" fmla="*/ 125 h 279"/>
                <a:gd name="T2" fmla="*/ 39 w 198"/>
                <a:gd name="T3" fmla="*/ 181 h 279"/>
                <a:gd name="T4" fmla="*/ 0 w 198"/>
                <a:gd name="T5" fmla="*/ 169 h 279"/>
                <a:gd name="T6" fmla="*/ 57 w 198"/>
                <a:gd name="T7" fmla="*/ 279 h 279"/>
                <a:gd name="T8" fmla="*/ 167 w 198"/>
                <a:gd name="T9" fmla="*/ 222 h 279"/>
                <a:gd name="T10" fmla="*/ 128 w 198"/>
                <a:gd name="T11" fmla="*/ 209 h 279"/>
                <a:gd name="T12" fmla="*/ 146 w 198"/>
                <a:gd name="T13" fmla="*/ 152 h 279"/>
                <a:gd name="T14" fmla="*/ 198 w 198"/>
                <a:gd name="T15" fmla="*/ 156 h 279"/>
                <a:gd name="T16" fmla="*/ 198 w 198"/>
                <a:gd name="T17" fmla="*/ 40 h 279"/>
                <a:gd name="T18" fmla="*/ 74 w 198"/>
                <a:gd name="T19" fmla="*/ 0 h 279"/>
                <a:gd name="T20" fmla="*/ 7 w 198"/>
                <a:gd name="T21" fmla="*/ 96 h 279"/>
                <a:gd name="T22" fmla="*/ 57 w 198"/>
                <a:gd name="T23" fmla="*/ 12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279">
                  <a:moveTo>
                    <a:pt x="57" y="125"/>
                  </a:moveTo>
                  <a:cubicBezTo>
                    <a:pt x="39" y="181"/>
                    <a:pt x="39" y="181"/>
                    <a:pt x="39" y="181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19" y="206"/>
                    <a:pt x="38" y="242"/>
                    <a:pt x="57" y="279"/>
                  </a:cubicBezTo>
                  <a:cubicBezTo>
                    <a:pt x="94" y="260"/>
                    <a:pt x="130" y="241"/>
                    <a:pt x="167" y="222"/>
                  </a:cubicBezTo>
                  <a:cubicBezTo>
                    <a:pt x="128" y="209"/>
                    <a:pt x="128" y="209"/>
                    <a:pt x="128" y="209"/>
                  </a:cubicBezTo>
                  <a:cubicBezTo>
                    <a:pt x="146" y="152"/>
                    <a:pt x="146" y="152"/>
                    <a:pt x="146" y="152"/>
                  </a:cubicBezTo>
                  <a:cubicBezTo>
                    <a:pt x="163" y="155"/>
                    <a:pt x="181" y="156"/>
                    <a:pt x="198" y="156"/>
                  </a:cubicBezTo>
                  <a:cubicBezTo>
                    <a:pt x="198" y="40"/>
                    <a:pt x="198" y="40"/>
                    <a:pt x="198" y="40"/>
                  </a:cubicBezTo>
                  <a:cubicBezTo>
                    <a:pt x="152" y="40"/>
                    <a:pt x="109" y="25"/>
                    <a:pt x="74" y="0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23" y="107"/>
                    <a:pt x="40" y="117"/>
                    <a:pt x="57" y="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10"/>
            <p:cNvSpPr/>
            <p:nvPr/>
          </p:nvSpPr>
          <p:spPr bwMode="auto">
            <a:xfrm rot="10800000" flipH="1">
              <a:off x="3392091" y="3720046"/>
              <a:ext cx="678709" cy="544011"/>
            </a:xfrm>
            <a:custGeom>
              <a:avLst/>
              <a:gdLst>
                <a:gd name="T0" fmla="*/ 148 w 275"/>
                <a:gd name="T1" fmla="*/ 64 h 220"/>
                <a:gd name="T2" fmla="*/ 90 w 275"/>
                <a:gd name="T3" fmla="*/ 62 h 220"/>
                <a:gd name="T4" fmla="*/ 91 w 275"/>
                <a:gd name="T5" fmla="*/ 21 h 220"/>
                <a:gd name="T6" fmla="*/ 0 w 275"/>
                <a:gd name="T7" fmla="*/ 105 h 220"/>
                <a:gd name="T8" fmla="*/ 85 w 275"/>
                <a:gd name="T9" fmla="*/ 196 h 220"/>
                <a:gd name="T10" fmla="*/ 86 w 275"/>
                <a:gd name="T11" fmla="*/ 155 h 220"/>
                <a:gd name="T12" fmla="*/ 147 w 275"/>
                <a:gd name="T13" fmla="*/ 157 h 220"/>
                <a:gd name="T14" fmla="*/ 161 w 275"/>
                <a:gd name="T15" fmla="*/ 220 h 220"/>
                <a:gd name="T16" fmla="*/ 272 w 275"/>
                <a:gd name="T17" fmla="*/ 184 h 220"/>
                <a:gd name="T18" fmla="*/ 261 w 275"/>
                <a:gd name="T19" fmla="*/ 116 h 220"/>
                <a:gd name="T20" fmla="*/ 275 w 275"/>
                <a:gd name="T21" fmla="*/ 41 h 220"/>
                <a:gd name="T22" fmla="*/ 165 w 275"/>
                <a:gd name="T23" fmla="*/ 0 h 220"/>
                <a:gd name="T24" fmla="*/ 148 w 275"/>
                <a:gd name="T25" fmla="*/ 6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20">
                  <a:moveTo>
                    <a:pt x="148" y="64"/>
                  </a:moveTo>
                  <a:cubicBezTo>
                    <a:pt x="90" y="62"/>
                    <a:pt x="90" y="62"/>
                    <a:pt x="90" y="62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61" y="49"/>
                    <a:pt x="31" y="77"/>
                    <a:pt x="0" y="105"/>
                  </a:cubicBezTo>
                  <a:cubicBezTo>
                    <a:pt x="29" y="136"/>
                    <a:pt x="56" y="165"/>
                    <a:pt x="85" y="196"/>
                  </a:cubicBezTo>
                  <a:cubicBezTo>
                    <a:pt x="86" y="155"/>
                    <a:pt x="86" y="155"/>
                    <a:pt x="86" y="155"/>
                  </a:cubicBezTo>
                  <a:cubicBezTo>
                    <a:pt x="147" y="157"/>
                    <a:pt x="147" y="157"/>
                    <a:pt x="147" y="157"/>
                  </a:cubicBezTo>
                  <a:cubicBezTo>
                    <a:pt x="149" y="178"/>
                    <a:pt x="154" y="199"/>
                    <a:pt x="161" y="220"/>
                  </a:cubicBezTo>
                  <a:cubicBezTo>
                    <a:pt x="272" y="184"/>
                    <a:pt x="272" y="184"/>
                    <a:pt x="272" y="184"/>
                  </a:cubicBezTo>
                  <a:cubicBezTo>
                    <a:pt x="265" y="162"/>
                    <a:pt x="261" y="140"/>
                    <a:pt x="261" y="116"/>
                  </a:cubicBezTo>
                  <a:cubicBezTo>
                    <a:pt x="261" y="90"/>
                    <a:pt x="266" y="64"/>
                    <a:pt x="275" y="41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57" y="21"/>
                    <a:pt x="152" y="42"/>
                    <a:pt x="148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1"/>
            <p:cNvSpPr/>
            <p:nvPr/>
          </p:nvSpPr>
          <p:spPr bwMode="auto">
            <a:xfrm rot="10800000" flipH="1">
              <a:off x="5076333" y="3720046"/>
              <a:ext cx="664091" cy="544011"/>
            </a:xfrm>
            <a:custGeom>
              <a:avLst/>
              <a:gdLst>
                <a:gd name="T0" fmla="*/ 126 w 269"/>
                <a:gd name="T1" fmla="*/ 64 h 220"/>
                <a:gd name="T2" fmla="*/ 180 w 269"/>
                <a:gd name="T3" fmla="*/ 62 h 220"/>
                <a:gd name="T4" fmla="*/ 178 w 269"/>
                <a:gd name="T5" fmla="*/ 21 h 220"/>
                <a:gd name="T6" fmla="*/ 269 w 269"/>
                <a:gd name="T7" fmla="*/ 105 h 220"/>
                <a:gd name="T8" fmla="*/ 185 w 269"/>
                <a:gd name="T9" fmla="*/ 196 h 220"/>
                <a:gd name="T10" fmla="*/ 183 w 269"/>
                <a:gd name="T11" fmla="*/ 155 h 220"/>
                <a:gd name="T12" fmla="*/ 128 w 269"/>
                <a:gd name="T13" fmla="*/ 157 h 220"/>
                <a:gd name="T14" fmla="*/ 114 w 269"/>
                <a:gd name="T15" fmla="*/ 220 h 220"/>
                <a:gd name="T16" fmla="*/ 3 w 269"/>
                <a:gd name="T17" fmla="*/ 184 h 220"/>
                <a:gd name="T18" fmla="*/ 13 w 269"/>
                <a:gd name="T19" fmla="*/ 116 h 220"/>
                <a:gd name="T20" fmla="*/ 0 w 269"/>
                <a:gd name="T21" fmla="*/ 41 h 220"/>
                <a:gd name="T22" fmla="*/ 109 w 269"/>
                <a:gd name="T23" fmla="*/ 0 h 220"/>
                <a:gd name="T24" fmla="*/ 126 w 269"/>
                <a:gd name="T25" fmla="*/ 6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20">
                  <a:moveTo>
                    <a:pt x="126" y="64"/>
                  </a:moveTo>
                  <a:cubicBezTo>
                    <a:pt x="180" y="62"/>
                    <a:pt x="180" y="62"/>
                    <a:pt x="180" y="62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209" y="49"/>
                    <a:pt x="239" y="77"/>
                    <a:pt x="269" y="105"/>
                  </a:cubicBezTo>
                  <a:cubicBezTo>
                    <a:pt x="241" y="136"/>
                    <a:pt x="213" y="165"/>
                    <a:pt x="185" y="196"/>
                  </a:cubicBezTo>
                  <a:cubicBezTo>
                    <a:pt x="183" y="155"/>
                    <a:pt x="183" y="155"/>
                    <a:pt x="183" y="155"/>
                  </a:cubicBezTo>
                  <a:cubicBezTo>
                    <a:pt x="128" y="157"/>
                    <a:pt x="128" y="157"/>
                    <a:pt x="128" y="157"/>
                  </a:cubicBezTo>
                  <a:cubicBezTo>
                    <a:pt x="125" y="178"/>
                    <a:pt x="120" y="199"/>
                    <a:pt x="114" y="220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10" y="162"/>
                    <a:pt x="13" y="140"/>
                    <a:pt x="13" y="116"/>
                  </a:cubicBezTo>
                  <a:cubicBezTo>
                    <a:pt x="13" y="90"/>
                    <a:pt x="9" y="64"/>
                    <a:pt x="0" y="4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7" y="21"/>
                    <a:pt x="122" y="42"/>
                    <a:pt x="126" y="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grpSp>
          <p:nvGrpSpPr>
            <p:cNvPr id="9" name="Group 30"/>
            <p:cNvGrpSpPr/>
            <p:nvPr/>
          </p:nvGrpSpPr>
          <p:grpSpPr>
            <a:xfrm>
              <a:off x="2631938" y="2298935"/>
              <a:ext cx="1143363" cy="1203925"/>
              <a:chOff x="3509250" y="2847536"/>
              <a:chExt cx="1524484" cy="1605233"/>
            </a:xfrm>
          </p:grpSpPr>
          <p:sp>
            <p:nvSpPr>
              <p:cNvPr id="10" name="Freeform 12"/>
              <p:cNvSpPr/>
              <p:nvPr/>
            </p:nvSpPr>
            <p:spPr bwMode="auto">
              <a:xfrm rot="10800000" flipH="1">
                <a:off x="3581646" y="2932462"/>
                <a:ext cx="1362986" cy="1438166"/>
              </a:xfrm>
              <a:custGeom>
                <a:avLst/>
                <a:gdLst>
                  <a:gd name="T0" fmla="*/ 412 w 414"/>
                  <a:gd name="T1" fmla="*/ 212 h 436"/>
                  <a:gd name="T2" fmla="*/ 260 w 414"/>
                  <a:gd name="T3" fmla="*/ 4 h 436"/>
                  <a:gd name="T4" fmla="*/ 251 w 414"/>
                  <a:gd name="T5" fmla="*/ 1 h 436"/>
                  <a:gd name="T6" fmla="*/ 5 w 414"/>
                  <a:gd name="T7" fmla="*/ 80 h 436"/>
                  <a:gd name="T8" fmla="*/ 0 w 414"/>
                  <a:gd name="T9" fmla="*/ 89 h 436"/>
                  <a:gd name="T10" fmla="*/ 0 w 414"/>
                  <a:gd name="T11" fmla="*/ 89 h 436"/>
                  <a:gd name="T12" fmla="*/ 0 w 414"/>
                  <a:gd name="T13" fmla="*/ 347 h 436"/>
                  <a:gd name="T14" fmla="*/ 6 w 414"/>
                  <a:gd name="T15" fmla="*/ 355 h 436"/>
                  <a:gd name="T16" fmla="*/ 251 w 414"/>
                  <a:gd name="T17" fmla="*/ 434 h 436"/>
                  <a:gd name="T18" fmla="*/ 260 w 414"/>
                  <a:gd name="T19" fmla="*/ 431 h 436"/>
                  <a:gd name="T20" fmla="*/ 412 w 414"/>
                  <a:gd name="T21" fmla="*/ 223 h 436"/>
                  <a:gd name="T22" fmla="*/ 412 w 414"/>
                  <a:gd name="T23" fmla="*/ 212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4" h="436">
                    <a:moveTo>
                      <a:pt x="412" y="212"/>
                    </a:moveTo>
                    <a:cubicBezTo>
                      <a:pt x="260" y="4"/>
                      <a:pt x="260" y="4"/>
                      <a:pt x="260" y="4"/>
                    </a:cubicBezTo>
                    <a:cubicBezTo>
                      <a:pt x="258" y="1"/>
                      <a:pt x="254" y="0"/>
                      <a:pt x="251" y="1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2" y="82"/>
                      <a:pt x="0" y="85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0" y="351"/>
                      <a:pt x="2" y="354"/>
                      <a:pt x="6" y="355"/>
                    </a:cubicBezTo>
                    <a:cubicBezTo>
                      <a:pt x="251" y="434"/>
                      <a:pt x="251" y="434"/>
                      <a:pt x="251" y="434"/>
                    </a:cubicBezTo>
                    <a:cubicBezTo>
                      <a:pt x="255" y="436"/>
                      <a:pt x="258" y="434"/>
                      <a:pt x="260" y="431"/>
                    </a:cubicBezTo>
                    <a:cubicBezTo>
                      <a:pt x="412" y="223"/>
                      <a:pt x="412" y="223"/>
                      <a:pt x="412" y="223"/>
                    </a:cubicBezTo>
                    <a:cubicBezTo>
                      <a:pt x="414" y="219"/>
                      <a:pt x="414" y="215"/>
                      <a:pt x="412" y="2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 rot="10800000" flipH="1">
                <a:off x="3509250" y="2847536"/>
                <a:ext cx="1524484" cy="1605233"/>
              </a:xfrm>
              <a:custGeom>
                <a:avLst/>
                <a:gdLst>
                  <a:gd name="T0" fmla="*/ 462 w 463"/>
                  <a:gd name="T1" fmla="*/ 241 h 487"/>
                  <a:gd name="T2" fmla="*/ 289 w 463"/>
                  <a:gd name="T3" fmla="*/ 2 h 487"/>
                  <a:gd name="T4" fmla="*/ 284 w 463"/>
                  <a:gd name="T5" fmla="*/ 1 h 487"/>
                  <a:gd name="T6" fmla="*/ 3 w 463"/>
                  <a:gd name="T7" fmla="*/ 92 h 487"/>
                  <a:gd name="T8" fmla="*/ 0 w 463"/>
                  <a:gd name="T9" fmla="*/ 96 h 487"/>
                  <a:gd name="T10" fmla="*/ 0 w 463"/>
                  <a:gd name="T11" fmla="*/ 392 h 487"/>
                  <a:gd name="T12" fmla="*/ 3 w 463"/>
                  <a:gd name="T13" fmla="*/ 396 h 487"/>
                  <a:gd name="T14" fmla="*/ 284 w 463"/>
                  <a:gd name="T15" fmla="*/ 487 h 487"/>
                  <a:gd name="T16" fmla="*/ 289 w 463"/>
                  <a:gd name="T17" fmla="*/ 485 h 487"/>
                  <a:gd name="T18" fmla="*/ 462 w 463"/>
                  <a:gd name="T19" fmla="*/ 246 h 487"/>
                  <a:gd name="T20" fmla="*/ 462 w 463"/>
                  <a:gd name="T21" fmla="*/ 241 h 487"/>
                  <a:gd name="T22" fmla="*/ 453 w 463"/>
                  <a:gd name="T23" fmla="*/ 244 h 487"/>
                  <a:gd name="T24" fmla="*/ 284 w 463"/>
                  <a:gd name="T25" fmla="*/ 478 h 487"/>
                  <a:gd name="T26" fmla="*/ 8 w 463"/>
                  <a:gd name="T27" fmla="*/ 388 h 487"/>
                  <a:gd name="T28" fmla="*/ 8 w 463"/>
                  <a:gd name="T29" fmla="*/ 99 h 487"/>
                  <a:gd name="T30" fmla="*/ 284 w 463"/>
                  <a:gd name="T31" fmla="*/ 10 h 487"/>
                  <a:gd name="T32" fmla="*/ 453 w 463"/>
                  <a:gd name="T33" fmla="*/ 244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3" h="487">
                    <a:moveTo>
                      <a:pt x="462" y="241"/>
                    </a:moveTo>
                    <a:cubicBezTo>
                      <a:pt x="289" y="2"/>
                      <a:pt x="289" y="2"/>
                      <a:pt x="289" y="2"/>
                    </a:cubicBezTo>
                    <a:cubicBezTo>
                      <a:pt x="287" y="1"/>
                      <a:pt x="285" y="0"/>
                      <a:pt x="284" y="1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1" y="93"/>
                      <a:pt x="0" y="94"/>
                      <a:pt x="0" y="96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94"/>
                      <a:pt x="1" y="395"/>
                      <a:pt x="3" y="396"/>
                    </a:cubicBezTo>
                    <a:cubicBezTo>
                      <a:pt x="284" y="487"/>
                      <a:pt x="284" y="487"/>
                      <a:pt x="284" y="487"/>
                    </a:cubicBezTo>
                    <a:cubicBezTo>
                      <a:pt x="286" y="487"/>
                      <a:pt x="288" y="487"/>
                      <a:pt x="289" y="485"/>
                    </a:cubicBezTo>
                    <a:cubicBezTo>
                      <a:pt x="462" y="246"/>
                      <a:pt x="462" y="246"/>
                      <a:pt x="462" y="246"/>
                    </a:cubicBezTo>
                    <a:cubicBezTo>
                      <a:pt x="463" y="245"/>
                      <a:pt x="463" y="243"/>
                      <a:pt x="462" y="241"/>
                    </a:cubicBezTo>
                    <a:close/>
                    <a:moveTo>
                      <a:pt x="453" y="244"/>
                    </a:moveTo>
                    <a:cubicBezTo>
                      <a:pt x="284" y="478"/>
                      <a:pt x="284" y="478"/>
                      <a:pt x="284" y="478"/>
                    </a:cubicBezTo>
                    <a:cubicBezTo>
                      <a:pt x="8" y="388"/>
                      <a:pt x="8" y="388"/>
                      <a:pt x="8" y="388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284" y="10"/>
                      <a:pt x="284" y="10"/>
                      <a:pt x="284" y="10"/>
                    </a:cubicBezTo>
                    <a:cubicBezTo>
                      <a:pt x="453" y="244"/>
                      <a:pt x="453" y="244"/>
                      <a:pt x="453" y="2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2" name="Group 3"/>
            <p:cNvGrpSpPr/>
            <p:nvPr/>
          </p:nvGrpSpPr>
          <p:grpSpPr>
            <a:xfrm>
              <a:off x="2174593" y="3339969"/>
              <a:ext cx="1145452" cy="1203925"/>
              <a:chOff x="2899457" y="4235582"/>
              <a:chExt cx="1527269" cy="1605233"/>
            </a:xfrm>
          </p:grpSpPr>
          <p:sp>
            <p:nvSpPr>
              <p:cNvPr id="13" name="Freeform 14"/>
              <p:cNvSpPr/>
              <p:nvPr/>
            </p:nvSpPr>
            <p:spPr bwMode="auto">
              <a:xfrm rot="10800000" flipH="1">
                <a:off x="2992736" y="4320507"/>
                <a:ext cx="1365771" cy="1438166"/>
              </a:xfrm>
              <a:custGeom>
                <a:avLst/>
                <a:gdLst>
                  <a:gd name="T0" fmla="*/ 2 w 415"/>
                  <a:gd name="T1" fmla="*/ 224 h 436"/>
                  <a:gd name="T2" fmla="*/ 154 w 415"/>
                  <a:gd name="T3" fmla="*/ 432 h 436"/>
                  <a:gd name="T4" fmla="*/ 164 w 415"/>
                  <a:gd name="T5" fmla="*/ 435 h 436"/>
                  <a:gd name="T6" fmla="*/ 409 w 415"/>
                  <a:gd name="T7" fmla="*/ 356 h 436"/>
                  <a:gd name="T8" fmla="*/ 415 w 415"/>
                  <a:gd name="T9" fmla="*/ 347 h 436"/>
                  <a:gd name="T10" fmla="*/ 415 w 415"/>
                  <a:gd name="T11" fmla="*/ 89 h 436"/>
                  <a:gd name="T12" fmla="*/ 409 w 415"/>
                  <a:gd name="T13" fmla="*/ 81 h 436"/>
                  <a:gd name="T14" fmla="*/ 164 w 415"/>
                  <a:gd name="T15" fmla="*/ 2 h 436"/>
                  <a:gd name="T16" fmla="*/ 154 w 415"/>
                  <a:gd name="T17" fmla="*/ 5 h 436"/>
                  <a:gd name="T18" fmla="*/ 2 w 415"/>
                  <a:gd name="T19" fmla="*/ 213 h 436"/>
                  <a:gd name="T20" fmla="*/ 2 w 415"/>
                  <a:gd name="T21" fmla="*/ 22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5" h="436">
                    <a:moveTo>
                      <a:pt x="2" y="224"/>
                    </a:moveTo>
                    <a:cubicBezTo>
                      <a:pt x="154" y="432"/>
                      <a:pt x="154" y="432"/>
                      <a:pt x="154" y="432"/>
                    </a:cubicBezTo>
                    <a:cubicBezTo>
                      <a:pt x="156" y="435"/>
                      <a:pt x="160" y="436"/>
                      <a:pt x="164" y="435"/>
                    </a:cubicBezTo>
                    <a:cubicBezTo>
                      <a:pt x="409" y="356"/>
                      <a:pt x="409" y="356"/>
                      <a:pt x="409" y="356"/>
                    </a:cubicBezTo>
                    <a:cubicBezTo>
                      <a:pt x="413" y="354"/>
                      <a:pt x="415" y="351"/>
                      <a:pt x="415" y="347"/>
                    </a:cubicBezTo>
                    <a:cubicBezTo>
                      <a:pt x="415" y="89"/>
                      <a:pt x="415" y="89"/>
                      <a:pt x="415" y="89"/>
                    </a:cubicBezTo>
                    <a:cubicBezTo>
                      <a:pt x="415" y="85"/>
                      <a:pt x="412" y="82"/>
                      <a:pt x="409" y="81"/>
                    </a:cubicBezTo>
                    <a:cubicBezTo>
                      <a:pt x="164" y="2"/>
                      <a:pt x="164" y="2"/>
                      <a:pt x="164" y="2"/>
                    </a:cubicBezTo>
                    <a:cubicBezTo>
                      <a:pt x="160" y="0"/>
                      <a:pt x="156" y="2"/>
                      <a:pt x="154" y="5"/>
                    </a:cubicBezTo>
                    <a:cubicBezTo>
                      <a:pt x="2" y="213"/>
                      <a:pt x="2" y="213"/>
                      <a:pt x="2" y="213"/>
                    </a:cubicBezTo>
                    <a:cubicBezTo>
                      <a:pt x="0" y="217"/>
                      <a:pt x="0" y="221"/>
                      <a:pt x="2" y="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5"/>
              <p:cNvSpPr>
                <a:spLocks noEditPoints="1"/>
              </p:cNvSpPr>
              <p:nvPr/>
            </p:nvSpPr>
            <p:spPr bwMode="auto">
              <a:xfrm rot="10800000" flipH="1">
                <a:off x="2899457" y="4235582"/>
                <a:ext cx="1527269" cy="1605233"/>
              </a:xfrm>
              <a:custGeom>
                <a:avLst/>
                <a:gdLst>
                  <a:gd name="T0" fmla="*/ 1 w 464"/>
                  <a:gd name="T1" fmla="*/ 246 h 487"/>
                  <a:gd name="T2" fmla="*/ 175 w 464"/>
                  <a:gd name="T3" fmla="*/ 485 h 487"/>
                  <a:gd name="T4" fmla="*/ 180 w 464"/>
                  <a:gd name="T5" fmla="*/ 486 h 487"/>
                  <a:gd name="T6" fmla="*/ 461 w 464"/>
                  <a:gd name="T7" fmla="*/ 395 h 487"/>
                  <a:gd name="T8" fmla="*/ 464 w 464"/>
                  <a:gd name="T9" fmla="*/ 391 h 487"/>
                  <a:gd name="T10" fmla="*/ 464 w 464"/>
                  <a:gd name="T11" fmla="*/ 96 h 487"/>
                  <a:gd name="T12" fmla="*/ 460 w 464"/>
                  <a:gd name="T13" fmla="*/ 92 h 487"/>
                  <a:gd name="T14" fmla="*/ 180 w 464"/>
                  <a:gd name="T15" fmla="*/ 0 h 487"/>
                  <a:gd name="T16" fmla="*/ 175 w 464"/>
                  <a:gd name="T17" fmla="*/ 2 h 487"/>
                  <a:gd name="T18" fmla="*/ 1 w 464"/>
                  <a:gd name="T19" fmla="*/ 241 h 487"/>
                  <a:gd name="T20" fmla="*/ 1 w 464"/>
                  <a:gd name="T21" fmla="*/ 246 h 487"/>
                  <a:gd name="T22" fmla="*/ 10 w 464"/>
                  <a:gd name="T23" fmla="*/ 243 h 487"/>
                  <a:gd name="T24" fmla="*/ 180 w 464"/>
                  <a:gd name="T25" fmla="*/ 9 h 487"/>
                  <a:gd name="T26" fmla="*/ 455 w 464"/>
                  <a:gd name="T27" fmla="*/ 99 h 487"/>
                  <a:gd name="T28" fmla="*/ 455 w 464"/>
                  <a:gd name="T29" fmla="*/ 388 h 487"/>
                  <a:gd name="T30" fmla="*/ 180 w 464"/>
                  <a:gd name="T31" fmla="*/ 477 h 487"/>
                  <a:gd name="T32" fmla="*/ 10 w 464"/>
                  <a:gd name="T33" fmla="*/ 24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4" h="487">
                    <a:moveTo>
                      <a:pt x="1" y="246"/>
                    </a:moveTo>
                    <a:cubicBezTo>
                      <a:pt x="175" y="485"/>
                      <a:pt x="175" y="485"/>
                      <a:pt x="175" y="485"/>
                    </a:cubicBezTo>
                    <a:cubicBezTo>
                      <a:pt x="176" y="486"/>
                      <a:pt x="178" y="487"/>
                      <a:pt x="180" y="486"/>
                    </a:cubicBezTo>
                    <a:cubicBezTo>
                      <a:pt x="461" y="395"/>
                      <a:pt x="461" y="395"/>
                      <a:pt x="461" y="395"/>
                    </a:cubicBezTo>
                    <a:cubicBezTo>
                      <a:pt x="462" y="395"/>
                      <a:pt x="464" y="393"/>
                      <a:pt x="464" y="391"/>
                    </a:cubicBezTo>
                    <a:cubicBezTo>
                      <a:pt x="464" y="96"/>
                      <a:pt x="464" y="96"/>
                      <a:pt x="464" y="96"/>
                    </a:cubicBezTo>
                    <a:cubicBezTo>
                      <a:pt x="464" y="94"/>
                      <a:pt x="462" y="92"/>
                      <a:pt x="460" y="92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78" y="0"/>
                      <a:pt x="176" y="0"/>
                      <a:pt x="175" y="2"/>
                    </a:cubicBezTo>
                    <a:cubicBezTo>
                      <a:pt x="1" y="241"/>
                      <a:pt x="1" y="241"/>
                      <a:pt x="1" y="241"/>
                    </a:cubicBezTo>
                    <a:cubicBezTo>
                      <a:pt x="0" y="242"/>
                      <a:pt x="0" y="245"/>
                      <a:pt x="1" y="246"/>
                    </a:cubicBezTo>
                    <a:close/>
                    <a:moveTo>
                      <a:pt x="10" y="243"/>
                    </a:moveTo>
                    <a:cubicBezTo>
                      <a:pt x="180" y="9"/>
                      <a:pt x="180" y="9"/>
                      <a:pt x="180" y="9"/>
                    </a:cubicBezTo>
                    <a:cubicBezTo>
                      <a:pt x="455" y="99"/>
                      <a:pt x="455" y="99"/>
                      <a:pt x="455" y="99"/>
                    </a:cubicBezTo>
                    <a:cubicBezTo>
                      <a:pt x="455" y="388"/>
                      <a:pt x="455" y="388"/>
                      <a:pt x="455" y="388"/>
                    </a:cubicBezTo>
                    <a:cubicBezTo>
                      <a:pt x="180" y="477"/>
                      <a:pt x="180" y="477"/>
                      <a:pt x="180" y="477"/>
                    </a:cubicBezTo>
                    <a:cubicBezTo>
                      <a:pt x="10" y="243"/>
                      <a:pt x="10" y="243"/>
                      <a:pt x="10" y="2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" name="Group 32"/>
            <p:cNvGrpSpPr/>
            <p:nvPr/>
          </p:nvGrpSpPr>
          <p:grpSpPr>
            <a:xfrm>
              <a:off x="4613767" y="1650507"/>
              <a:ext cx="1143363" cy="1204969"/>
              <a:chOff x="6151689" y="1982966"/>
              <a:chExt cx="1524484" cy="1606625"/>
            </a:xfrm>
          </p:grpSpPr>
          <p:sp>
            <p:nvSpPr>
              <p:cNvPr id="16" name="Freeform 16"/>
              <p:cNvSpPr/>
              <p:nvPr/>
            </p:nvSpPr>
            <p:spPr bwMode="auto">
              <a:xfrm rot="10800000" flipH="1">
                <a:off x="6214339" y="2069284"/>
                <a:ext cx="1367163" cy="1436774"/>
              </a:xfrm>
              <a:custGeom>
                <a:avLst/>
                <a:gdLst>
                  <a:gd name="T0" fmla="*/ 413 w 415"/>
                  <a:gd name="T1" fmla="*/ 223 h 436"/>
                  <a:gd name="T2" fmla="*/ 413 w 415"/>
                  <a:gd name="T3" fmla="*/ 213 h 436"/>
                  <a:gd name="T4" fmla="*/ 261 w 415"/>
                  <a:gd name="T5" fmla="*/ 5 h 436"/>
                  <a:gd name="T6" fmla="*/ 252 w 415"/>
                  <a:gd name="T7" fmla="*/ 1 h 436"/>
                  <a:gd name="T8" fmla="*/ 7 w 415"/>
                  <a:gd name="T9" fmla="*/ 81 h 436"/>
                  <a:gd name="T10" fmla="*/ 0 w 415"/>
                  <a:gd name="T11" fmla="*/ 89 h 436"/>
                  <a:gd name="T12" fmla="*/ 0 w 415"/>
                  <a:gd name="T13" fmla="*/ 347 h 436"/>
                  <a:gd name="T14" fmla="*/ 6 w 415"/>
                  <a:gd name="T15" fmla="*/ 355 h 436"/>
                  <a:gd name="T16" fmla="*/ 251 w 415"/>
                  <a:gd name="T17" fmla="*/ 435 h 436"/>
                  <a:gd name="T18" fmla="*/ 261 w 415"/>
                  <a:gd name="T19" fmla="*/ 432 h 436"/>
                  <a:gd name="T20" fmla="*/ 413 w 415"/>
                  <a:gd name="T21" fmla="*/ 22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5" h="436">
                    <a:moveTo>
                      <a:pt x="413" y="223"/>
                    </a:moveTo>
                    <a:cubicBezTo>
                      <a:pt x="415" y="221"/>
                      <a:pt x="415" y="216"/>
                      <a:pt x="413" y="213"/>
                    </a:cubicBezTo>
                    <a:cubicBezTo>
                      <a:pt x="261" y="5"/>
                      <a:pt x="261" y="5"/>
                      <a:pt x="261" y="5"/>
                    </a:cubicBezTo>
                    <a:cubicBezTo>
                      <a:pt x="259" y="2"/>
                      <a:pt x="255" y="0"/>
                      <a:pt x="252" y="1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3" y="82"/>
                      <a:pt x="0" y="85"/>
                      <a:pt x="0" y="89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0" y="351"/>
                      <a:pt x="3" y="354"/>
                      <a:pt x="6" y="355"/>
                    </a:cubicBezTo>
                    <a:cubicBezTo>
                      <a:pt x="251" y="435"/>
                      <a:pt x="251" y="435"/>
                      <a:pt x="251" y="435"/>
                    </a:cubicBezTo>
                    <a:cubicBezTo>
                      <a:pt x="255" y="436"/>
                      <a:pt x="259" y="435"/>
                      <a:pt x="261" y="432"/>
                    </a:cubicBezTo>
                    <a:cubicBezTo>
                      <a:pt x="413" y="223"/>
                      <a:pt x="413" y="223"/>
                      <a:pt x="413" y="2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7"/>
              <p:cNvSpPr>
                <a:spLocks noEditPoints="1"/>
              </p:cNvSpPr>
              <p:nvPr/>
            </p:nvSpPr>
            <p:spPr bwMode="auto">
              <a:xfrm rot="10800000" flipH="1">
                <a:off x="6151689" y="1982966"/>
                <a:ext cx="1524484" cy="1606625"/>
              </a:xfrm>
              <a:custGeom>
                <a:avLst/>
                <a:gdLst>
                  <a:gd name="T0" fmla="*/ 462 w 463"/>
                  <a:gd name="T1" fmla="*/ 241 h 487"/>
                  <a:gd name="T2" fmla="*/ 288 w 463"/>
                  <a:gd name="T3" fmla="*/ 2 h 487"/>
                  <a:gd name="T4" fmla="*/ 283 w 463"/>
                  <a:gd name="T5" fmla="*/ 0 h 487"/>
                  <a:gd name="T6" fmla="*/ 3 w 463"/>
                  <a:gd name="T7" fmla="*/ 92 h 487"/>
                  <a:gd name="T8" fmla="*/ 0 w 463"/>
                  <a:gd name="T9" fmla="*/ 96 h 487"/>
                  <a:gd name="T10" fmla="*/ 0 w 463"/>
                  <a:gd name="T11" fmla="*/ 391 h 487"/>
                  <a:gd name="T12" fmla="*/ 3 w 463"/>
                  <a:gd name="T13" fmla="*/ 395 h 487"/>
                  <a:gd name="T14" fmla="*/ 284 w 463"/>
                  <a:gd name="T15" fmla="*/ 486 h 487"/>
                  <a:gd name="T16" fmla="*/ 288 w 463"/>
                  <a:gd name="T17" fmla="*/ 485 h 487"/>
                  <a:gd name="T18" fmla="*/ 462 w 463"/>
                  <a:gd name="T19" fmla="*/ 246 h 487"/>
                  <a:gd name="T20" fmla="*/ 462 w 463"/>
                  <a:gd name="T21" fmla="*/ 241 h 487"/>
                  <a:gd name="T22" fmla="*/ 453 w 463"/>
                  <a:gd name="T23" fmla="*/ 243 h 487"/>
                  <a:gd name="T24" fmla="*/ 283 w 463"/>
                  <a:gd name="T25" fmla="*/ 477 h 487"/>
                  <a:gd name="T26" fmla="*/ 8 w 463"/>
                  <a:gd name="T27" fmla="*/ 388 h 487"/>
                  <a:gd name="T28" fmla="*/ 8 w 463"/>
                  <a:gd name="T29" fmla="*/ 99 h 487"/>
                  <a:gd name="T30" fmla="*/ 283 w 463"/>
                  <a:gd name="T31" fmla="*/ 9 h 487"/>
                  <a:gd name="T32" fmla="*/ 453 w 463"/>
                  <a:gd name="T33" fmla="*/ 24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3" h="487">
                    <a:moveTo>
                      <a:pt x="462" y="241"/>
                    </a:moveTo>
                    <a:cubicBezTo>
                      <a:pt x="288" y="2"/>
                      <a:pt x="288" y="2"/>
                      <a:pt x="288" y="2"/>
                    </a:cubicBezTo>
                    <a:cubicBezTo>
                      <a:pt x="287" y="0"/>
                      <a:pt x="285" y="0"/>
                      <a:pt x="283" y="0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1" y="92"/>
                      <a:pt x="0" y="94"/>
                      <a:pt x="0" y="96"/>
                    </a:cubicBezTo>
                    <a:cubicBezTo>
                      <a:pt x="0" y="391"/>
                      <a:pt x="0" y="391"/>
                      <a:pt x="0" y="391"/>
                    </a:cubicBezTo>
                    <a:cubicBezTo>
                      <a:pt x="0" y="393"/>
                      <a:pt x="1" y="395"/>
                      <a:pt x="3" y="395"/>
                    </a:cubicBezTo>
                    <a:cubicBezTo>
                      <a:pt x="284" y="486"/>
                      <a:pt x="284" y="486"/>
                      <a:pt x="284" y="486"/>
                    </a:cubicBezTo>
                    <a:cubicBezTo>
                      <a:pt x="285" y="487"/>
                      <a:pt x="287" y="486"/>
                      <a:pt x="288" y="485"/>
                    </a:cubicBezTo>
                    <a:cubicBezTo>
                      <a:pt x="462" y="246"/>
                      <a:pt x="462" y="246"/>
                      <a:pt x="462" y="246"/>
                    </a:cubicBezTo>
                    <a:cubicBezTo>
                      <a:pt x="463" y="244"/>
                      <a:pt x="463" y="242"/>
                      <a:pt x="462" y="241"/>
                    </a:cubicBezTo>
                    <a:close/>
                    <a:moveTo>
                      <a:pt x="453" y="243"/>
                    </a:moveTo>
                    <a:cubicBezTo>
                      <a:pt x="283" y="477"/>
                      <a:pt x="283" y="477"/>
                      <a:pt x="283" y="477"/>
                    </a:cubicBezTo>
                    <a:cubicBezTo>
                      <a:pt x="8" y="388"/>
                      <a:pt x="8" y="388"/>
                      <a:pt x="8" y="388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283" y="9"/>
                      <a:pt x="283" y="9"/>
                      <a:pt x="283" y="9"/>
                    </a:cubicBezTo>
                    <a:cubicBezTo>
                      <a:pt x="453" y="243"/>
                      <a:pt x="453" y="243"/>
                      <a:pt x="453" y="2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8" name="Group 31"/>
            <p:cNvGrpSpPr/>
            <p:nvPr/>
          </p:nvGrpSpPr>
          <p:grpSpPr>
            <a:xfrm>
              <a:off x="3397313" y="1650507"/>
              <a:ext cx="1142319" cy="1204969"/>
              <a:chOff x="4529750" y="1982966"/>
              <a:chExt cx="1523092" cy="1606625"/>
            </a:xfrm>
          </p:grpSpPr>
          <p:sp>
            <p:nvSpPr>
              <p:cNvPr id="19" name="Freeform 18"/>
              <p:cNvSpPr/>
              <p:nvPr/>
            </p:nvSpPr>
            <p:spPr bwMode="auto">
              <a:xfrm rot="10800000" flipH="1">
                <a:off x="4624421" y="2069284"/>
                <a:ext cx="1362986" cy="1436774"/>
              </a:xfrm>
              <a:custGeom>
                <a:avLst/>
                <a:gdLst>
                  <a:gd name="T0" fmla="*/ 2 w 414"/>
                  <a:gd name="T1" fmla="*/ 223 h 436"/>
                  <a:gd name="T2" fmla="*/ 2 w 414"/>
                  <a:gd name="T3" fmla="*/ 213 h 436"/>
                  <a:gd name="T4" fmla="*/ 154 w 414"/>
                  <a:gd name="T5" fmla="*/ 5 h 436"/>
                  <a:gd name="T6" fmla="*/ 163 w 414"/>
                  <a:gd name="T7" fmla="*/ 1 h 436"/>
                  <a:gd name="T8" fmla="*/ 408 w 414"/>
                  <a:gd name="T9" fmla="*/ 81 h 436"/>
                  <a:gd name="T10" fmla="*/ 414 w 414"/>
                  <a:gd name="T11" fmla="*/ 89 h 436"/>
                  <a:gd name="T12" fmla="*/ 414 w 414"/>
                  <a:gd name="T13" fmla="*/ 347 h 436"/>
                  <a:gd name="T14" fmla="*/ 409 w 414"/>
                  <a:gd name="T15" fmla="*/ 355 h 436"/>
                  <a:gd name="T16" fmla="*/ 163 w 414"/>
                  <a:gd name="T17" fmla="*/ 435 h 436"/>
                  <a:gd name="T18" fmla="*/ 154 w 414"/>
                  <a:gd name="T19" fmla="*/ 432 h 436"/>
                  <a:gd name="T20" fmla="*/ 2 w 414"/>
                  <a:gd name="T21" fmla="*/ 22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4" h="436">
                    <a:moveTo>
                      <a:pt x="2" y="223"/>
                    </a:moveTo>
                    <a:cubicBezTo>
                      <a:pt x="0" y="221"/>
                      <a:pt x="0" y="216"/>
                      <a:pt x="2" y="213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6" y="2"/>
                      <a:pt x="159" y="0"/>
                      <a:pt x="163" y="1"/>
                    </a:cubicBezTo>
                    <a:cubicBezTo>
                      <a:pt x="408" y="81"/>
                      <a:pt x="408" y="81"/>
                      <a:pt x="408" y="81"/>
                    </a:cubicBezTo>
                    <a:cubicBezTo>
                      <a:pt x="412" y="82"/>
                      <a:pt x="414" y="85"/>
                      <a:pt x="414" y="89"/>
                    </a:cubicBezTo>
                    <a:cubicBezTo>
                      <a:pt x="414" y="347"/>
                      <a:pt x="414" y="347"/>
                      <a:pt x="414" y="347"/>
                    </a:cubicBezTo>
                    <a:cubicBezTo>
                      <a:pt x="414" y="351"/>
                      <a:pt x="412" y="354"/>
                      <a:pt x="409" y="355"/>
                    </a:cubicBezTo>
                    <a:cubicBezTo>
                      <a:pt x="163" y="435"/>
                      <a:pt x="163" y="435"/>
                      <a:pt x="163" y="435"/>
                    </a:cubicBezTo>
                    <a:cubicBezTo>
                      <a:pt x="160" y="436"/>
                      <a:pt x="156" y="435"/>
                      <a:pt x="154" y="432"/>
                    </a:cubicBezTo>
                    <a:cubicBezTo>
                      <a:pt x="2" y="223"/>
                      <a:pt x="2" y="223"/>
                      <a:pt x="2" y="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 rot="10800000" flipH="1">
                <a:off x="4529750" y="1982966"/>
                <a:ext cx="1523092" cy="1606625"/>
              </a:xfrm>
              <a:custGeom>
                <a:avLst/>
                <a:gdLst>
                  <a:gd name="T0" fmla="*/ 1 w 463"/>
                  <a:gd name="T1" fmla="*/ 241 h 487"/>
                  <a:gd name="T2" fmla="*/ 174 w 463"/>
                  <a:gd name="T3" fmla="*/ 2 h 487"/>
                  <a:gd name="T4" fmla="*/ 179 w 463"/>
                  <a:gd name="T5" fmla="*/ 0 h 487"/>
                  <a:gd name="T6" fmla="*/ 460 w 463"/>
                  <a:gd name="T7" fmla="*/ 92 h 487"/>
                  <a:gd name="T8" fmla="*/ 463 w 463"/>
                  <a:gd name="T9" fmla="*/ 96 h 487"/>
                  <a:gd name="T10" fmla="*/ 463 w 463"/>
                  <a:gd name="T11" fmla="*/ 391 h 487"/>
                  <a:gd name="T12" fmla="*/ 460 w 463"/>
                  <a:gd name="T13" fmla="*/ 395 h 487"/>
                  <a:gd name="T14" fmla="*/ 179 w 463"/>
                  <a:gd name="T15" fmla="*/ 486 h 487"/>
                  <a:gd name="T16" fmla="*/ 174 w 463"/>
                  <a:gd name="T17" fmla="*/ 485 h 487"/>
                  <a:gd name="T18" fmla="*/ 1 w 463"/>
                  <a:gd name="T19" fmla="*/ 246 h 487"/>
                  <a:gd name="T20" fmla="*/ 1 w 463"/>
                  <a:gd name="T21" fmla="*/ 241 h 487"/>
                  <a:gd name="T22" fmla="*/ 9 w 463"/>
                  <a:gd name="T23" fmla="*/ 243 h 487"/>
                  <a:gd name="T24" fmla="*/ 179 w 463"/>
                  <a:gd name="T25" fmla="*/ 477 h 487"/>
                  <a:gd name="T26" fmla="*/ 454 w 463"/>
                  <a:gd name="T27" fmla="*/ 388 h 487"/>
                  <a:gd name="T28" fmla="*/ 454 w 463"/>
                  <a:gd name="T29" fmla="*/ 99 h 487"/>
                  <a:gd name="T30" fmla="*/ 179 w 463"/>
                  <a:gd name="T31" fmla="*/ 9 h 487"/>
                  <a:gd name="T32" fmla="*/ 9 w 463"/>
                  <a:gd name="T33" fmla="*/ 24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3" h="487">
                    <a:moveTo>
                      <a:pt x="1" y="241"/>
                    </a:moveTo>
                    <a:cubicBezTo>
                      <a:pt x="174" y="2"/>
                      <a:pt x="174" y="2"/>
                      <a:pt x="174" y="2"/>
                    </a:cubicBezTo>
                    <a:cubicBezTo>
                      <a:pt x="176" y="0"/>
                      <a:pt x="178" y="0"/>
                      <a:pt x="179" y="0"/>
                    </a:cubicBezTo>
                    <a:cubicBezTo>
                      <a:pt x="460" y="92"/>
                      <a:pt x="460" y="92"/>
                      <a:pt x="460" y="92"/>
                    </a:cubicBezTo>
                    <a:cubicBezTo>
                      <a:pt x="462" y="92"/>
                      <a:pt x="463" y="94"/>
                      <a:pt x="463" y="96"/>
                    </a:cubicBezTo>
                    <a:cubicBezTo>
                      <a:pt x="463" y="391"/>
                      <a:pt x="463" y="391"/>
                      <a:pt x="463" y="391"/>
                    </a:cubicBezTo>
                    <a:cubicBezTo>
                      <a:pt x="463" y="393"/>
                      <a:pt x="462" y="395"/>
                      <a:pt x="460" y="395"/>
                    </a:cubicBezTo>
                    <a:cubicBezTo>
                      <a:pt x="179" y="486"/>
                      <a:pt x="179" y="486"/>
                      <a:pt x="179" y="486"/>
                    </a:cubicBezTo>
                    <a:cubicBezTo>
                      <a:pt x="177" y="487"/>
                      <a:pt x="175" y="486"/>
                      <a:pt x="174" y="485"/>
                    </a:cubicBezTo>
                    <a:cubicBezTo>
                      <a:pt x="1" y="246"/>
                      <a:pt x="1" y="246"/>
                      <a:pt x="1" y="246"/>
                    </a:cubicBezTo>
                    <a:cubicBezTo>
                      <a:pt x="0" y="244"/>
                      <a:pt x="0" y="242"/>
                      <a:pt x="1" y="241"/>
                    </a:cubicBezTo>
                    <a:close/>
                    <a:moveTo>
                      <a:pt x="9" y="243"/>
                    </a:moveTo>
                    <a:cubicBezTo>
                      <a:pt x="179" y="477"/>
                      <a:pt x="179" y="477"/>
                      <a:pt x="179" y="477"/>
                    </a:cubicBezTo>
                    <a:cubicBezTo>
                      <a:pt x="454" y="388"/>
                      <a:pt x="454" y="388"/>
                      <a:pt x="454" y="388"/>
                    </a:cubicBezTo>
                    <a:cubicBezTo>
                      <a:pt x="454" y="99"/>
                      <a:pt x="454" y="99"/>
                      <a:pt x="454" y="99"/>
                    </a:cubicBezTo>
                    <a:cubicBezTo>
                      <a:pt x="179" y="9"/>
                      <a:pt x="179" y="9"/>
                      <a:pt x="179" y="9"/>
                    </a:cubicBezTo>
                    <a:cubicBezTo>
                      <a:pt x="9" y="243"/>
                      <a:pt x="9" y="243"/>
                      <a:pt x="9" y="2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1" name="Group 33"/>
            <p:cNvGrpSpPr/>
            <p:nvPr/>
          </p:nvGrpSpPr>
          <p:grpSpPr>
            <a:xfrm>
              <a:off x="5384362" y="2298935"/>
              <a:ext cx="1143363" cy="1203925"/>
              <a:chOff x="7179149" y="2847536"/>
              <a:chExt cx="1524484" cy="1605233"/>
            </a:xfrm>
          </p:grpSpPr>
          <p:sp>
            <p:nvSpPr>
              <p:cNvPr id="22" name="Freeform 20"/>
              <p:cNvSpPr/>
              <p:nvPr/>
            </p:nvSpPr>
            <p:spPr bwMode="auto">
              <a:xfrm rot="10800000" flipH="1">
                <a:off x="7268252" y="2932462"/>
                <a:ext cx="1365771" cy="1438166"/>
              </a:xfrm>
              <a:custGeom>
                <a:avLst/>
                <a:gdLst>
                  <a:gd name="T0" fmla="*/ 2 w 415"/>
                  <a:gd name="T1" fmla="*/ 212 h 436"/>
                  <a:gd name="T2" fmla="*/ 154 w 415"/>
                  <a:gd name="T3" fmla="*/ 4 h 436"/>
                  <a:gd name="T4" fmla="*/ 164 w 415"/>
                  <a:gd name="T5" fmla="*/ 1 h 436"/>
                  <a:gd name="T6" fmla="*/ 409 w 415"/>
                  <a:gd name="T7" fmla="*/ 80 h 436"/>
                  <a:gd name="T8" fmla="*/ 415 w 415"/>
                  <a:gd name="T9" fmla="*/ 89 h 436"/>
                  <a:gd name="T10" fmla="*/ 415 w 415"/>
                  <a:gd name="T11" fmla="*/ 89 h 436"/>
                  <a:gd name="T12" fmla="*/ 415 w 415"/>
                  <a:gd name="T13" fmla="*/ 347 h 436"/>
                  <a:gd name="T14" fmla="*/ 408 w 415"/>
                  <a:gd name="T15" fmla="*/ 355 h 436"/>
                  <a:gd name="T16" fmla="*/ 163 w 415"/>
                  <a:gd name="T17" fmla="*/ 434 h 436"/>
                  <a:gd name="T18" fmla="*/ 154 w 415"/>
                  <a:gd name="T19" fmla="*/ 431 h 436"/>
                  <a:gd name="T20" fmla="*/ 2 w 415"/>
                  <a:gd name="T21" fmla="*/ 223 h 436"/>
                  <a:gd name="T22" fmla="*/ 2 w 415"/>
                  <a:gd name="T23" fmla="*/ 212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5" h="436">
                    <a:moveTo>
                      <a:pt x="2" y="212"/>
                    </a:moveTo>
                    <a:cubicBezTo>
                      <a:pt x="154" y="4"/>
                      <a:pt x="154" y="4"/>
                      <a:pt x="154" y="4"/>
                    </a:cubicBezTo>
                    <a:cubicBezTo>
                      <a:pt x="156" y="1"/>
                      <a:pt x="160" y="0"/>
                      <a:pt x="164" y="1"/>
                    </a:cubicBezTo>
                    <a:cubicBezTo>
                      <a:pt x="409" y="80"/>
                      <a:pt x="409" y="80"/>
                      <a:pt x="409" y="80"/>
                    </a:cubicBezTo>
                    <a:cubicBezTo>
                      <a:pt x="412" y="82"/>
                      <a:pt x="415" y="85"/>
                      <a:pt x="415" y="89"/>
                    </a:cubicBezTo>
                    <a:cubicBezTo>
                      <a:pt x="415" y="89"/>
                      <a:pt x="415" y="89"/>
                      <a:pt x="415" y="89"/>
                    </a:cubicBezTo>
                    <a:cubicBezTo>
                      <a:pt x="415" y="347"/>
                      <a:pt x="415" y="347"/>
                      <a:pt x="415" y="347"/>
                    </a:cubicBezTo>
                    <a:cubicBezTo>
                      <a:pt x="415" y="351"/>
                      <a:pt x="412" y="354"/>
                      <a:pt x="408" y="355"/>
                    </a:cubicBezTo>
                    <a:cubicBezTo>
                      <a:pt x="163" y="434"/>
                      <a:pt x="163" y="434"/>
                      <a:pt x="163" y="434"/>
                    </a:cubicBezTo>
                    <a:cubicBezTo>
                      <a:pt x="160" y="436"/>
                      <a:pt x="156" y="434"/>
                      <a:pt x="154" y="431"/>
                    </a:cubicBezTo>
                    <a:cubicBezTo>
                      <a:pt x="2" y="223"/>
                      <a:pt x="2" y="223"/>
                      <a:pt x="2" y="223"/>
                    </a:cubicBezTo>
                    <a:cubicBezTo>
                      <a:pt x="0" y="219"/>
                      <a:pt x="0" y="215"/>
                      <a:pt x="2" y="2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 noEditPoints="1"/>
              </p:cNvSpPr>
              <p:nvPr/>
            </p:nvSpPr>
            <p:spPr bwMode="auto">
              <a:xfrm rot="10800000" flipH="1">
                <a:off x="7179149" y="2847536"/>
                <a:ext cx="1524484" cy="1605233"/>
              </a:xfrm>
              <a:custGeom>
                <a:avLst/>
                <a:gdLst>
                  <a:gd name="T0" fmla="*/ 1 w 463"/>
                  <a:gd name="T1" fmla="*/ 241 h 487"/>
                  <a:gd name="T2" fmla="*/ 175 w 463"/>
                  <a:gd name="T3" fmla="*/ 2 h 487"/>
                  <a:gd name="T4" fmla="*/ 180 w 463"/>
                  <a:gd name="T5" fmla="*/ 1 h 487"/>
                  <a:gd name="T6" fmla="*/ 460 w 463"/>
                  <a:gd name="T7" fmla="*/ 92 h 487"/>
                  <a:gd name="T8" fmla="*/ 463 w 463"/>
                  <a:gd name="T9" fmla="*/ 96 h 487"/>
                  <a:gd name="T10" fmla="*/ 463 w 463"/>
                  <a:gd name="T11" fmla="*/ 392 h 487"/>
                  <a:gd name="T12" fmla="*/ 460 w 463"/>
                  <a:gd name="T13" fmla="*/ 396 h 487"/>
                  <a:gd name="T14" fmla="*/ 179 w 463"/>
                  <a:gd name="T15" fmla="*/ 487 h 487"/>
                  <a:gd name="T16" fmla="*/ 175 w 463"/>
                  <a:gd name="T17" fmla="*/ 485 h 487"/>
                  <a:gd name="T18" fmla="*/ 1 w 463"/>
                  <a:gd name="T19" fmla="*/ 246 h 487"/>
                  <a:gd name="T20" fmla="*/ 1 w 463"/>
                  <a:gd name="T21" fmla="*/ 241 h 487"/>
                  <a:gd name="T22" fmla="*/ 10 w 463"/>
                  <a:gd name="T23" fmla="*/ 244 h 487"/>
                  <a:gd name="T24" fmla="*/ 180 w 463"/>
                  <a:gd name="T25" fmla="*/ 478 h 487"/>
                  <a:gd name="T26" fmla="*/ 455 w 463"/>
                  <a:gd name="T27" fmla="*/ 388 h 487"/>
                  <a:gd name="T28" fmla="*/ 455 w 463"/>
                  <a:gd name="T29" fmla="*/ 99 h 487"/>
                  <a:gd name="T30" fmla="*/ 180 w 463"/>
                  <a:gd name="T31" fmla="*/ 10 h 487"/>
                  <a:gd name="T32" fmla="*/ 10 w 463"/>
                  <a:gd name="T33" fmla="*/ 244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3" h="487">
                    <a:moveTo>
                      <a:pt x="1" y="241"/>
                    </a:moveTo>
                    <a:cubicBezTo>
                      <a:pt x="175" y="2"/>
                      <a:pt x="175" y="2"/>
                      <a:pt x="175" y="2"/>
                    </a:cubicBezTo>
                    <a:cubicBezTo>
                      <a:pt x="176" y="1"/>
                      <a:pt x="178" y="0"/>
                      <a:pt x="180" y="1"/>
                    </a:cubicBezTo>
                    <a:cubicBezTo>
                      <a:pt x="460" y="92"/>
                      <a:pt x="460" y="92"/>
                      <a:pt x="460" y="92"/>
                    </a:cubicBezTo>
                    <a:cubicBezTo>
                      <a:pt x="462" y="93"/>
                      <a:pt x="463" y="94"/>
                      <a:pt x="463" y="96"/>
                    </a:cubicBezTo>
                    <a:cubicBezTo>
                      <a:pt x="463" y="392"/>
                      <a:pt x="463" y="392"/>
                      <a:pt x="463" y="392"/>
                    </a:cubicBezTo>
                    <a:cubicBezTo>
                      <a:pt x="463" y="394"/>
                      <a:pt x="462" y="395"/>
                      <a:pt x="460" y="396"/>
                    </a:cubicBezTo>
                    <a:cubicBezTo>
                      <a:pt x="179" y="487"/>
                      <a:pt x="179" y="487"/>
                      <a:pt x="179" y="487"/>
                    </a:cubicBezTo>
                    <a:cubicBezTo>
                      <a:pt x="178" y="487"/>
                      <a:pt x="176" y="487"/>
                      <a:pt x="175" y="485"/>
                    </a:cubicBezTo>
                    <a:cubicBezTo>
                      <a:pt x="1" y="246"/>
                      <a:pt x="1" y="246"/>
                      <a:pt x="1" y="246"/>
                    </a:cubicBezTo>
                    <a:cubicBezTo>
                      <a:pt x="0" y="245"/>
                      <a:pt x="0" y="243"/>
                      <a:pt x="1" y="241"/>
                    </a:cubicBezTo>
                    <a:close/>
                    <a:moveTo>
                      <a:pt x="10" y="244"/>
                    </a:moveTo>
                    <a:cubicBezTo>
                      <a:pt x="180" y="478"/>
                      <a:pt x="180" y="478"/>
                      <a:pt x="180" y="478"/>
                    </a:cubicBezTo>
                    <a:cubicBezTo>
                      <a:pt x="455" y="388"/>
                      <a:pt x="455" y="388"/>
                      <a:pt x="455" y="388"/>
                    </a:cubicBezTo>
                    <a:cubicBezTo>
                      <a:pt x="455" y="99"/>
                      <a:pt x="455" y="99"/>
                      <a:pt x="455" y="99"/>
                    </a:cubicBezTo>
                    <a:cubicBezTo>
                      <a:pt x="180" y="10"/>
                      <a:pt x="180" y="10"/>
                      <a:pt x="180" y="10"/>
                    </a:cubicBezTo>
                    <a:cubicBezTo>
                      <a:pt x="10" y="244"/>
                      <a:pt x="10" y="244"/>
                      <a:pt x="10" y="2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4" name="Group 34"/>
            <p:cNvGrpSpPr/>
            <p:nvPr/>
          </p:nvGrpSpPr>
          <p:grpSpPr>
            <a:xfrm>
              <a:off x="5841707" y="3339969"/>
              <a:ext cx="1142319" cy="1203925"/>
              <a:chOff x="7788943" y="4235582"/>
              <a:chExt cx="1523092" cy="1605233"/>
            </a:xfrm>
          </p:grpSpPr>
          <p:sp>
            <p:nvSpPr>
              <p:cNvPr id="25" name="Freeform 22"/>
              <p:cNvSpPr/>
              <p:nvPr/>
            </p:nvSpPr>
            <p:spPr bwMode="auto">
              <a:xfrm rot="10800000" flipH="1">
                <a:off x="7854378" y="4320507"/>
                <a:ext cx="1365771" cy="1438166"/>
              </a:xfrm>
              <a:custGeom>
                <a:avLst/>
                <a:gdLst>
                  <a:gd name="T0" fmla="*/ 413 w 415"/>
                  <a:gd name="T1" fmla="*/ 224 h 436"/>
                  <a:gd name="T2" fmla="*/ 261 w 415"/>
                  <a:gd name="T3" fmla="*/ 432 h 436"/>
                  <a:gd name="T4" fmla="*/ 251 w 415"/>
                  <a:gd name="T5" fmla="*/ 435 h 436"/>
                  <a:gd name="T6" fmla="*/ 6 w 415"/>
                  <a:gd name="T7" fmla="*/ 356 h 436"/>
                  <a:gd name="T8" fmla="*/ 0 w 415"/>
                  <a:gd name="T9" fmla="*/ 347 h 436"/>
                  <a:gd name="T10" fmla="*/ 0 w 415"/>
                  <a:gd name="T11" fmla="*/ 89 h 436"/>
                  <a:gd name="T12" fmla="*/ 7 w 415"/>
                  <a:gd name="T13" fmla="*/ 81 h 436"/>
                  <a:gd name="T14" fmla="*/ 252 w 415"/>
                  <a:gd name="T15" fmla="*/ 2 h 436"/>
                  <a:gd name="T16" fmla="*/ 261 w 415"/>
                  <a:gd name="T17" fmla="*/ 5 h 436"/>
                  <a:gd name="T18" fmla="*/ 413 w 415"/>
                  <a:gd name="T19" fmla="*/ 213 h 436"/>
                  <a:gd name="T20" fmla="*/ 413 w 415"/>
                  <a:gd name="T21" fmla="*/ 22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5" h="436">
                    <a:moveTo>
                      <a:pt x="413" y="224"/>
                    </a:moveTo>
                    <a:cubicBezTo>
                      <a:pt x="261" y="432"/>
                      <a:pt x="261" y="432"/>
                      <a:pt x="261" y="432"/>
                    </a:cubicBezTo>
                    <a:cubicBezTo>
                      <a:pt x="259" y="435"/>
                      <a:pt x="255" y="436"/>
                      <a:pt x="251" y="435"/>
                    </a:cubicBezTo>
                    <a:cubicBezTo>
                      <a:pt x="6" y="356"/>
                      <a:pt x="6" y="356"/>
                      <a:pt x="6" y="356"/>
                    </a:cubicBezTo>
                    <a:cubicBezTo>
                      <a:pt x="3" y="354"/>
                      <a:pt x="0" y="351"/>
                      <a:pt x="0" y="347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5"/>
                      <a:pt x="3" y="82"/>
                      <a:pt x="7" y="81"/>
                    </a:cubicBezTo>
                    <a:cubicBezTo>
                      <a:pt x="252" y="2"/>
                      <a:pt x="252" y="2"/>
                      <a:pt x="252" y="2"/>
                    </a:cubicBezTo>
                    <a:cubicBezTo>
                      <a:pt x="255" y="0"/>
                      <a:pt x="259" y="2"/>
                      <a:pt x="261" y="5"/>
                    </a:cubicBezTo>
                    <a:cubicBezTo>
                      <a:pt x="413" y="213"/>
                      <a:pt x="413" y="213"/>
                      <a:pt x="413" y="213"/>
                    </a:cubicBezTo>
                    <a:cubicBezTo>
                      <a:pt x="415" y="217"/>
                      <a:pt x="415" y="221"/>
                      <a:pt x="413" y="2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23"/>
              <p:cNvSpPr>
                <a:spLocks noEditPoints="1"/>
              </p:cNvSpPr>
              <p:nvPr/>
            </p:nvSpPr>
            <p:spPr bwMode="auto">
              <a:xfrm rot="10800000" flipH="1">
                <a:off x="7788943" y="4235582"/>
                <a:ext cx="1523092" cy="1605233"/>
              </a:xfrm>
              <a:custGeom>
                <a:avLst/>
                <a:gdLst>
                  <a:gd name="T0" fmla="*/ 462 w 463"/>
                  <a:gd name="T1" fmla="*/ 246 h 487"/>
                  <a:gd name="T2" fmla="*/ 288 w 463"/>
                  <a:gd name="T3" fmla="*/ 485 h 487"/>
                  <a:gd name="T4" fmla="*/ 283 w 463"/>
                  <a:gd name="T5" fmla="*/ 486 h 487"/>
                  <a:gd name="T6" fmla="*/ 3 w 463"/>
                  <a:gd name="T7" fmla="*/ 395 h 487"/>
                  <a:gd name="T8" fmla="*/ 0 w 463"/>
                  <a:gd name="T9" fmla="*/ 391 h 487"/>
                  <a:gd name="T10" fmla="*/ 0 w 463"/>
                  <a:gd name="T11" fmla="*/ 96 h 487"/>
                  <a:gd name="T12" fmla="*/ 3 w 463"/>
                  <a:gd name="T13" fmla="*/ 92 h 487"/>
                  <a:gd name="T14" fmla="*/ 283 w 463"/>
                  <a:gd name="T15" fmla="*/ 0 h 487"/>
                  <a:gd name="T16" fmla="*/ 288 w 463"/>
                  <a:gd name="T17" fmla="*/ 2 h 487"/>
                  <a:gd name="T18" fmla="*/ 462 w 463"/>
                  <a:gd name="T19" fmla="*/ 241 h 487"/>
                  <a:gd name="T20" fmla="*/ 462 w 463"/>
                  <a:gd name="T21" fmla="*/ 246 h 487"/>
                  <a:gd name="T22" fmla="*/ 453 w 463"/>
                  <a:gd name="T23" fmla="*/ 243 h 487"/>
                  <a:gd name="T24" fmla="*/ 283 w 463"/>
                  <a:gd name="T25" fmla="*/ 9 h 487"/>
                  <a:gd name="T26" fmla="*/ 8 w 463"/>
                  <a:gd name="T27" fmla="*/ 99 h 487"/>
                  <a:gd name="T28" fmla="*/ 8 w 463"/>
                  <a:gd name="T29" fmla="*/ 388 h 487"/>
                  <a:gd name="T30" fmla="*/ 283 w 463"/>
                  <a:gd name="T31" fmla="*/ 477 h 487"/>
                  <a:gd name="T32" fmla="*/ 453 w 463"/>
                  <a:gd name="T33" fmla="*/ 24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3" h="487">
                    <a:moveTo>
                      <a:pt x="462" y="246"/>
                    </a:moveTo>
                    <a:cubicBezTo>
                      <a:pt x="288" y="485"/>
                      <a:pt x="288" y="485"/>
                      <a:pt x="288" y="485"/>
                    </a:cubicBezTo>
                    <a:cubicBezTo>
                      <a:pt x="287" y="486"/>
                      <a:pt x="285" y="487"/>
                      <a:pt x="283" y="486"/>
                    </a:cubicBezTo>
                    <a:cubicBezTo>
                      <a:pt x="3" y="395"/>
                      <a:pt x="3" y="395"/>
                      <a:pt x="3" y="395"/>
                    </a:cubicBezTo>
                    <a:cubicBezTo>
                      <a:pt x="1" y="395"/>
                      <a:pt x="0" y="393"/>
                      <a:pt x="0" y="39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4"/>
                      <a:pt x="1" y="92"/>
                      <a:pt x="3" y="92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285" y="0"/>
                      <a:pt x="287" y="0"/>
                      <a:pt x="288" y="2"/>
                    </a:cubicBezTo>
                    <a:cubicBezTo>
                      <a:pt x="462" y="241"/>
                      <a:pt x="462" y="241"/>
                      <a:pt x="462" y="241"/>
                    </a:cubicBezTo>
                    <a:cubicBezTo>
                      <a:pt x="463" y="242"/>
                      <a:pt x="463" y="245"/>
                      <a:pt x="462" y="246"/>
                    </a:cubicBezTo>
                    <a:close/>
                    <a:moveTo>
                      <a:pt x="453" y="243"/>
                    </a:moveTo>
                    <a:cubicBezTo>
                      <a:pt x="283" y="9"/>
                      <a:pt x="283" y="9"/>
                      <a:pt x="283" y="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388"/>
                      <a:pt x="8" y="388"/>
                      <a:pt x="8" y="388"/>
                    </a:cubicBezTo>
                    <a:cubicBezTo>
                      <a:pt x="283" y="477"/>
                      <a:pt x="283" y="477"/>
                      <a:pt x="283" y="477"/>
                    </a:cubicBezTo>
                    <a:cubicBezTo>
                      <a:pt x="453" y="243"/>
                      <a:pt x="453" y="243"/>
                      <a:pt x="453" y="2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4684139" y="1480603"/>
            <a:ext cx="3857974" cy="2760227"/>
            <a:chOff x="4540632" y="1374016"/>
            <a:chExt cx="4029134" cy="3155067"/>
          </a:xfrm>
        </p:grpSpPr>
        <p:cxnSp>
          <p:nvCxnSpPr>
            <p:cNvPr id="64" name="Straight Connector 20"/>
            <p:cNvCxnSpPr/>
            <p:nvPr/>
          </p:nvCxnSpPr>
          <p:spPr>
            <a:xfrm>
              <a:off x="4540632" y="2950402"/>
              <a:ext cx="1286963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1"/>
            <p:cNvCxnSpPr/>
            <p:nvPr/>
          </p:nvCxnSpPr>
          <p:spPr>
            <a:xfrm>
              <a:off x="5820754" y="1702628"/>
              <a:ext cx="0" cy="249555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6"/>
            <p:cNvCxnSpPr/>
            <p:nvPr/>
          </p:nvCxnSpPr>
          <p:spPr>
            <a:xfrm>
              <a:off x="5820754" y="2950403"/>
              <a:ext cx="405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7"/>
            <p:cNvCxnSpPr/>
            <p:nvPr/>
          </p:nvCxnSpPr>
          <p:spPr>
            <a:xfrm>
              <a:off x="5820754" y="4198178"/>
              <a:ext cx="405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8"/>
            <p:cNvCxnSpPr/>
            <p:nvPr/>
          </p:nvCxnSpPr>
          <p:spPr>
            <a:xfrm>
              <a:off x="5820754" y="1712153"/>
              <a:ext cx="405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29"/>
            <p:cNvGrpSpPr/>
            <p:nvPr/>
          </p:nvGrpSpPr>
          <p:grpSpPr>
            <a:xfrm>
              <a:off x="6170493" y="1374016"/>
              <a:ext cx="2095909" cy="688781"/>
              <a:chOff x="2691854" y="3015569"/>
              <a:chExt cx="2794545" cy="918375"/>
            </a:xfrm>
          </p:grpSpPr>
          <p:sp>
            <p:nvSpPr>
              <p:cNvPr id="92" name="Rounded Rectangle 30"/>
              <p:cNvSpPr/>
              <p:nvPr/>
            </p:nvSpPr>
            <p:spPr>
              <a:xfrm rot="5400000">
                <a:off x="3660160" y="2107704"/>
                <a:ext cx="857934" cy="2794545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3" name="Rounded Rectangle 31"/>
              <p:cNvSpPr/>
              <p:nvPr/>
            </p:nvSpPr>
            <p:spPr>
              <a:xfrm rot="5400000">
                <a:off x="3660160" y="2047263"/>
                <a:ext cx="857934" cy="279454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70" name="Group 32"/>
            <p:cNvGrpSpPr/>
            <p:nvPr/>
          </p:nvGrpSpPr>
          <p:grpSpPr>
            <a:xfrm>
              <a:off x="6170493" y="2615537"/>
              <a:ext cx="2095909" cy="688781"/>
              <a:chOff x="2691854" y="3015569"/>
              <a:chExt cx="2794545" cy="918375"/>
            </a:xfrm>
          </p:grpSpPr>
          <p:sp>
            <p:nvSpPr>
              <p:cNvPr id="90" name="Rounded Rectangle 33"/>
              <p:cNvSpPr/>
              <p:nvPr/>
            </p:nvSpPr>
            <p:spPr>
              <a:xfrm rot="5400000">
                <a:off x="3660160" y="2107704"/>
                <a:ext cx="857934" cy="2794545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1" name="Rounded Rectangle 34"/>
              <p:cNvSpPr/>
              <p:nvPr/>
            </p:nvSpPr>
            <p:spPr>
              <a:xfrm rot="5400000">
                <a:off x="3660160" y="2047263"/>
                <a:ext cx="857934" cy="279454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71" name="Group 35"/>
            <p:cNvGrpSpPr/>
            <p:nvPr/>
          </p:nvGrpSpPr>
          <p:grpSpPr>
            <a:xfrm>
              <a:off x="6170493" y="3840302"/>
              <a:ext cx="2095909" cy="688781"/>
              <a:chOff x="2691854" y="3015569"/>
              <a:chExt cx="2794545" cy="918375"/>
            </a:xfrm>
          </p:grpSpPr>
          <p:sp>
            <p:nvSpPr>
              <p:cNvPr id="88" name="Rounded Rectangle 36"/>
              <p:cNvSpPr/>
              <p:nvPr/>
            </p:nvSpPr>
            <p:spPr>
              <a:xfrm rot="5400000">
                <a:off x="3660160" y="2107704"/>
                <a:ext cx="857934" cy="279454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9" name="Rounded Rectangle 37"/>
              <p:cNvSpPr/>
              <p:nvPr/>
            </p:nvSpPr>
            <p:spPr>
              <a:xfrm rot="5400000">
                <a:off x="3660160" y="2047263"/>
                <a:ext cx="857934" cy="2794545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2" name="TextBox 23"/>
            <p:cNvSpPr txBox="1"/>
            <p:nvPr/>
          </p:nvSpPr>
          <p:spPr>
            <a:xfrm>
              <a:off x="6733136" y="1493033"/>
              <a:ext cx="1513942" cy="35928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j-lt"/>
                </a:rPr>
                <a:t>次级平台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3" name="TextBox 23"/>
            <p:cNvSpPr txBox="1"/>
            <p:nvPr/>
          </p:nvSpPr>
          <p:spPr>
            <a:xfrm>
              <a:off x="6733136" y="2740942"/>
              <a:ext cx="1513942" cy="37421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j-lt"/>
                </a:rPr>
                <a:t>品类平台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4" name="TextBox 23"/>
            <p:cNvSpPr txBox="1"/>
            <p:nvPr/>
          </p:nvSpPr>
          <p:spPr>
            <a:xfrm>
              <a:off x="6739001" y="3972804"/>
              <a:ext cx="1830765" cy="37421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j-lt"/>
                </a:rPr>
                <a:t>城市营销总部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75" name="Group 44"/>
            <p:cNvGrpSpPr/>
            <p:nvPr/>
          </p:nvGrpSpPr>
          <p:grpSpPr>
            <a:xfrm>
              <a:off x="6354078" y="1545929"/>
              <a:ext cx="311069" cy="313128"/>
              <a:chOff x="9344026" y="2587626"/>
              <a:chExt cx="239713" cy="241300"/>
            </a:xfrm>
            <a:solidFill>
              <a:schemeClr val="bg1"/>
            </a:solidFill>
          </p:grpSpPr>
          <p:sp>
            <p:nvSpPr>
              <p:cNvPr id="84" name="Oval 339"/>
              <p:cNvSpPr>
                <a:spLocks noChangeArrowheads="1"/>
              </p:cNvSpPr>
              <p:nvPr/>
            </p:nvSpPr>
            <p:spPr bwMode="auto">
              <a:xfrm>
                <a:off x="9380538" y="2614613"/>
                <a:ext cx="22225" cy="22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5" name="Oval 340"/>
              <p:cNvSpPr>
                <a:spLocks noChangeArrowheads="1"/>
              </p:cNvSpPr>
              <p:nvPr/>
            </p:nvSpPr>
            <p:spPr bwMode="auto">
              <a:xfrm>
                <a:off x="9410701" y="2614613"/>
                <a:ext cx="22225" cy="22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6" name="Oval 341"/>
              <p:cNvSpPr>
                <a:spLocks noChangeArrowheads="1"/>
              </p:cNvSpPr>
              <p:nvPr/>
            </p:nvSpPr>
            <p:spPr bwMode="auto">
              <a:xfrm>
                <a:off x="9440863" y="2614613"/>
                <a:ext cx="22225" cy="22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7" name="Freeform 342"/>
              <p:cNvSpPr>
                <a:spLocks noEditPoints="1"/>
              </p:cNvSpPr>
              <p:nvPr/>
            </p:nvSpPr>
            <p:spPr bwMode="auto">
              <a:xfrm>
                <a:off x="9344026" y="2587626"/>
                <a:ext cx="239713" cy="241300"/>
              </a:xfrm>
              <a:custGeom>
                <a:avLst/>
                <a:gdLst>
                  <a:gd name="T0" fmla="*/ 56 w 64"/>
                  <a:gd name="T1" fmla="*/ 12 h 64"/>
                  <a:gd name="T2" fmla="*/ 52 w 64"/>
                  <a:gd name="T3" fmla="*/ 12 h 64"/>
                  <a:gd name="T4" fmla="*/ 52 w 64"/>
                  <a:gd name="T5" fmla="*/ 8 h 64"/>
                  <a:gd name="T6" fmla="*/ 44 w 64"/>
                  <a:gd name="T7" fmla="*/ 0 h 64"/>
                  <a:gd name="T8" fmla="*/ 8 w 64"/>
                  <a:gd name="T9" fmla="*/ 0 h 64"/>
                  <a:gd name="T10" fmla="*/ 0 w 64"/>
                  <a:gd name="T11" fmla="*/ 8 h 64"/>
                  <a:gd name="T12" fmla="*/ 0 w 64"/>
                  <a:gd name="T13" fmla="*/ 44 h 64"/>
                  <a:gd name="T14" fmla="*/ 8 w 64"/>
                  <a:gd name="T15" fmla="*/ 52 h 64"/>
                  <a:gd name="T16" fmla="*/ 12 w 64"/>
                  <a:gd name="T17" fmla="*/ 52 h 64"/>
                  <a:gd name="T18" fmla="*/ 12 w 64"/>
                  <a:gd name="T19" fmla="*/ 56 h 64"/>
                  <a:gd name="T20" fmla="*/ 20 w 64"/>
                  <a:gd name="T21" fmla="*/ 64 h 64"/>
                  <a:gd name="T22" fmla="*/ 56 w 64"/>
                  <a:gd name="T23" fmla="*/ 64 h 64"/>
                  <a:gd name="T24" fmla="*/ 64 w 64"/>
                  <a:gd name="T25" fmla="*/ 56 h 64"/>
                  <a:gd name="T26" fmla="*/ 64 w 64"/>
                  <a:gd name="T27" fmla="*/ 20 h 64"/>
                  <a:gd name="T28" fmla="*/ 56 w 64"/>
                  <a:gd name="T29" fmla="*/ 12 h 64"/>
                  <a:gd name="T30" fmla="*/ 4 w 64"/>
                  <a:gd name="T31" fmla="*/ 8 h 64"/>
                  <a:gd name="T32" fmla="*/ 8 w 64"/>
                  <a:gd name="T33" fmla="*/ 4 h 64"/>
                  <a:gd name="T34" fmla="*/ 44 w 64"/>
                  <a:gd name="T35" fmla="*/ 4 h 64"/>
                  <a:gd name="T36" fmla="*/ 48 w 64"/>
                  <a:gd name="T37" fmla="*/ 8 h 64"/>
                  <a:gd name="T38" fmla="*/ 48 w 64"/>
                  <a:gd name="T39" fmla="*/ 16 h 64"/>
                  <a:gd name="T40" fmla="*/ 4 w 64"/>
                  <a:gd name="T41" fmla="*/ 16 h 64"/>
                  <a:gd name="T42" fmla="*/ 4 w 64"/>
                  <a:gd name="T43" fmla="*/ 8 h 64"/>
                  <a:gd name="T44" fmla="*/ 8 w 64"/>
                  <a:gd name="T45" fmla="*/ 48 h 64"/>
                  <a:gd name="T46" fmla="*/ 4 w 64"/>
                  <a:gd name="T47" fmla="*/ 44 h 64"/>
                  <a:gd name="T48" fmla="*/ 4 w 64"/>
                  <a:gd name="T49" fmla="*/ 20 h 64"/>
                  <a:gd name="T50" fmla="*/ 48 w 64"/>
                  <a:gd name="T51" fmla="*/ 20 h 64"/>
                  <a:gd name="T52" fmla="*/ 48 w 64"/>
                  <a:gd name="T53" fmla="*/ 44 h 64"/>
                  <a:gd name="T54" fmla="*/ 44 w 64"/>
                  <a:gd name="T55" fmla="*/ 48 h 64"/>
                  <a:gd name="T56" fmla="*/ 8 w 64"/>
                  <a:gd name="T57" fmla="*/ 48 h 64"/>
                  <a:gd name="T58" fmla="*/ 60 w 64"/>
                  <a:gd name="T59" fmla="*/ 56 h 64"/>
                  <a:gd name="T60" fmla="*/ 56 w 64"/>
                  <a:gd name="T61" fmla="*/ 60 h 64"/>
                  <a:gd name="T62" fmla="*/ 20 w 64"/>
                  <a:gd name="T63" fmla="*/ 60 h 64"/>
                  <a:gd name="T64" fmla="*/ 16 w 64"/>
                  <a:gd name="T65" fmla="*/ 56 h 64"/>
                  <a:gd name="T66" fmla="*/ 16 w 64"/>
                  <a:gd name="T67" fmla="*/ 52 h 64"/>
                  <a:gd name="T68" fmla="*/ 44 w 64"/>
                  <a:gd name="T69" fmla="*/ 52 h 64"/>
                  <a:gd name="T70" fmla="*/ 52 w 64"/>
                  <a:gd name="T71" fmla="*/ 44 h 64"/>
                  <a:gd name="T72" fmla="*/ 52 w 64"/>
                  <a:gd name="T73" fmla="*/ 28 h 64"/>
                  <a:gd name="T74" fmla="*/ 60 w 64"/>
                  <a:gd name="T75" fmla="*/ 28 h 64"/>
                  <a:gd name="T76" fmla="*/ 60 w 64"/>
                  <a:gd name="T77" fmla="*/ 56 h 64"/>
                  <a:gd name="T78" fmla="*/ 60 w 64"/>
                  <a:gd name="T79" fmla="*/ 24 h 64"/>
                  <a:gd name="T80" fmla="*/ 52 w 64"/>
                  <a:gd name="T81" fmla="*/ 24 h 64"/>
                  <a:gd name="T82" fmla="*/ 52 w 64"/>
                  <a:gd name="T83" fmla="*/ 16 h 64"/>
                  <a:gd name="T84" fmla="*/ 56 w 64"/>
                  <a:gd name="T85" fmla="*/ 16 h 64"/>
                  <a:gd name="T86" fmla="*/ 60 w 64"/>
                  <a:gd name="T87" fmla="*/ 20 h 64"/>
                  <a:gd name="T88" fmla="*/ 60 w 64"/>
                  <a:gd name="T89" fmla="*/ 2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" h="64">
                    <a:moveTo>
                      <a:pt x="56" y="12"/>
                    </a:moveTo>
                    <a:cubicBezTo>
                      <a:pt x="52" y="12"/>
                      <a:pt x="52" y="12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4"/>
                      <a:pt x="48" y="0"/>
                      <a:pt x="4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8"/>
                      <a:pt x="4" y="52"/>
                      <a:pt x="8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60"/>
                      <a:pt x="16" y="64"/>
                      <a:pt x="20" y="64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60" y="64"/>
                      <a:pt x="64" y="60"/>
                      <a:pt x="64" y="56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6"/>
                      <a:pt x="60" y="12"/>
                      <a:pt x="56" y="12"/>
                    </a:cubicBezTo>
                    <a:close/>
                    <a:moveTo>
                      <a:pt x="4" y="8"/>
                    </a:moveTo>
                    <a:cubicBezTo>
                      <a:pt x="4" y="6"/>
                      <a:pt x="6" y="4"/>
                      <a:pt x="8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6" y="4"/>
                      <a:pt x="48" y="6"/>
                      <a:pt x="48" y="8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4" y="8"/>
                    </a:lnTo>
                    <a:close/>
                    <a:moveTo>
                      <a:pt x="8" y="48"/>
                    </a:moveTo>
                    <a:cubicBezTo>
                      <a:pt x="6" y="48"/>
                      <a:pt x="4" y="46"/>
                      <a:pt x="4" y="44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46"/>
                      <a:pt x="46" y="48"/>
                      <a:pt x="44" y="48"/>
                    </a:cubicBezTo>
                    <a:lnTo>
                      <a:pt x="8" y="48"/>
                    </a:lnTo>
                    <a:close/>
                    <a:moveTo>
                      <a:pt x="60" y="56"/>
                    </a:moveTo>
                    <a:cubicBezTo>
                      <a:pt x="60" y="58"/>
                      <a:pt x="58" y="60"/>
                      <a:pt x="56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8" y="60"/>
                      <a:pt x="16" y="58"/>
                      <a:pt x="16" y="56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8" y="52"/>
                      <a:pt x="52" y="48"/>
                      <a:pt x="52" y="44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60" y="28"/>
                      <a:pt x="60" y="28"/>
                      <a:pt x="60" y="28"/>
                    </a:cubicBezTo>
                    <a:lnTo>
                      <a:pt x="60" y="56"/>
                    </a:lnTo>
                    <a:close/>
                    <a:moveTo>
                      <a:pt x="60" y="24"/>
                    </a:move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8" y="16"/>
                      <a:pt x="60" y="18"/>
                      <a:pt x="60" y="20"/>
                    </a:cubicBezTo>
                    <a:lnTo>
                      <a:pt x="6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76" name="Group 49"/>
            <p:cNvGrpSpPr/>
            <p:nvPr/>
          </p:nvGrpSpPr>
          <p:grpSpPr>
            <a:xfrm>
              <a:off x="6397513" y="2778760"/>
              <a:ext cx="224198" cy="354597"/>
              <a:chOff x="8992499" y="1015780"/>
              <a:chExt cx="209779" cy="331792"/>
            </a:xfrm>
            <a:solidFill>
              <a:schemeClr val="bg1"/>
            </a:solidFill>
          </p:grpSpPr>
          <p:sp>
            <p:nvSpPr>
              <p:cNvPr id="80" name="Freeform 9"/>
              <p:cNvSpPr>
                <a:spLocks noEditPoints="1"/>
              </p:cNvSpPr>
              <p:nvPr/>
            </p:nvSpPr>
            <p:spPr bwMode="auto">
              <a:xfrm>
                <a:off x="8992499" y="1015780"/>
                <a:ext cx="209779" cy="331792"/>
              </a:xfrm>
              <a:custGeom>
                <a:avLst/>
                <a:gdLst>
                  <a:gd name="T0" fmla="*/ 68 w 80"/>
                  <a:gd name="T1" fmla="*/ 0 h 128"/>
                  <a:gd name="T2" fmla="*/ 11 w 80"/>
                  <a:gd name="T3" fmla="*/ 0 h 128"/>
                  <a:gd name="T4" fmla="*/ 0 w 80"/>
                  <a:gd name="T5" fmla="*/ 11 h 128"/>
                  <a:gd name="T6" fmla="*/ 0 w 80"/>
                  <a:gd name="T7" fmla="*/ 116 h 128"/>
                  <a:gd name="T8" fmla="*/ 11 w 80"/>
                  <a:gd name="T9" fmla="*/ 128 h 128"/>
                  <a:gd name="T10" fmla="*/ 68 w 80"/>
                  <a:gd name="T11" fmla="*/ 128 h 128"/>
                  <a:gd name="T12" fmla="*/ 80 w 80"/>
                  <a:gd name="T13" fmla="*/ 116 h 128"/>
                  <a:gd name="T14" fmla="*/ 80 w 80"/>
                  <a:gd name="T15" fmla="*/ 11 h 128"/>
                  <a:gd name="T16" fmla="*/ 68 w 80"/>
                  <a:gd name="T17" fmla="*/ 0 h 128"/>
                  <a:gd name="T18" fmla="*/ 72 w 80"/>
                  <a:gd name="T19" fmla="*/ 116 h 128"/>
                  <a:gd name="T20" fmla="*/ 68 w 80"/>
                  <a:gd name="T21" fmla="*/ 120 h 128"/>
                  <a:gd name="T22" fmla="*/ 11 w 80"/>
                  <a:gd name="T23" fmla="*/ 120 h 128"/>
                  <a:gd name="T24" fmla="*/ 8 w 80"/>
                  <a:gd name="T25" fmla="*/ 116 h 128"/>
                  <a:gd name="T26" fmla="*/ 8 w 80"/>
                  <a:gd name="T27" fmla="*/ 11 h 128"/>
                  <a:gd name="T28" fmla="*/ 11 w 80"/>
                  <a:gd name="T29" fmla="*/ 8 h 128"/>
                  <a:gd name="T30" fmla="*/ 68 w 80"/>
                  <a:gd name="T31" fmla="*/ 8 h 128"/>
                  <a:gd name="T32" fmla="*/ 72 w 80"/>
                  <a:gd name="T33" fmla="*/ 11 h 128"/>
                  <a:gd name="T34" fmla="*/ 72 w 80"/>
                  <a:gd name="T35" fmla="*/ 11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" h="128">
                    <a:moveTo>
                      <a:pt x="6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1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75" y="128"/>
                      <a:pt x="80" y="123"/>
                      <a:pt x="80" y="11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5"/>
                      <a:pt x="75" y="0"/>
                      <a:pt x="68" y="0"/>
                    </a:cubicBezTo>
                    <a:close/>
                    <a:moveTo>
                      <a:pt x="72" y="116"/>
                    </a:moveTo>
                    <a:cubicBezTo>
                      <a:pt x="72" y="118"/>
                      <a:pt x="70" y="120"/>
                      <a:pt x="68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9" y="120"/>
                      <a:pt x="8" y="118"/>
                      <a:pt x="8" y="116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70" y="8"/>
                      <a:pt x="72" y="9"/>
                      <a:pt x="72" y="11"/>
                    </a:cubicBezTo>
                    <a:lnTo>
                      <a:pt x="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1" name="Freeform 10"/>
              <p:cNvSpPr>
                <a:spLocks noEditPoints="1"/>
              </p:cNvSpPr>
              <p:nvPr/>
            </p:nvSpPr>
            <p:spPr bwMode="auto">
              <a:xfrm>
                <a:off x="9035312" y="1067154"/>
                <a:ext cx="125225" cy="218341"/>
              </a:xfrm>
              <a:custGeom>
                <a:avLst/>
                <a:gdLst>
                  <a:gd name="T0" fmla="*/ 40 w 48"/>
                  <a:gd name="T1" fmla="*/ 0 h 84"/>
                  <a:gd name="T2" fmla="*/ 7 w 48"/>
                  <a:gd name="T3" fmla="*/ 0 h 84"/>
                  <a:gd name="T4" fmla="*/ 7 w 48"/>
                  <a:gd name="T5" fmla="*/ 0 h 84"/>
                  <a:gd name="T6" fmla="*/ 7 w 48"/>
                  <a:gd name="T7" fmla="*/ 0 h 84"/>
                  <a:gd name="T8" fmla="*/ 0 w 48"/>
                  <a:gd name="T9" fmla="*/ 7 h 84"/>
                  <a:gd name="T10" fmla="*/ 0 w 48"/>
                  <a:gd name="T11" fmla="*/ 76 h 84"/>
                  <a:gd name="T12" fmla="*/ 7 w 48"/>
                  <a:gd name="T13" fmla="*/ 84 h 84"/>
                  <a:gd name="T14" fmla="*/ 40 w 48"/>
                  <a:gd name="T15" fmla="*/ 84 h 84"/>
                  <a:gd name="T16" fmla="*/ 48 w 48"/>
                  <a:gd name="T17" fmla="*/ 76 h 84"/>
                  <a:gd name="T18" fmla="*/ 48 w 48"/>
                  <a:gd name="T19" fmla="*/ 7 h 84"/>
                  <a:gd name="T20" fmla="*/ 40 w 48"/>
                  <a:gd name="T21" fmla="*/ 0 h 84"/>
                  <a:gd name="T22" fmla="*/ 44 w 48"/>
                  <a:gd name="T23" fmla="*/ 76 h 84"/>
                  <a:gd name="T24" fmla="*/ 40 w 48"/>
                  <a:gd name="T25" fmla="*/ 80 h 84"/>
                  <a:gd name="T26" fmla="*/ 7 w 48"/>
                  <a:gd name="T27" fmla="*/ 80 h 84"/>
                  <a:gd name="T28" fmla="*/ 4 w 48"/>
                  <a:gd name="T29" fmla="*/ 76 h 84"/>
                  <a:gd name="T30" fmla="*/ 4 w 48"/>
                  <a:gd name="T31" fmla="*/ 7 h 84"/>
                  <a:gd name="T32" fmla="*/ 7 w 48"/>
                  <a:gd name="T33" fmla="*/ 4 h 84"/>
                  <a:gd name="T34" fmla="*/ 40 w 48"/>
                  <a:gd name="T35" fmla="*/ 4 h 84"/>
                  <a:gd name="T36" fmla="*/ 44 w 48"/>
                  <a:gd name="T37" fmla="*/ 7 h 84"/>
                  <a:gd name="T38" fmla="*/ 44 w 48"/>
                  <a:gd name="T39" fmla="*/ 7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84">
                    <a:moveTo>
                      <a:pt x="4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0"/>
                      <a:pt x="3" y="84"/>
                      <a:pt x="7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4" y="84"/>
                      <a:pt x="48" y="80"/>
                      <a:pt x="48" y="76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3"/>
                      <a:pt x="44" y="0"/>
                      <a:pt x="40" y="0"/>
                    </a:cubicBezTo>
                    <a:close/>
                    <a:moveTo>
                      <a:pt x="44" y="76"/>
                    </a:moveTo>
                    <a:cubicBezTo>
                      <a:pt x="44" y="78"/>
                      <a:pt x="42" y="80"/>
                      <a:pt x="40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0"/>
                      <a:pt x="4" y="78"/>
                      <a:pt x="4" y="7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2" y="4"/>
                      <a:pt x="44" y="5"/>
                      <a:pt x="44" y="7"/>
                    </a:cubicBezTo>
                    <a:lnTo>
                      <a:pt x="44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2" name="Freeform 11"/>
              <p:cNvSpPr/>
              <p:nvPr/>
            </p:nvSpPr>
            <p:spPr bwMode="auto">
              <a:xfrm>
                <a:off x="9077053" y="1046819"/>
                <a:ext cx="41742" cy="10703"/>
              </a:xfrm>
              <a:custGeom>
                <a:avLst/>
                <a:gdLst>
                  <a:gd name="T0" fmla="*/ 2 w 16"/>
                  <a:gd name="T1" fmla="*/ 4 h 4"/>
                  <a:gd name="T2" fmla="*/ 14 w 16"/>
                  <a:gd name="T3" fmla="*/ 4 h 4"/>
                  <a:gd name="T4" fmla="*/ 16 w 16"/>
                  <a:gd name="T5" fmla="*/ 2 h 4"/>
                  <a:gd name="T6" fmla="*/ 14 w 16"/>
                  <a:gd name="T7" fmla="*/ 0 h 4"/>
                  <a:gd name="T8" fmla="*/ 2 w 16"/>
                  <a:gd name="T9" fmla="*/ 0 h 4"/>
                  <a:gd name="T10" fmla="*/ 0 w 16"/>
                  <a:gd name="T11" fmla="*/ 2 h 4"/>
                  <a:gd name="T12" fmla="*/ 2 w 1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2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3" name="Oval 12"/>
              <p:cNvSpPr>
                <a:spLocks noChangeArrowheads="1"/>
              </p:cNvSpPr>
              <p:nvPr/>
            </p:nvSpPr>
            <p:spPr bwMode="auto">
              <a:xfrm>
                <a:off x="9087756" y="1295128"/>
                <a:ext cx="20336" cy="2140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77" name="Group 54"/>
            <p:cNvGrpSpPr/>
            <p:nvPr/>
          </p:nvGrpSpPr>
          <p:grpSpPr>
            <a:xfrm>
              <a:off x="6370993" y="4076741"/>
              <a:ext cx="277240" cy="214230"/>
              <a:chOff x="9945687" y="1014413"/>
              <a:chExt cx="454026" cy="350837"/>
            </a:xfrm>
            <a:solidFill>
              <a:schemeClr val="bg1"/>
            </a:solidFill>
          </p:grpSpPr>
          <p:sp>
            <p:nvSpPr>
              <p:cNvPr id="78" name="Freeform 24"/>
              <p:cNvSpPr/>
              <p:nvPr/>
            </p:nvSpPr>
            <p:spPr bwMode="auto">
              <a:xfrm>
                <a:off x="9945687" y="1065213"/>
                <a:ext cx="431800" cy="300037"/>
              </a:xfrm>
              <a:custGeom>
                <a:avLst/>
                <a:gdLst>
                  <a:gd name="T0" fmla="*/ 103 w 112"/>
                  <a:gd name="T1" fmla="*/ 78 h 78"/>
                  <a:gd name="T2" fmla="*/ 9 w 112"/>
                  <a:gd name="T3" fmla="*/ 78 h 78"/>
                  <a:gd name="T4" fmla="*/ 0 w 112"/>
                  <a:gd name="T5" fmla="*/ 69 h 78"/>
                  <a:gd name="T6" fmla="*/ 0 w 112"/>
                  <a:gd name="T7" fmla="*/ 8 h 78"/>
                  <a:gd name="T8" fmla="*/ 9 w 112"/>
                  <a:gd name="T9" fmla="*/ 0 h 78"/>
                  <a:gd name="T10" fmla="*/ 42 w 112"/>
                  <a:gd name="T11" fmla="*/ 0 h 78"/>
                  <a:gd name="T12" fmla="*/ 46 w 112"/>
                  <a:gd name="T13" fmla="*/ 4 h 78"/>
                  <a:gd name="T14" fmla="*/ 42 w 112"/>
                  <a:gd name="T15" fmla="*/ 8 h 78"/>
                  <a:gd name="T16" fmla="*/ 9 w 112"/>
                  <a:gd name="T17" fmla="*/ 8 h 78"/>
                  <a:gd name="T18" fmla="*/ 8 w 112"/>
                  <a:gd name="T19" fmla="*/ 8 h 78"/>
                  <a:gd name="T20" fmla="*/ 8 w 112"/>
                  <a:gd name="T21" fmla="*/ 69 h 78"/>
                  <a:gd name="T22" fmla="*/ 9 w 112"/>
                  <a:gd name="T23" fmla="*/ 70 h 78"/>
                  <a:gd name="T24" fmla="*/ 103 w 112"/>
                  <a:gd name="T25" fmla="*/ 70 h 78"/>
                  <a:gd name="T26" fmla="*/ 104 w 112"/>
                  <a:gd name="T27" fmla="*/ 69 h 78"/>
                  <a:gd name="T28" fmla="*/ 104 w 112"/>
                  <a:gd name="T29" fmla="*/ 43 h 78"/>
                  <a:gd name="T30" fmla="*/ 108 w 112"/>
                  <a:gd name="T31" fmla="*/ 39 h 78"/>
                  <a:gd name="T32" fmla="*/ 112 w 112"/>
                  <a:gd name="T33" fmla="*/ 43 h 78"/>
                  <a:gd name="T34" fmla="*/ 112 w 112"/>
                  <a:gd name="T35" fmla="*/ 69 h 78"/>
                  <a:gd name="T36" fmla="*/ 103 w 112"/>
                  <a:gd name="T3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78">
                    <a:moveTo>
                      <a:pt x="103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4" y="78"/>
                      <a:pt x="0" y="74"/>
                      <a:pt x="0" y="6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1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0"/>
                      <a:pt x="8" y="70"/>
                      <a:pt x="9" y="70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103" y="70"/>
                      <a:pt x="104" y="70"/>
                      <a:pt x="104" y="69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1"/>
                      <a:pt x="105" y="39"/>
                      <a:pt x="108" y="39"/>
                    </a:cubicBezTo>
                    <a:cubicBezTo>
                      <a:pt x="110" y="39"/>
                      <a:pt x="112" y="41"/>
                      <a:pt x="112" y="43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74"/>
                      <a:pt x="108" y="78"/>
                      <a:pt x="103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9" name="Freeform 25"/>
              <p:cNvSpPr/>
              <p:nvPr/>
            </p:nvSpPr>
            <p:spPr bwMode="auto">
              <a:xfrm>
                <a:off x="10080625" y="1014413"/>
                <a:ext cx="319088" cy="288925"/>
              </a:xfrm>
              <a:custGeom>
                <a:avLst/>
                <a:gdLst>
                  <a:gd name="T0" fmla="*/ 46 w 83"/>
                  <a:gd name="T1" fmla="*/ 58 h 75"/>
                  <a:gd name="T2" fmla="*/ 83 w 83"/>
                  <a:gd name="T3" fmla="*/ 29 h 75"/>
                  <a:gd name="T4" fmla="*/ 46 w 83"/>
                  <a:gd name="T5" fmla="*/ 0 h 75"/>
                  <a:gd name="T6" fmla="*/ 46 w 83"/>
                  <a:gd name="T7" fmla="*/ 20 h 75"/>
                  <a:gd name="T8" fmla="*/ 0 w 83"/>
                  <a:gd name="T9" fmla="*/ 75 h 75"/>
                  <a:gd name="T10" fmla="*/ 46 w 83"/>
                  <a:gd name="T11" fmla="*/ 40 h 75"/>
                  <a:gd name="T12" fmla="*/ 46 w 83"/>
                  <a:gd name="T13" fmla="*/ 5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5">
                    <a:moveTo>
                      <a:pt x="46" y="58"/>
                    </a:moveTo>
                    <a:cubicBezTo>
                      <a:pt x="83" y="29"/>
                      <a:pt x="83" y="29"/>
                      <a:pt x="83" y="2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10" y="21"/>
                      <a:pt x="0" y="38"/>
                      <a:pt x="0" y="75"/>
                    </a:cubicBezTo>
                    <a:cubicBezTo>
                      <a:pt x="15" y="43"/>
                      <a:pt x="30" y="41"/>
                      <a:pt x="46" y="40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sp>
        <p:nvSpPr>
          <p:cNvPr id="96" name="TextBox 23"/>
          <p:cNvSpPr txBox="1"/>
          <p:nvPr/>
        </p:nvSpPr>
        <p:spPr>
          <a:xfrm>
            <a:off x="1488632" y="1047312"/>
            <a:ext cx="144962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 smtClean="0">
                <a:solidFill>
                  <a:schemeClr val="bg1"/>
                </a:solidFill>
                <a:latin typeface="+mj-lt"/>
              </a:rPr>
              <a:t>物流</a:t>
            </a:r>
            <a:endParaRPr lang="en-US" altLang="zh-CN" sz="1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zh-CN" altLang="en-US" sz="1600" b="1" dirty="0" smtClean="0">
                <a:solidFill>
                  <a:schemeClr val="bg1"/>
                </a:solidFill>
                <a:latin typeface="+mj-lt"/>
              </a:rPr>
              <a:t>中心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7" name="TextBox 23"/>
          <p:cNvSpPr txBox="1"/>
          <p:nvPr/>
        </p:nvSpPr>
        <p:spPr>
          <a:xfrm>
            <a:off x="2396058" y="1302953"/>
            <a:ext cx="144962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 smtClean="0">
                <a:solidFill>
                  <a:schemeClr val="bg1"/>
                </a:solidFill>
                <a:latin typeface="+mj-lt"/>
              </a:rPr>
              <a:t>技术</a:t>
            </a:r>
            <a:endParaRPr lang="en-US" altLang="zh-CN" sz="1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zh-CN" altLang="en-US" sz="1600" b="1" dirty="0" smtClean="0">
                <a:solidFill>
                  <a:schemeClr val="bg1"/>
                </a:solidFill>
                <a:latin typeface="+mj-lt"/>
              </a:rPr>
              <a:t>中心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8" name="TextBox 23"/>
          <p:cNvSpPr txBox="1"/>
          <p:nvPr/>
        </p:nvSpPr>
        <p:spPr>
          <a:xfrm>
            <a:off x="2938261" y="2126910"/>
            <a:ext cx="144962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品牌</a:t>
            </a:r>
            <a:endParaRPr lang="en-US" altLang="zh-CN" sz="1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zh-CN" altLang="en-US" sz="1600" b="1" dirty="0" smtClean="0">
                <a:solidFill>
                  <a:schemeClr val="bg1"/>
                </a:solidFill>
                <a:latin typeface="+mj-lt"/>
              </a:rPr>
              <a:t>中心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9" name="TextBox 23"/>
          <p:cNvSpPr txBox="1"/>
          <p:nvPr/>
        </p:nvSpPr>
        <p:spPr>
          <a:xfrm>
            <a:off x="2760460" y="3024708"/>
            <a:ext cx="144962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 smtClean="0">
                <a:solidFill>
                  <a:schemeClr val="bg1"/>
                </a:solidFill>
                <a:latin typeface="+mj-lt"/>
              </a:rPr>
              <a:t> 供应链</a:t>
            </a:r>
            <a:endParaRPr lang="en-US" altLang="zh-CN" sz="1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zh-CN" altLang="en-US" sz="1600" b="1" dirty="0" smtClean="0">
                <a:solidFill>
                  <a:schemeClr val="bg1"/>
                </a:solidFill>
                <a:latin typeface="+mj-lt"/>
              </a:rPr>
              <a:t>金融中心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TextBox 23"/>
          <p:cNvSpPr txBox="1"/>
          <p:nvPr/>
        </p:nvSpPr>
        <p:spPr>
          <a:xfrm>
            <a:off x="2383358" y="3837280"/>
            <a:ext cx="144962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 smtClean="0">
                <a:solidFill>
                  <a:schemeClr val="bg1"/>
                </a:solidFill>
                <a:latin typeface="+mj-lt"/>
              </a:rPr>
              <a:t>检测</a:t>
            </a:r>
            <a:endParaRPr lang="en-US" altLang="zh-CN" sz="1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zh-CN" altLang="en-US" sz="1600" b="1" dirty="0" smtClean="0">
                <a:solidFill>
                  <a:schemeClr val="bg1"/>
                </a:solidFill>
                <a:latin typeface="+mj-lt"/>
              </a:rPr>
              <a:t>中心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1" name="TextBox 23"/>
          <p:cNvSpPr txBox="1"/>
          <p:nvPr/>
        </p:nvSpPr>
        <p:spPr>
          <a:xfrm>
            <a:off x="1063823" y="4140162"/>
            <a:ext cx="144962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+mj-lt"/>
              </a:rPr>
              <a:t>大数据</a:t>
            </a:r>
            <a:endParaRPr lang="en-US" altLang="zh-CN" sz="16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+mj-lt"/>
              </a:rPr>
              <a:t>中心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0" name="Straight Connector 20"/>
          <p:cNvCxnSpPr/>
          <p:nvPr/>
        </p:nvCxnSpPr>
        <p:spPr>
          <a:xfrm>
            <a:off x="2452317" y="2861326"/>
            <a:ext cx="224214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23"/>
          <p:cNvSpPr txBox="1"/>
          <p:nvPr/>
        </p:nvSpPr>
        <p:spPr>
          <a:xfrm>
            <a:off x="1002688" y="2569638"/>
            <a:ext cx="1449629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 smtClean="0">
                <a:solidFill>
                  <a:schemeClr val="accent1"/>
                </a:solidFill>
                <a:latin typeface="+mj-lt"/>
              </a:rPr>
              <a:t>众泰联</a:t>
            </a:r>
            <a:endParaRPr lang="en-US" altLang="zh-CN" sz="1600" b="1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zh-CN" altLang="en-US" sz="1600" b="1" dirty="0" smtClean="0">
                <a:solidFill>
                  <a:schemeClr val="accent1"/>
                </a:solidFill>
                <a:latin typeface="+mj-lt"/>
              </a:rPr>
              <a:t>总部</a:t>
            </a:r>
            <a:endParaRPr lang="id-ID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6" name="TextBox 23"/>
          <p:cNvSpPr txBox="1"/>
          <p:nvPr/>
        </p:nvSpPr>
        <p:spPr>
          <a:xfrm>
            <a:off x="4449738" y="2458777"/>
            <a:ext cx="942151" cy="3273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accent1"/>
                </a:solidFill>
                <a:latin typeface="+mj-lt"/>
              </a:rPr>
              <a:t>支撑</a:t>
            </a:r>
            <a:endParaRPr lang="id-ID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7" name="TextBox 23"/>
          <p:cNvSpPr txBox="1"/>
          <p:nvPr/>
        </p:nvSpPr>
        <p:spPr>
          <a:xfrm>
            <a:off x="4449738" y="2916517"/>
            <a:ext cx="1449629" cy="3273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accent1"/>
                </a:solidFill>
                <a:latin typeface="+mj-lt"/>
              </a:rPr>
              <a:t>服务</a:t>
            </a:r>
            <a:endParaRPr lang="id-ID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8" name="文本占位符 2"/>
          <p:cNvSpPr txBox="1">
            <a:spLocks noChangeArrowheads="1"/>
          </p:cNvSpPr>
          <p:nvPr/>
        </p:nvSpPr>
        <p:spPr>
          <a:xfrm>
            <a:off x="784873" y="242190"/>
            <a:ext cx="5976835" cy="233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六大中心支撑服务</a:t>
            </a:r>
            <a:endParaRPr lang="zh-CN" altLang="en-US" sz="2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5338471" y="1082894"/>
            <a:ext cx="2858101" cy="2680109"/>
            <a:chOff x="795524" y="1568025"/>
            <a:chExt cx="3490037" cy="3180245"/>
          </a:xfrm>
        </p:grpSpPr>
        <p:grpSp>
          <p:nvGrpSpPr>
            <p:cNvPr id="56" name="组合 55"/>
            <p:cNvGrpSpPr/>
            <p:nvPr/>
          </p:nvGrpSpPr>
          <p:grpSpPr>
            <a:xfrm>
              <a:off x="795524" y="1568025"/>
              <a:ext cx="3490037" cy="3180245"/>
              <a:chOff x="2326923" y="1246121"/>
              <a:chExt cx="4548275" cy="4113765"/>
            </a:xfrm>
          </p:grpSpPr>
          <p:cxnSp>
            <p:nvCxnSpPr>
              <p:cNvPr id="5" name="Straight Connector 2"/>
              <p:cNvCxnSpPr/>
              <p:nvPr/>
            </p:nvCxnSpPr>
            <p:spPr>
              <a:xfrm flipH="1" flipV="1">
                <a:off x="3684353" y="1805663"/>
                <a:ext cx="1783802" cy="3057086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3"/>
              <p:cNvCxnSpPr/>
              <p:nvPr/>
            </p:nvCxnSpPr>
            <p:spPr>
              <a:xfrm flipV="1">
                <a:off x="3684353" y="1805663"/>
                <a:ext cx="1783802" cy="3057086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4"/>
              <p:cNvCxnSpPr/>
              <p:nvPr/>
            </p:nvCxnSpPr>
            <p:spPr>
              <a:xfrm>
                <a:off x="2796792" y="3346519"/>
                <a:ext cx="359004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 5"/>
              <p:cNvSpPr/>
              <p:nvPr/>
            </p:nvSpPr>
            <p:spPr>
              <a:xfrm>
                <a:off x="3856760" y="2631280"/>
                <a:ext cx="1440000" cy="144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zh-CN" altLang="en-US" sz="1200" b="1" dirty="0" smtClean="0">
                    <a:solidFill>
                      <a:schemeClr val="bg2"/>
                    </a:solidFill>
                    <a:latin typeface="+mj-lt"/>
                    <a:ea typeface="Open Sans" pitchFamily="34" charset="0"/>
                    <a:cs typeface="Helvetica Light"/>
                  </a:rPr>
                  <a:t>基地</a:t>
                </a:r>
                <a:endParaRPr lang="en-US" altLang="zh-CN" sz="1200" b="1" dirty="0" smtClean="0">
                  <a:solidFill>
                    <a:schemeClr val="bg2"/>
                  </a:solidFill>
                  <a:latin typeface="+mj-lt"/>
                  <a:ea typeface="Open Sans" pitchFamily="34" charset="0"/>
                  <a:cs typeface="Helvetica Light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3093954" y="1246121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4791017" y="1246121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791017" y="4099886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3093954" y="4099886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5615198" y="2717005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2326923" y="2717005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1474942" y="1788755"/>
              <a:ext cx="783930" cy="546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200" b="1" dirty="0" smtClean="0">
                  <a:solidFill>
                    <a:schemeClr val="bg1"/>
                  </a:solidFill>
                </a:rPr>
                <a:t>优质</a:t>
              </a:r>
              <a:endParaRPr lang="en-US" altLang="zh-CN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zh-CN" sz="1200" b="1" dirty="0">
                  <a:solidFill>
                    <a:schemeClr val="bg1"/>
                  </a:solidFill>
                </a:rPr>
                <a:t>药材区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663873" y="1776282"/>
              <a:ext cx="970802" cy="546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200" b="1" dirty="0">
                  <a:solidFill>
                    <a:schemeClr val="bg1"/>
                  </a:solidFill>
                </a:rPr>
                <a:t>泰药 </a:t>
              </a:r>
              <a:endParaRPr lang="en-US" altLang="zh-CN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zh-CN" sz="1200" b="1" dirty="0" smtClean="0">
                  <a:solidFill>
                    <a:schemeClr val="bg1"/>
                  </a:solidFill>
                </a:rPr>
                <a:t>地理</a:t>
              </a:r>
              <a:r>
                <a:rPr lang="zh-CN" altLang="zh-CN" sz="1200" b="1" dirty="0">
                  <a:solidFill>
                    <a:schemeClr val="bg1"/>
                  </a:solidFill>
                </a:rPr>
                <a:t>标志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300608" y="2936527"/>
              <a:ext cx="970802" cy="546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200" b="1" dirty="0">
                  <a:solidFill>
                    <a:schemeClr val="bg1"/>
                  </a:solidFill>
                </a:rPr>
                <a:t>现代泰药</a:t>
              </a:r>
              <a:endParaRPr lang="en-US" altLang="zh-CN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zh-CN" sz="1200" b="1" dirty="0" smtClean="0">
                  <a:solidFill>
                    <a:schemeClr val="bg1"/>
                  </a:solidFill>
                </a:rPr>
                <a:t>示范</a:t>
              </a:r>
              <a:r>
                <a:rPr lang="zh-CN" altLang="zh-CN" sz="1200" b="1" dirty="0">
                  <a:solidFill>
                    <a:schemeClr val="bg1"/>
                  </a:solidFill>
                </a:rPr>
                <a:t>基地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609814" y="3989333"/>
              <a:ext cx="1157673" cy="546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200" b="1" dirty="0" smtClean="0">
                  <a:solidFill>
                    <a:schemeClr val="bg1"/>
                  </a:solidFill>
                </a:rPr>
                <a:t>生态</a:t>
              </a:r>
              <a:endParaRPr lang="en-US" altLang="zh-CN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zh-CN" sz="1200" b="1" dirty="0" smtClean="0">
                  <a:solidFill>
                    <a:schemeClr val="bg1"/>
                  </a:solidFill>
                </a:rPr>
                <a:t>旅游</a:t>
              </a:r>
              <a:r>
                <a:rPr lang="zh-CN" altLang="zh-CN" sz="1200" b="1" dirty="0">
                  <a:solidFill>
                    <a:schemeClr val="bg1"/>
                  </a:solidFill>
                </a:rPr>
                <a:t>示范区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386790" y="4044667"/>
              <a:ext cx="970802" cy="546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200" b="1" dirty="0">
                  <a:solidFill>
                    <a:schemeClr val="bg1"/>
                  </a:solidFill>
                </a:rPr>
                <a:t>特色泰药</a:t>
              </a:r>
              <a:endParaRPr lang="en-US" altLang="zh-CN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zh-CN" sz="1200" b="1" dirty="0" smtClean="0">
                  <a:solidFill>
                    <a:schemeClr val="bg1"/>
                  </a:solidFill>
                </a:rPr>
                <a:t>优势</a:t>
              </a:r>
              <a:r>
                <a:rPr lang="zh-CN" altLang="zh-CN" sz="1200" b="1" dirty="0">
                  <a:solidFill>
                    <a:schemeClr val="bg1"/>
                  </a:solidFill>
                </a:rPr>
                <a:t>区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805165" y="2930277"/>
              <a:ext cx="970802" cy="546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泰药特色</a:t>
              </a:r>
              <a:endParaRPr lang="en-US" altLang="zh-CN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小镇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0" name="文本占位符 2"/>
          <p:cNvSpPr txBox="1">
            <a:spLocks noChangeArrowheads="1"/>
          </p:cNvSpPr>
          <p:nvPr/>
        </p:nvSpPr>
        <p:spPr>
          <a:xfrm>
            <a:off x="802918" y="234539"/>
            <a:ext cx="6549261" cy="251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基地</a:t>
            </a:r>
            <a:endParaRPr lang="zh-CN" altLang="en-US" sz="2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楷体" panose="02010609060101010101" pitchFamily="49" charset="-122"/>
            </a:endParaRPr>
          </a:p>
        </p:txBody>
      </p:sp>
      <p:sp>
        <p:nvSpPr>
          <p:cNvPr id="93" name="灯片编号占位符 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D03DC9-B409-4CC3-A4E4-B2FC785E6090}" type="slidenum">
              <a:rPr lang="zh-CN" altLang="en-US" sz="1200" smtClean="0"/>
            </a:fld>
            <a:endParaRPr lang="zh-CN" altLang="en-US" sz="1200" dirty="0"/>
          </a:p>
        </p:txBody>
      </p:sp>
      <p:grpSp>
        <p:nvGrpSpPr>
          <p:cNvPr id="4" name="组合 3"/>
          <p:cNvGrpSpPr/>
          <p:nvPr/>
        </p:nvGrpSpPr>
        <p:grpSpPr>
          <a:xfrm>
            <a:off x="-138011" y="1281381"/>
            <a:ext cx="5876575" cy="2553120"/>
            <a:chOff x="675301" y="1555124"/>
            <a:chExt cx="7849145" cy="3079982"/>
          </a:xfrm>
        </p:grpSpPr>
        <p:grpSp>
          <p:nvGrpSpPr>
            <p:cNvPr id="49" name="Group 10"/>
            <p:cNvGrpSpPr/>
            <p:nvPr/>
          </p:nvGrpSpPr>
          <p:grpSpPr>
            <a:xfrm>
              <a:off x="3410159" y="3581376"/>
              <a:ext cx="1454310" cy="1053730"/>
              <a:chOff x="4546878" y="4775168"/>
              <a:chExt cx="1939080" cy="1404973"/>
            </a:xfrm>
          </p:grpSpPr>
          <p:sp>
            <p:nvSpPr>
              <p:cNvPr id="50" name="Freeform 111"/>
              <p:cNvSpPr/>
              <p:nvPr/>
            </p:nvSpPr>
            <p:spPr bwMode="auto">
              <a:xfrm rot="21330646">
                <a:off x="4546878" y="4775168"/>
                <a:ext cx="1402112" cy="1404973"/>
              </a:xfrm>
              <a:custGeom>
                <a:avLst/>
                <a:gdLst>
                  <a:gd name="T0" fmla="*/ 407 w 414"/>
                  <a:gd name="T1" fmla="*/ 218 h 414"/>
                  <a:gd name="T2" fmla="*/ 195 w 414"/>
                  <a:gd name="T3" fmla="*/ 407 h 414"/>
                  <a:gd name="T4" fmla="*/ 6 w 414"/>
                  <a:gd name="T5" fmla="*/ 196 h 414"/>
                  <a:gd name="T6" fmla="*/ 218 w 414"/>
                  <a:gd name="T7" fmla="*/ 7 h 414"/>
                  <a:gd name="T8" fmla="*/ 407 w 414"/>
                  <a:gd name="T9" fmla="*/ 21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414">
                    <a:moveTo>
                      <a:pt x="407" y="218"/>
                    </a:moveTo>
                    <a:cubicBezTo>
                      <a:pt x="401" y="329"/>
                      <a:pt x="306" y="414"/>
                      <a:pt x="195" y="407"/>
                    </a:cubicBezTo>
                    <a:cubicBezTo>
                      <a:pt x="85" y="401"/>
                      <a:pt x="0" y="306"/>
                      <a:pt x="6" y="196"/>
                    </a:cubicBezTo>
                    <a:cubicBezTo>
                      <a:pt x="13" y="85"/>
                      <a:pt x="108" y="0"/>
                      <a:pt x="218" y="7"/>
                    </a:cubicBezTo>
                    <a:cubicBezTo>
                      <a:pt x="329" y="13"/>
                      <a:pt x="414" y="108"/>
                      <a:pt x="407" y="2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Freeform 107"/>
              <p:cNvSpPr/>
              <p:nvPr/>
            </p:nvSpPr>
            <p:spPr bwMode="auto">
              <a:xfrm rot="21330646">
                <a:off x="5747703" y="5036307"/>
                <a:ext cx="738255" cy="935695"/>
              </a:xfrm>
              <a:custGeom>
                <a:avLst/>
                <a:gdLst>
                  <a:gd name="T0" fmla="*/ 23 w 218"/>
                  <a:gd name="T1" fmla="*/ 0 h 276"/>
                  <a:gd name="T2" fmla="*/ 98 w 218"/>
                  <a:gd name="T3" fmla="*/ 72 h 276"/>
                  <a:gd name="T4" fmla="*/ 218 w 218"/>
                  <a:gd name="T5" fmla="*/ 25 h 276"/>
                  <a:gd name="T6" fmla="*/ 218 w 218"/>
                  <a:gd name="T7" fmla="*/ 276 h 276"/>
                  <a:gd name="T8" fmla="*/ 140 w 218"/>
                  <a:gd name="T9" fmla="*/ 207 h 276"/>
                  <a:gd name="T10" fmla="*/ 0 w 218"/>
                  <a:gd name="T11" fmla="*/ 249 h 276"/>
                  <a:gd name="T12" fmla="*/ 23 w 218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76">
                    <a:moveTo>
                      <a:pt x="23" y="0"/>
                    </a:moveTo>
                    <a:cubicBezTo>
                      <a:pt x="23" y="0"/>
                      <a:pt x="49" y="50"/>
                      <a:pt x="98" y="72"/>
                    </a:cubicBezTo>
                    <a:cubicBezTo>
                      <a:pt x="147" y="94"/>
                      <a:pt x="192" y="49"/>
                      <a:pt x="218" y="25"/>
                    </a:cubicBezTo>
                    <a:cubicBezTo>
                      <a:pt x="149" y="117"/>
                      <a:pt x="218" y="276"/>
                      <a:pt x="218" y="276"/>
                    </a:cubicBezTo>
                    <a:cubicBezTo>
                      <a:pt x="218" y="276"/>
                      <a:pt x="184" y="231"/>
                      <a:pt x="140" y="207"/>
                    </a:cubicBezTo>
                    <a:cubicBezTo>
                      <a:pt x="72" y="174"/>
                      <a:pt x="0" y="249"/>
                      <a:pt x="0" y="249"/>
                    </a:cubicBezTo>
                    <a:cubicBezTo>
                      <a:pt x="0" y="249"/>
                      <a:pt x="94" y="105"/>
                      <a:pt x="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2" name="Group 5"/>
            <p:cNvGrpSpPr/>
            <p:nvPr/>
          </p:nvGrpSpPr>
          <p:grpSpPr>
            <a:xfrm>
              <a:off x="4722398" y="3118060"/>
              <a:ext cx="1134039" cy="1504519"/>
              <a:chOff x="6289926" y="4122270"/>
              <a:chExt cx="1684738" cy="2235128"/>
            </a:xfrm>
          </p:grpSpPr>
          <p:sp>
            <p:nvSpPr>
              <p:cNvPr id="53" name="Freeform 108"/>
              <p:cNvSpPr/>
              <p:nvPr/>
            </p:nvSpPr>
            <p:spPr bwMode="auto">
              <a:xfrm rot="21330646">
                <a:off x="6747188" y="4122270"/>
                <a:ext cx="1227476" cy="1045745"/>
              </a:xfrm>
              <a:custGeom>
                <a:avLst/>
                <a:gdLst>
                  <a:gd name="T0" fmla="*/ 0 w 325"/>
                  <a:gd name="T1" fmla="*/ 191 h 277"/>
                  <a:gd name="T2" fmla="*/ 102 w 325"/>
                  <a:gd name="T3" fmla="*/ 132 h 277"/>
                  <a:gd name="T4" fmla="*/ 94 w 325"/>
                  <a:gd name="T5" fmla="*/ 0 h 277"/>
                  <a:gd name="T6" fmla="*/ 325 w 325"/>
                  <a:gd name="T7" fmla="*/ 85 h 277"/>
                  <a:gd name="T8" fmla="*/ 242 w 325"/>
                  <a:gd name="T9" fmla="*/ 129 h 277"/>
                  <a:gd name="T10" fmla="*/ 240 w 325"/>
                  <a:gd name="T11" fmla="*/ 277 h 277"/>
                  <a:gd name="T12" fmla="*/ 0 w 325"/>
                  <a:gd name="T13" fmla="*/ 19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5" h="277">
                    <a:moveTo>
                      <a:pt x="0" y="191"/>
                    </a:moveTo>
                    <a:cubicBezTo>
                      <a:pt x="0" y="191"/>
                      <a:pt x="71" y="176"/>
                      <a:pt x="102" y="132"/>
                    </a:cubicBezTo>
                    <a:cubicBezTo>
                      <a:pt x="130" y="92"/>
                      <a:pt x="111" y="32"/>
                      <a:pt x="94" y="0"/>
                    </a:cubicBezTo>
                    <a:cubicBezTo>
                      <a:pt x="164" y="92"/>
                      <a:pt x="325" y="85"/>
                      <a:pt x="325" y="85"/>
                    </a:cubicBezTo>
                    <a:cubicBezTo>
                      <a:pt x="325" y="85"/>
                      <a:pt x="278" y="94"/>
                      <a:pt x="242" y="129"/>
                    </a:cubicBezTo>
                    <a:cubicBezTo>
                      <a:pt x="192" y="185"/>
                      <a:pt x="240" y="277"/>
                      <a:pt x="240" y="277"/>
                    </a:cubicBezTo>
                    <a:cubicBezTo>
                      <a:pt x="240" y="277"/>
                      <a:pt x="130" y="166"/>
                      <a:pt x="0" y="1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4" name="Freeform 113"/>
              <p:cNvSpPr/>
              <p:nvPr/>
            </p:nvSpPr>
            <p:spPr bwMode="auto">
              <a:xfrm rot="21330646">
                <a:off x="6289926" y="4795157"/>
                <a:ext cx="1559054" cy="1562241"/>
              </a:xfrm>
              <a:custGeom>
                <a:avLst/>
                <a:gdLst>
                  <a:gd name="T0" fmla="*/ 407 w 413"/>
                  <a:gd name="T1" fmla="*/ 218 h 414"/>
                  <a:gd name="T2" fmla="*/ 195 w 413"/>
                  <a:gd name="T3" fmla="*/ 407 h 414"/>
                  <a:gd name="T4" fmla="*/ 6 w 413"/>
                  <a:gd name="T5" fmla="*/ 196 h 414"/>
                  <a:gd name="T6" fmla="*/ 218 w 413"/>
                  <a:gd name="T7" fmla="*/ 7 h 414"/>
                  <a:gd name="T8" fmla="*/ 407 w 413"/>
                  <a:gd name="T9" fmla="*/ 21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414">
                    <a:moveTo>
                      <a:pt x="407" y="218"/>
                    </a:moveTo>
                    <a:cubicBezTo>
                      <a:pt x="401" y="329"/>
                      <a:pt x="306" y="414"/>
                      <a:pt x="195" y="407"/>
                    </a:cubicBezTo>
                    <a:cubicBezTo>
                      <a:pt x="84" y="401"/>
                      <a:pt x="0" y="306"/>
                      <a:pt x="6" y="196"/>
                    </a:cubicBezTo>
                    <a:cubicBezTo>
                      <a:pt x="12" y="85"/>
                      <a:pt x="107" y="0"/>
                      <a:pt x="218" y="7"/>
                    </a:cubicBezTo>
                    <a:cubicBezTo>
                      <a:pt x="329" y="13"/>
                      <a:pt x="413" y="108"/>
                      <a:pt x="407" y="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55" name="Freeform 114"/>
            <p:cNvSpPr/>
            <p:nvPr/>
          </p:nvSpPr>
          <p:spPr bwMode="auto">
            <a:xfrm>
              <a:off x="4786863" y="3637438"/>
              <a:ext cx="922819" cy="920672"/>
            </a:xfrm>
            <a:custGeom>
              <a:avLst/>
              <a:gdLst>
                <a:gd name="T0" fmla="*/ 357 w 363"/>
                <a:gd name="T1" fmla="*/ 191 h 362"/>
                <a:gd name="T2" fmla="*/ 171 w 363"/>
                <a:gd name="T3" fmla="*/ 357 h 362"/>
                <a:gd name="T4" fmla="*/ 6 w 363"/>
                <a:gd name="T5" fmla="*/ 171 h 362"/>
                <a:gd name="T6" fmla="*/ 191 w 363"/>
                <a:gd name="T7" fmla="*/ 5 h 362"/>
                <a:gd name="T8" fmla="*/ 357 w 363"/>
                <a:gd name="T9" fmla="*/ 19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2">
                  <a:moveTo>
                    <a:pt x="357" y="191"/>
                  </a:moveTo>
                  <a:cubicBezTo>
                    <a:pt x="351" y="288"/>
                    <a:pt x="268" y="362"/>
                    <a:pt x="171" y="357"/>
                  </a:cubicBezTo>
                  <a:cubicBezTo>
                    <a:pt x="75" y="351"/>
                    <a:pt x="0" y="268"/>
                    <a:pt x="6" y="171"/>
                  </a:cubicBezTo>
                  <a:cubicBezTo>
                    <a:pt x="11" y="74"/>
                    <a:pt x="95" y="0"/>
                    <a:pt x="191" y="5"/>
                  </a:cubicBezTo>
                  <a:cubicBezTo>
                    <a:pt x="288" y="11"/>
                    <a:pt x="363" y="94"/>
                    <a:pt x="357" y="1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grpSp>
          <p:nvGrpSpPr>
            <p:cNvPr id="63" name="Group 4"/>
            <p:cNvGrpSpPr/>
            <p:nvPr/>
          </p:nvGrpSpPr>
          <p:grpSpPr>
            <a:xfrm>
              <a:off x="4701852" y="2047530"/>
              <a:ext cx="1472408" cy="1312199"/>
              <a:chOff x="6259404" y="2531881"/>
              <a:chExt cx="2187421" cy="1949415"/>
            </a:xfrm>
          </p:grpSpPr>
          <p:sp>
            <p:nvSpPr>
              <p:cNvPr id="91" name="Freeform 109"/>
              <p:cNvSpPr/>
              <p:nvPr/>
            </p:nvSpPr>
            <p:spPr bwMode="auto">
              <a:xfrm rot="21330646">
                <a:off x="6259404" y="2531881"/>
                <a:ext cx="1176465" cy="1252982"/>
              </a:xfrm>
              <a:custGeom>
                <a:avLst/>
                <a:gdLst>
                  <a:gd name="T0" fmla="*/ 161 w 312"/>
                  <a:gd name="T1" fmla="*/ 332 h 332"/>
                  <a:gd name="T2" fmla="*/ 133 w 312"/>
                  <a:gd name="T3" fmla="*/ 221 h 332"/>
                  <a:gd name="T4" fmla="*/ 0 w 312"/>
                  <a:gd name="T5" fmla="*/ 193 h 332"/>
                  <a:gd name="T6" fmla="*/ 156 w 312"/>
                  <a:gd name="T7" fmla="*/ 0 h 332"/>
                  <a:gd name="T8" fmla="*/ 171 w 312"/>
                  <a:gd name="T9" fmla="*/ 86 h 332"/>
                  <a:gd name="T10" fmla="*/ 312 w 312"/>
                  <a:gd name="T11" fmla="*/ 130 h 332"/>
                  <a:gd name="T12" fmla="*/ 161 w 312"/>
                  <a:gd name="T13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2" h="332">
                    <a:moveTo>
                      <a:pt x="161" y="332"/>
                    </a:moveTo>
                    <a:cubicBezTo>
                      <a:pt x="161" y="332"/>
                      <a:pt x="166" y="263"/>
                      <a:pt x="133" y="221"/>
                    </a:cubicBezTo>
                    <a:cubicBezTo>
                      <a:pt x="103" y="182"/>
                      <a:pt x="35" y="186"/>
                      <a:pt x="0" y="193"/>
                    </a:cubicBezTo>
                    <a:cubicBezTo>
                      <a:pt x="108" y="152"/>
                      <a:pt x="156" y="0"/>
                      <a:pt x="156" y="0"/>
                    </a:cubicBezTo>
                    <a:cubicBezTo>
                      <a:pt x="156" y="0"/>
                      <a:pt x="147" y="41"/>
                      <a:pt x="171" y="86"/>
                    </a:cubicBezTo>
                    <a:cubicBezTo>
                      <a:pt x="210" y="149"/>
                      <a:pt x="312" y="130"/>
                      <a:pt x="312" y="130"/>
                    </a:cubicBezTo>
                    <a:cubicBezTo>
                      <a:pt x="312" y="130"/>
                      <a:pt x="159" y="202"/>
                      <a:pt x="161" y="3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2" name="Freeform 115"/>
              <p:cNvSpPr/>
              <p:nvPr/>
            </p:nvSpPr>
            <p:spPr bwMode="auto">
              <a:xfrm rot="21330646">
                <a:off x="6884583" y="2919055"/>
                <a:ext cx="1562242" cy="1562241"/>
              </a:xfrm>
              <a:custGeom>
                <a:avLst/>
                <a:gdLst>
                  <a:gd name="T0" fmla="*/ 407 w 413"/>
                  <a:gd name="T1" fmla="*/ 218 h 414"/>
                  <a:gd name="T2" fmla="*/ 195 w 413"/>
                  <a:gd name="T3" fmla="*/ 407 h 414"/>
                  <a:gd name="T4" fmla="*/ 6 w 413"/>
                  <a:gd name="T5" fmla="*/ 195 h 414"/>
                  <a:gd name="T6" fmla="*/ 218 w 413"/>
                  <a:gd name="T7" fmla="*/ 6 h 414"/>
                  <a:gd name="T8" fmla="*/ 407 w 413"/>
                  <a:gd name="T9" fmla="*/ 21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414">
                    <a:moveTo>
                      <a:pt x="407" y="218"/>
                    </a:moveTo>
                    <a:cubicBezTo>
                      <a:pt x="400" y="329"/>
                      <a:pt x="306" y="414"/>
                      <a:pt x="195" y="407"/>
                    </a:cubicBezTo>
                    <a:cubicBezTo>
                      <a:pt x="84" y="401"/>
                      <a:pt x="0" y="306"/>
                      <a:pt x="6" y="195"/>
                    </a:cubicBezTo>
                    <a:cubicBezTo>
                      <a:pt x="12" y="85"/>
                      <a:pt x="107" y="0"/>
                      <a:pt x="218" y="6"/>
                    </a:cubicBezTo>
                    <a:cubicBezTo>
                      <a:pt x="328" y="13"/>
                      <a:pt x="413" y="108"/>
                      <a:pt x="407" y="2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94" name="Freeform 116"/>
            <p:cNvSpPr/>
            <p:nvPr/>
          </p:nvSpPr>
          <p:spPr bwMode="auto">
            <a:xfrm>
              <a:off x="5187062" y="2374757"/>
              <a:ext cx="920672" cy="918525"/>
            </a:xfrm>
            <a:custGeom>
              <a:avLst/>
              <a:gdLst>
                <a:gd name="T0" fmla="*/ 357 w 362"/>
                <a:gd name="T1" fmla="*/ 191 h 362"/>
                <a:gd name="T2" fmla="*/ 171 w 362"/>
                <a:gd name="T3" fmla="*/ 356 h 362"/>
                <a:gd name="T4" fmla="*/ 6 w 362"/>
                <a:gd name="T5" fmla="*/ 171 h 362"/>
                <a:gd name="T6" fmla="*/ 191 w 362"/>
                <a:gd name="T7" fmla="*/ 5 h 362"/>
                <a:gd name="T8" fmla="*/ 357 w 362"/>
                <a:gd name="T9" fmla="*/ 19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362">
                  <a:moveTo>
                    <a:pt x="357" y="191"/>
                  </a:moveTo>
                  <a:cubicBezTo>
                    <a:pt x="351" y="288"/>
                    <a:pt x="268" y="362"/>
                    <a:pt x="171" y="356"/>
                  </a:cubicBezTo>
                  <a:cubicBezTo>
                    <a:pt x="74" y="351"/>
                    <a:pt x="0" y="268"/>
                    <a:pt x="6" y="171"/>
                  </a:cubicBezTo>
                  <a:cubicBezTo>
                    <a:pt x="11" y="74"/>
                    <a:pt x="94" y="0"/>
                    <a:pt x="191" y="5"/>
                  </a:cubicBezTo>
                  <a:cubicBezTo>
                    <a:pt x="288" y="11"/>
                    <a:pt x="362" y="94"/>
                    <a:pt x="357" y="1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grpSp>
          <p:nvGrpSpPr>
            <p:cNvPr id="95" name="Group 3"/>
            <p:cNvGrpSpPr/>
            <p:nvPr/>
          </p:nvGrpSpPr>
          <p:grpSpPr>
            <a:xfrm>
              <a:off x="3623564" y="1555124"/>
              <a:ext cx="1447523" cy="1319024"/>
              <a:chOff x="4657489" y="1800358"/>
              <a:chExt cx="2150453" cy="1959554"/>
            </a:xfrm>
          </p:grpSpPr>
          <p:sp>
            <p:nvSpPr>
              <p:cNvPr id="96" name="Freeform 110"/>
              <p:cNvSpPr/>
              <p:nvPr/>
            </p:nvSpPr>
            <p:spPr bwMode="auto">
              <a:xfrm rot="21330646">
                <a:off x="4657489" y="2564318"/>
                <a:ext cx="1189218" cy="1195594"/>
              </a:xfrm>
              <a:custGeom>
                <a:avLst/>
                <a:gdLst>
                  <a:gd name="T0" fmla="*/ 315 w 315"/>
                  <a:gd name="T1" fmla="*/ 211 h 316"/>
                  <a:gd name="T2" fmla="*/ 211 w 315"/>
                  <a:gd name="T3" fmla="*/ 202 h 316"/>
                  <a:gd name="T4" fmla="*/ 138 w 315"/>
                  <a:gd name="T5" fmla="*/ 316 h 316"/>
                  <a:gd name="T6" fmla="*/ 0 w 315"/>
                  <a:gd name="T7" fmla="*/ 114 h 316"/>
                  <a:gd name="T8" fmla="*/ 95 w 315"/>
                  <a:gd name="T9" fmla="*/ 123 h 316"/>
                  <a:gd name="T10" fmla="*/ 179 w 315"/>
                  <a:gd name="T11" fmla="*/ 0 h 316"/>
                  <a:gd name="T12" fmla="*/ 315 w 315"/>
                  <a:gd name="T13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5" h="316">
                    <a:moveTo>
                      <a:pt x="315" y="211"/>
                    </a:moveTo>
                    <a:cubicBezTo>
                      <a:pt x="315" y="211"/>
                      <a:pt x="261" y="184"/>
                      <a:pt x="211" y="202"/>
                    </a:cubicBezTo>
                    <a:cubicBezTo>
                      <a:pt x="165" y="219"/>
                      <a:pt x="142" y="280"/>
                      <a:pt x="138" y="316"/>
                    </a:cubicBezTo>
                    <a:cubicBezTo>
                      <a:pt x="133" y="200"/>
                      <a:pt x="0" y="114"/>
                      <a:pt x="0" y="114"/>
                    </a:cubicBezTo>
                    <a:cubicBezTo>
                      <a:pt x="0" y="114"/>
                      <a:pt x="46" y="132"/>
                      <a:pt x="95" y="123"/>
                    </a:cubicBezTo>
                    <a:cubicBezTo>
                      <a:pt x="170" y="103"/>
                      <a:pt x="179" y="0"/>
                      <a:pt x="179" y="0"/>
                    </a:cubicBezTo>
                    <a:cubicBezTo>
                      <a:pt x="179" y="0"/>
                      <a:pt x="163" y="135"/>
                      <a:pt x="315" y="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7" name="Freeform 117"/>
              <p:cNvSpPr/>
              <p:nvPr/>
            </p:nvSpPr>
            <p:spPr bwMode="auto">
              <a:xfrm rot="21330646">
                <a:off x="5248888" y="1800358"/>
                <a:ext cx="1559054" cy="1562241"/>
              </a:xfrm>
              <a:custGeom>
                <a:avLst/>
                <a:gdLst>
                  <a:gd name="T0" fmla="*/ 407 w 413"/>
                  <a:gd name="T1" fmla="*/ 218 h 414"/>
                  <a:gd name="T2" fmla="*/ 195 w 413"/>
                  <a:gd name="T3" fmla="*/ 407 h 414"/>
                  <a:gd name="T4" fmla="*/ 6 w 413"/>
                  <a:gd name="T5" fmla="*/ 196 h 414"/>
                  <a:gd name="T6" fmla="*/ 218 w 413"/>
                  <a:gd name="T7" fmla="*/ 7 h 414"/>
                  <a:gd name="T8" fmla="*/ 407 w 413"/>
                  <a:gd name="T9" fmla="*/ 21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414">
                    <a:moveTo>
                      <a:pt x="407" y="218"/>
                    </a:moveTo>
                    <a:cubicBezTo>
                      <a:pt x="401" y="329"/>
                      <a:pt x="306" y="414"/>
                      <a:pt x="195" y="407"/>
                    </a:cubicBezTo>
                    <a:cubicBezTo>
                      <a:pt x="85" y="401"/>
                      <a:pt x="0" y="306"/>
                      <a:pt x="6" y="196"/>
                    </a:cubicBezTo>
                    <a:cubicBezTo>
                      <a:pt x="13" y="85"/>
                      <a:pt x="107" y="0"/>
                      <a:pt x="218" y="7"/>
                    </a:cubicBezTo>
                    <a:cubicBezTo>
                      <a:pt x="329" y="13"/>
                      <a:pt x="413" y="108"/>
                      <a:pt x="407" y="2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98" name="Freeform 118"/>
            <p:cNvSpPr/>
            <p:nvPr/>
          </p:nvSpPr>
          <p:spPr bwMode="auto">
            <a:xfrm>
              <a:off x="4086115" y="1621650"/>
              <a:ext cx="920672" cy="920672"/>
            </a:xfrm>
            <a:custGeom>
              <a:avLst/>
              <a:gdLst>
                <a:gd name="T0" fmla="*/ 356 w 362"/>
                <a:gd name="T1" fmla="*/ 191 h 362"/>
                <a:gd name="T2" fmla="*/ 171 w 362"/>
                <a:gd name="T3" fmla="*/ 357 h 362"/>
                <a:gd name="T4" fmla="*/ 5 w 362"/>
                <a:gd name="T5" fmla="*/ 171 h 362"/>
                <a:gd name="T6" fmla="*/ 191 w 362"/>
                <a:gd name="T7" fmla="*/ 5 h 362"/>
                <a:gd name="T8" fmla="*/ 356 w 362"/>
                <a:gd name="T9" fmla="*/ 19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362">
                  <a:moveTo>
                    <a:pt x="356" y="191"/>
                  </a:moveTo>
                  <a:cubicBezTo>
                    <a:pt x="351" y="288"/>
                    <a:pt x="268" y="362"/>
                    <a:pt x="171" y="357"/>
                  </a:cubicBezTo>
                  <a:cubicBezTo>
                    <a:pt x="74" y="351"/>
                    <a:pt x="0" y="268"/>
                    <a:pt x="5" y="171"/>
                  </a:cubicBezTo>
                  <a:cubicBezTo>
                    <a:pt x="11" y="74"/>
                    <a:pt x="94" y="0"/>
                    <a:pt x="191" y="5"/>
                  </a:cubicBezTo>
                  <a:cubicBezTo>
                    <a:pt x="288" y="11"/>
                    <a:pt x="362" y="94"/>
                    <a:pt x="356" y="1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grpSp>
          <p:nvGrpSpPr>
            <p:cNvPr id="99" name="Group 9"/>
            <p:cNvGrpSpPr/>
            <p:nvPr/>
          </p:nvGrpSpPr>
          <p:grpSpPr>
            <a:xfrm>
              <a:off x="2969741" y="2358870"/>
              <a:ext cx="1049438" cy="1496315"/>
              <a:chOff x="3959654" y="3145159"/>
              <a:chExt cx="1399251" cy="1995087"/>
            </a:xfrm>
          </p:grpSpPr>
          <p:sp>
            <p:nvSpPr>
              <p:cNvPr id="100" name="Freeform 100"/>
              <p:cNvSpPr/>
              <p:nvPr/>
            </p:nvSpPr>
            <p:spPr bwMode="auto">
              <a:xfrm rot="21330646">
                <a:off x="4450586" y="4112985"/>
                <a:ext cx="900288" cy="1027261"/>
              </a:xfrm>
              <a:custGeom>
                <a:avLst/>
                <a:gdLst>
                  <a:gd name="connsiteX0" fmla="*/ 175805 w 900288"/>
                  <a:gd name="connsiteY0" fmla="*/ 997323 h 1027261"/>
                  <a:gd name="connsiteX1" fmla="*/ 161380 w 900288"/>
                  <a:gd name="connsiteY1" fmla="*/ 1020602 h 1027261"/>
                  <a:gd name="connsiteX2" fmla="*/ 157933 w 900288"/>
                  <a:gd name="connsiteY2" fmla="*/ 1023178 h 1027261"/>
                  <a:gd name="connsiteX3" fmla="*/ 152660 w 900288"/>
                  <a:gd name="connsiteY3" fmla="*/ 1027261 h 1027261"/>
                  <a:gd name="connsiteX4" fmla="*/ 172220 w 900288"/>
                  <a:gd name="connsiteY4" fmla="*/ 1002364 h 1027261"/>
                  <a:gd name="connsiteX5" fmla="*/ 831373 w 900288"/>
                  <a:gd name="connsiteY5" fmla="*/ 90477 h 1027261"/>
                  <a:gd name="connsiteX6" fmla="*/ 798921 w 900288"/>
                  <a:gd name="connsiteY6" fmla="*/ 147902 h 1027261"/>
                  <a:gd name="connsiteX7" fmla="*/ 698844 w 900288"/>
                  <a:gd name="connsiteY7" fmla="*/ 430568 h 1027261"/>
                  <a:gd name="connsiteX8" fmla="*/ 893963 w 900288"/>
                  <a:gd name="connsiteY8" fmla="*/ 727590 h 1027261"/>
                  <a:gd name="connsiteX9" fmla="*/ 900288 w 900288"/>
                  <a:gd name="connsiteY9" fmla="*/ 731331 h 1027261"/>
                  <a:gd name="connsiteX10" fmla="*/ 766924 w 900288"/>
                  <a:gd name="connsiteY10" fmla="*/ 710504 h 1027261"/>
                  <a:gd name="connsiteX11" fmla="*/ 277116 w 900288"/>
                  <a:gd name="connsiteY11" fmla="*/ 881035 h 1027261"/>
                  <a:gd name="connsiteX12" fmla="*/ 195225 w 900288"/>
                  <a:gd name="connsiteY12" fmla="*/ 969663 h 1027261"/>
                  <a:gd name="connsiteX13" fmla="*/ 217541 w 900288"/>
                  <a:gd name="connsiteY13" fmla="*/ 934876 h 1027261"/>
                  <a:gd name="connsiteX14" fmla="*/ 305320 w 900288"/>
                  <a:gd name="connsiteY14" fmla="*/ 715353 h 1027261"/>
                  <a:gd name="connsiteX15" fmla="*/ 0 w 900288"/>
                  <a:gd name="connsiteY15" fmla="*/ 339030 h 1027261"/>
                  <a:gd name="connsiteX16" fmla="*/ 790241 w 900288"/>
                  <a:gd name="connsiteY16" fmla="*/ 139161 h 1027261"/>
                  <a:gd name="connsiteX17" fmla="*/ 888821 w 900288"/>
                  <a:gd name="connsiteY17" fmla="*/ 0 h 1027261"/>
                  <a:gd name="connsiteX18" fmla="*/ 844178 w 900288"/>
                  <a:gd name="connsiteY18" fmla="*/ 75322 h 1027261"/>
                  <a:gd name="connsiteX19" fmla="*/ 831373 w 900288"/>
                  <a:gd name="connsiteY19" fmla="*/ 90477 h 1027261"/>
                  <a:gd name="connsiteX20" fmla="*/ 832289 w 900288"/>
                  <a:gd name="connsiteY20" fmla="*/ 88856 h 1027261"/>
                  <a:gd name="connsiteX21" fmla="*/ 888821 w 900288"/>
                  <a:gd name="connsiteY21" fmla="*/ 0 h 102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00288" h="1027261">
                    <a:moveTo>
                      <a:pt x="175805" y="997323"/>
                    </a:moveTo>
                    <a:lnTo>
                      <a:pt x="161380" y="1020602"/>
                    </a:lnTo>
                    <a:lnTo>
                      <a:pt x="157933" y="1023178"/>
                    </a:lnTo>
                    <a:cubicBezTo>
                      <a:pt x="154463" y="1025831"/>
                      <a:pt x="152660" y="1027261"/>
                      <a:pt x="152660" y="1027261"/>
                    </a:cubicBezTo>
                    <a:cubicBezTo>
                      <a:pt x="152660" y="1027261"/>
                      <a:pt x="160293" y="1018362"/>
                      <a:pt x="172220" y="1002364"/>
                    </a:cubicBezTo>
                    <a:close/>
                    <a:moveTo>
                      <a:pt x="831373" y="90477"/>
                    </a:moveTo>
                    <a:lnTo>
                      <a:pt x="798921" y="147902"/>
                    </a:lnTo>
                    <a:cubicBezTo>
                      <a:pt x="753123" y="233083"/>
                      <a:pt x="705629" y="340725"/>
                      <a:pt x="698844" y="430568"/>
                    </a:cubicBezTo>
                    <a:cubicBezTo>
                      <a:pt x="686122" y="565333"/>
                      <a:pt x="793621" y="663863"/>
                      <a:pt x="893963" y="727590"/>
                    </a:cubicBezTo>
                    <a:lnTo>
                      <a:pt x="900288" y="731331"/>
                    </a:lnTo>
                    <a:lnTo>
                      <a:pt x="766924" y="710504"/>
                    </a:lnTo>
                    <a:cubicBezTo>
                      <a:pt x="580654" y="698626"/>
                      <a:pt x="407083" y="764802"/>
                      <a:pt x="277116" y="881035"/>
                    </a:cubicBezTo>
                    <a:lnTo>
                      <a:pt x="195225" y="969663"/>
                    </a:lnTo>
                    <a:lnTo>
                      <a:pt x="217541" y="934876"/>
                    </a:lnTo>
                    <a:cubicBezTo>
                      <a:pt x="251889" y="878088"/>
                      <a:pt x="290054" y="800111"/>
                      <a:pt x="305320" y="715353"/>
                    </a:cubicBezTo>
                    <a:cubicBezTo>
                      <a:pt x="332460" y="464471"/>
                      <a:pt x="0" y="339030"/>
                      <a:pt x="0" y="339030"/>
                    </a:cubicBezTo>
                    <a:cubicBezTo>
                      <a:pt x="0" y="339030"/>
                      <a:pt x="519468" y="411710"/>
                      <a:pt x="790241" y="139161"/>
                    </a:cubicBezTo>
                    <a:close/>
                    <a:moveTo>
                      <a:pt x="888821" y="0"/>
                    </a:moveTo>
                    <a:cubicBezTo>
                      <a:pt x="875676" y="27123"/>
                      <a:pt x="860701" y="52179"/>
                      <a:pt x="844178" y="75322"/>
                    </a:cubicBezTo>
                    <a:lnTo>
                      <a:pt x="831373" y="90477"/>
                    </a:lnTo>
                    <a:lnTo>
                      <a:pt x="832289" y="88856"/>
                    </a:lnTo>
                    <a:cubicBezTo>
                      <a:pt x="864014" y="35280"/>
                      <a:pt x="888821" y="0"/>
                      <a:pt x="8888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1" name="Freeform 119"/>
              <p:cNvSpPr/>
              <p:nvPr/>
            </p:nvSpPr>
            <p:spPr bwMode="auto">
              <a:xfrm rot="21330646">
                <a:off x="3959654" y="3145159"/>
                <a:ext cx="1399251" cy="1404973"/>
              </a:xfrm>
              <a:custGeom>
                <a:avLst/>
                <a:gdLst>
                  <a:gd name="T0" fmla="*/ 407 w 413"/>
                  <a:gd name="T1" fmla="*/ 218 h 414"/>
                  <a:gd name="T2" fmla="*/ 195 w 413"/>
                  <a:gd name="T3" fmla="*/ 407 h 414"/>
                  <a:gd name="T4" fmla="*/ 6 w 413"/>
                  <a:gd name="T5" fmla="*/ 195 h 414"/>
                  <a:gd name="T6" fmla="*/ 218 w 413"/>
                  <a:gd name="T7" fmla="*/ 6 h 414"/>
                  <a:gd name="T8" fmla="*/ 407 w 413"/>
                  <a:gd name="T9" fmla="*/ 21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414">
                    <a:moveTo>
                      <a:pt x="407" y="218"/>
                    </a:moveTo>
                    <a:cubicBezTo>
                      <a:pt x="401" y="329"/>
                      <a:pt x="306" y="414"/>
                      <a:pt x="195" y="407"/>
                    </a:cubicBezTo>
                    <a:cubicBezTo>
                      <a:pt x="84" y="401"/>
                      <a:pt x="0" y="306"/>
                      <a:pt x="6" y="195"/>
                    </a:cubicBezTo>
                    <a:cubicBezTo>
                      <a:pt x="12" y="85"/>
                      <a:pt x="107" y="0"/>
                      <a:pt x="218" y="6"/>
                    </a:cubicBezTo>
                    <a:cubicBezTo>
                      <a:pt x="329" y="13"/>
                      <a:pt x="413" y="108"/>
                      <a:pt x="407" y="2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02" name="Freeform 120"/>
            <p:cNvSpPr/>
            <p:nvPr/>
          </p:nvSpPr>
          <p:spPr bwMode="auto">
            <a:xfrm>
              <a:off x="3034128" y="2425482"/>
              <a:ext cx="918526" cy="920672"/>
            </a:xfrm>
            <a:custGeom>
              <a:avLst/>
              <a:gdLst>
                <a:gd name="T0" fmla="*/ 357 w 362"/>
                <a:gd name="T1" fmla="*/ 191 h 362"/>
                <a:gd name="T2" fmla="*/ 171 w 362"/>
                <a:gd name="T3" fmla="*/ 356 h 362"/>
                <a:gd name="T4" fmla="*/ 6 w 362"/>
                <a:gd name="T5" fmla="*/ 171 h 362"/>
                <a:gd name="T6" fmla="*/ 191 w 362"/>
                <a:gd name="T7" fmla="*/ 5 h 362"/>
                <a:gd name="T8" fmla="*/ 357 w 362"/>
                <a:gd name="T9" fmla="*/ 19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362">
                  <a:moveTo>
                    <a:pt x="357" y="191"/>
                  </a:moveTo>
                  <a:cubicBezTo>
                    <a:pt x="351" y="288"/>
                    <a:pt x="268" y="362"/>
                    <a:pt x="171" y="356"/>
                  </a:cubicBezTo>
                  <a:cubicBezTo>
                    <a:pt x="74" y="351"/>
                    <a:pt x="0" y="268"/>
                    <a:pt x="6" y="171"/>
                  </a:cubicBezTo>
                  <a:cubicBezTo>
                    <a:pt x="11" y="74"/>
                    <a:pt x="94" y="0"/>
                    <a:pt x="191" y="5"/>
                  </a:cubicBezTo>
                  <a:cubicBezTo>
                    <a:pt x="288" y="11"/>
                    <a:pt x="362" y="94"/>
                    <a:pt x="357" y="1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/>
            </a:p>
          </p:txBody>
        </p:sp>
        <p:sp>
          <p:nvSpPr>
            <p:cNvPr id="103" name="Freeform 112"/>
            <p:cNvSpPr/>
            <p:nvPr/>
          </p:nvSpPr>
          <p:spPr bwMode="auto">
            <a:xfrm>
              <a:off x="3475615" y="3647905"/>
              <a:ext cx="920672" cy="920672"/>
            </a:xfrm>
            <a:custGeom>
              <a:avLst/>
              <a:gdLst>
                <a:gd name="T0" fmla="*/ 356 w 362"/>
                <a:gd name="T1" fmla="*/ 191 h 362"/>
                <a:gd name="T2" fmla="*/ 171 w 362"/>
                <a:gd name="T3" fmla="*/ 357 h 362"/>
                <a:gd name="T4" fmla="*/ 5 w 362"/>
                <a:gd name="T5" fmla="*/ 171 h 362"/>
                <a:gd name="T6" fmla="*/ 191 w 362"/>
                <a:gd name="T7" fmla="*/ 6 h 362"/>
                <a:gd name="T8" fmla="*/ 356 w 362"/>
                <a:gd name="T9" fmla="*/ 19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362">
                  <a:moveTo>
                    <a:pt x="356" y="191"/>
                  </a:moveTo>
                  <a:cubicBezTo>
                    <a:pt x="351" y="288"/>
                    <a:pt x="268" y="362"/>
                    <a:pt x="171" y="357"/>
                  </a:cubicBezTo>
                  <a:cubicBezTo>
                    <a:pt x="74" y="351"/>
                    <a:pt x="0" y="268"/>
                    <a:pt x="5" y="171"/>
                  </a:cubicBezTo>
                  <a:cubicBezTo>
                    <a:pt x="11" y="74"/>
                    <a:pt x="94" y="0"/>
                    <a:pt x="191" y="6"/>
                  </a:cubicBezTo>
                  <a:cubicBezTo>
                    <a:pt x="288" y="11"/>
                    <a:pt x="362" y="94"/>
                    <a:pt x="356" y="1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104" name="Inhaltsplatzhalter 4"/>
            <p:cNvSpPr txBox="1"/>
            <p:nvPr/>
          </p:nvSpPr>
          <p:spPr>
            <a:xfrm>
              <a:off x="675301" y="1960767"/>
              <a:ext cx="2283977" cy="22277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zh-CN" altLang="en-US" sz="1200" b="1" dirty="0" smtClean="0">
                  <a:solidFill>
                    <a:schemeClr val="accent1"/>
                  </a:solidFill>
                  <a:latin typeface="+mj-lt"/>
                </a:rPr>
                <a:t>引政策扶持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5" name="Inhaltsplatzhalter 4"/>
            <p:cNvSpPr txBox="1"/>
            <p:nvPr/>
          </p:nvSpPr>
          <p:spPr>
            <a:xfrm>
              <a:off x="675301" y="2995047"/>
              <a:ext cx="2283977" cy="22277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zh-CN" altLang="en-US" sz="1200" b="1" dirty="0" smtClean="0">
                  <a:solidFill>
                    <a:schemeClr val="accent5"/>
                  </a:solidFill>
                  <a:latin typeface="+mj-lt"/>
                </a:rPr>
                <a:t>设立产业基金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6" name="Inhaltsplatzhalter 4"/>
            <p:cNvSpPr txBox="1"/>
            <p:nvPr/>
          </p:nvSpPr>
          <p:spPr>
            <a:xfrm>
              <a:off x="851881" y="3992033"/>
              <a:ext cx="2283977" cy="22277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zh-CN" altLang="en-US" sz="1200" b="1" dirty="0" smtClean="0">
                  <a:solidFill>
                    <a:schemeClr val="accent4"/>
                  </a:solidFill>
                  <a:latin typeface="+mj-lt"/>
                </a:rPr>
                <a:t>打造优势区基地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7" name="Inhaltsplatzhalter 4"/>
            <p:cNvSpPr txBox="1"/>
            <p:nvPr/>
          </p:nvSpPr>
          <p:spPr>
            <a:xfrm>
              <a:off x="6240469" y="2995047"/>
              <a:ext cx="2283977" cy="22277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zh-CN" altLang="en-US" sz="1200" b="1" dirty="0" smtClean="0">
                  <a:solidFill>
                    <a:schemeClr val="accent2"/>
                  </a:solidFill>
                  <a:latin typeface="+mj-lt"/>
                </a:rPr>
                <a:t>整合龙头资源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8" name="Inhaltsplatzhalter 4"/>
            <p:cNvSpPr txBox="1"/>
            <p:nvPr/>
          </p:nvSpPr>
          <p:spPr>
            <a:xfrm>
              <a:off x="6049174" y="3992033"/>
              <a:ext cx="2283977" cy="22277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zh-CN" altLang="en-US" sz="1200" b="1" dirty="0" smtClean="0">
                  <a:solidFill>
                    <a:schemeClr val="accent3"/>
                  </a:solidFill>
                  <a:latin typeface="+mj-lt"/>
                </a:rPr>
                <a:t>抓产业频道建设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109" name="Group 78"/>
            <p:cNvGrpSpPr/>
            <p:nvPr/>
          </p:nvGrpSpPr>
          <p:grpSpPr>
            <a:xfrm>
              <a:off x="5017198" y="3866700"/>
              <a:ext cx="462147" cy="462147"/>
              <a:chOff x="9085263" y="2676525"/>
              <a:chExt cx="579437" cy="5794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0" name="Freeform 98"/>
              <p:cNvSpPr>
                <a:spLocks noEditPoints="1"/>
              </p:cNvSpPr>
              <p:nvPr/>
            </p:nvSpPr>
            <p:spPr bwMode="auto">
              <a:xfrm>
                <a:off x="9085263" y="2676525"/>
                <a:ext cx="579437" cy="579438"/>
              </a:xfrm>
              <a:custGeom>
                <a:avLst/>
                <a:gdLst>
                  <a:gd name="T0" fmla="*/ 199 w 3650"/>
                  <a:gd name="T1" fmla="*/ 3163 h 3649"/>
                  <a:gd name="T2" fmla="*/ 212 w 3650"/>
                  <a:gd name="T3" fmla="*/ 3337 h 3649"/>
                  <a:gd name="T4" fmla="*/ 345 w 3650"/>
                  <a:gd name="T5" fmla="*/ 3450 h 3649"/>
                  <a:gd name="T6" fmla="*/ 518 w 3650"/>
                  <a:gd name="T7" fmla="*/ 3437 h 3649"/>
                  <a:gd name="T8" fmla="*/ 941 w 3650"/>
                  <a:gd name="T9" fmla="*/ 2387 h 3649"/>
                  <a:gd name="T10" fmla="*/ 2326 w 3650"/>
                  <a:gd name="T11" fmla="*/ 187 h 3649"/>
                  <a:gd name="T12" fmla="*/ 1968 w 3650"/>
                  <a:gd name="T13" fmla="*/ 245 h 3649"/>
                  <a:gd name="T14" fmla="*/ 1639 w 3650"/>
                  <a:gd name="T15" fmla="*/ 418 h 3649"/>
                  <a:gd name="T16" fmla="*/ 1369 w 3650"/>
                  <a:gd name="T17" fmla="*/ 710 h 3649"/>
                  <a:gd name="T18" fmla="*/ 1216 w 3650"/>
                  <a:gd name="T19" fmla="*/ 1080 h 3649"/>
                  <a:gd name="T20" fmla="*/ 1201 w 3650"/>
                  <a:gd name="T21" fmla="*/ 1487 h 3649"/>
                  <a:gd name="T22" fmla="*/ 1327 w 3650"/>
                  <a:gd name="T23" fmla="*/ 1867 h 3649"/>
                  <a:gd name="T24" fmla="*/ 1582 w 3650"/>
                  <a:gd name="T25" fmla="*/ 2181 h 3649"/>
                  <a:gd name="T26" fmla="*/ 1916 w 3650"/>
                  <a:gd name="T27" fmla="*/ 2383 h 3649"/>
                  <a:gd name="T28" fmla="*/ 2288 w 3650"/>
                  <a:gd name="T29" fmla="*/ 2458 h 3649"/>
                  <a:gd name="T30" fmla="*/ 2663 w 3650"/>
                  <a:gd name="T31" fmla="*/ 2408 h 3649"/>
                  <a:gd name="T32" fmla="*/ 3007 w 3650"/>
                  <a:gd name="T33" fmla="*/ 2232 h 3649"/>
                  <a:gd name="T34" fmla="*/ 3283 w 3650"/>
                  <a:gd name="T35" fmla="*/ 1936 h 3649"/>
                  <a:gd name="T36" fmla="*/ 3437 w 3650"/>
                  <a:gd name="T37" fmla="*/ 1566 h 3649"/>
                  <a:gd name="T38" fmla="*/ 3451 w 3650"/>
                  <a:gd name="T39" fmla="*/ 1159 h 3649"/>
                  <a:gd name="T40" fmla="*/ 3324 w 3650"/>
                  <a:gd name="T41" fmla="*/ 779 h 3649"/>
                  <a:gd name="T42" fmla="*/ 3073 w 3650"/>
                  <a:gd name="T43" fmla="*/ 467 h 3649"/>
                  <a:gd name="T44" fmla="*/ 2754 w 3650"/>
                  <a:gd name="T45" fmla="*/ 270 h 3649"/>
                  <a:gd name="T46" fmla="*/ 2399 w 3650"/>
                  <a:gd name="T47" fmla="*/ 189 h 3649"/>
                  <a:gd name="T48" fmla="*/ 2579 w 3650"/>
                  <a:gd name="T49" fmla="*/ 23 h 3649"/>
                  <a:gd name="T50" fmla="*/ 2980 w 3650"/>
                  <a:gd name="T51" fmla="*/ 172 h 3649"/>
                  <a:gd name="T52" fmla="*/ 3323 w 3650"/>
                  <a:gd name="T53" fmla="*/ 451 h 3649"/>
                  <a:gd name="T54" fmla="*/ 3549 w 3650"/>
                  <a:gd name="T55" fmla="*/ 816 h 3649"/>
                  <a:gd name="T56" fmla="*/ 3647 w 3650"/>
                  <a:gd name="T57" fmla="*/ 1236 h 3649"/>
                  <a:gd name="T58" fmla="*/ 3605 w 3650"/>
                  <a:gd name="T59" fmla="*/ 1667 h 3649"/>
                  <a:gd name="T60" fmla="*/ 3429 w 3650"/>
                  <a:gd name="T61" fmla="*/ 2057 h 3649"/>
                  <a:gd name="T62" fmla="*/ 3127 w 3650"/>
                  <a:gd name="T63" fmla="*/ 2378 h 3649"/>
                  <a:gd name="T64" fmla="*/ 2744 w 3650"/>
                  <a:gd name="T65" fmla="*/ 2579 h 3649"/>
                  <a:gd name="T66" fmla="*/ 2326 w 3650"/>
                  <a:gd name="T67" fmla="*/ 2647 h 3649"/>
                  <a:gd name="T68" fmla="*/ 1909 w 3650"/>
                  <a:gd name="T69" fmla="*/ 2579 h 3649"/>
                  <a:gd name="T70" fmla="*/ 1527 w 3650"/>
                  <a:gd name="T71" fmla="*/ 2379 h 3649"/>
                  <a:gd name="T72" fmla="*/ 1482 w 3650"/>
                  <a:gd name="T73" fmla="*/ 2672 h 3649"/>
                  <a:gd name="T74" fmla="*/ 1473 w 3650"/>
                  <a:gd name="T75" fmla="*/ 2760 h 3649"/>
                  <a:gd name="T76" fmla="*/ 595 w 3650"/>
                  <a:gd name="T77" fmla="*/ 3608 h 3649"/>
                  <a:gd name="T78" fmla="*/ 368 w 3650"/>
                  <a:gd name="T79" fmla="*/ 3647 h 3649"/>
                  <a:gd name="T80" fmla="*/ 157 w 3650"/>
                  <a:gd name="T81" fmla="*/ 3558 h 3649"/>
                  <a:gd name="T82" fmla="*/ 23 w 3650"/>
                  <a:gd name="T83" fmla="*/ 3371 h 3649"/>
                  <a:gd name="T84" fmla="*/ 10 w 3650"/>
                  <a:gd name="T85" fmla="*/ 3141 h 3649"/>
                  <a:gd name="T86" fmla="*/ 122 w 3650"/>
                  <a:gd name="T87" fmla="*/ 2940 h 3649"/>
                  <a:gd name="T88" fmla="*/ 941 w 3650"/>
                  <a:gd name="T89" fmla="*/ 2160 h 3649"/>
                  <a:gd name="T90" fmla="*/ 1168 w 3650"/>
                  <a:gd name="T91" fmla="*/ 2348 h 3649"/>
                  <a:gd name="T92" fmla="*/ 1136 w 3650"/>
                  <a:gd name="T93" fmla="*/ 1905 h 3649"/>
                  <a:gd name="T94" fmla="*/ 1013 w 3650"/>
                  <a:gd name="T95" fmla="*/ 1497 h 3649"/>
                  <a:gd name="T96" fmla="*/ 1028 w 3650"/>
                  <a:gd name="T97" fmla="*/ 1063 h 3649"/>
                  <a:gd name="T98" fmla="*/ 1178 w 3650"/>
                  <a:gd name="T99" fmla="*/ 662 h 3649"/>
                  <a:gd name="T100" fmla="*/ 1456 w 3650"/>
                  <a:gd name="T101" fmla="*/ 325 h 3649"/>
                  <a:gd name="T102" fmla="*/ 1827 w 3650"/>
                  <a:gd name="T103" fmla="*/ 96 h 3649"/>
                  <a:gd name="T104" fmla="*/ 2241 w 3650"/>
                  <a:gd name="T105" fmla="*/ 2 h 3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50" h="3649">
                    <a:moveTo>
                      <a:pt x="675" y="2654"/>
                    </a:moveTo>
                    <a:lnTo>
                      <a:pt x="254" y="3073"/>
                    </a:lnTo>
                    <a:lnTo>
                      <a:pt x="231" y="3100"/>
                    </a:lnTo>
                    <a:lnTo>
                      <a:pt x="212" y="3131"/>
                    </a:lnTo>
                    <a:lnTo>
                      <a:pt x="199" y="3163"/>
                    </a:lnTo>
                    <a:lnTo>
                      <a:pt x="190" y="3198"/>
                    </a:lnTo>
                    <a:lnTo>
                      <a:pt x="188" y="3234"/>
                    </a:lnTo>
                    <a:lnTo>
                      <a:pt x="190" y="3270"/>
                    </a:lnTo>
                    <a:lnTo>
                      <a:pt x="199" y="3304"/>
                    </a:lnTo>
                    <a:lnTo>
                      <a:pt x="212" y="3337"/>
                    </a:lnTo>
                    <a:lnTo>
                      <a:pt x="231" y="3367"/>
                    </a:lnTo>
                    <a:lnTo>
                      <a:pt x="254" y="3395"/>
                    </a:lnTo>
                    <a:lnTo>
                      <a:pt x="282" y="3418"/>
                    </a:lnTo>
                    <a:lnTo>
                      <a:pt x="312" y="3437"/>
                    </a:lnTo>
                    <a:lnTo>
                      <a:pt x="345" y="3450"/>
                    </a:lnTo>
                    <a:lnTo>
                      <a:pt x="379" y="3459"/>
                    </a:lnTo>
                    <a:lnTo>
                      <a:pt x="415" y="3461"/>
                    </a:lnTo>
                    <a:lnTo>
                      <a:pt x="451" y="3459"/>
                    </a:lnTo>
                    <a:lnTo>
                      <a:pt x="486" y="3450"/>
                    </a:lnTo>
                    <a:lnTo>
                      <a:pt x="518" y="3437"/>
                    </a:lnTo>
                    <a:lnTo>
                      <a:pt x="549" y="3418"/>
                    </a:lnTo>
                    <a:lnTo>
                      <a:pt x="576" y="3395"/>
                    </a:lnTo>
                    <a:lnTo>
                      <a:pt x="995" y="2974"/>
                    </a:lnTo>
                    <a:lnTo>
                      <a:pt x="675" y="2654"/>
                    </a:lnTo>
                    <a:close/>
                    <a:moveTo>
                      <a:pt x="941" y="2387"/>
                    </a:moveTo>
                    <a:lnTo>
                      <a:pt x="807" y="2521"/>
                    </a:lnTo>
                    <a:lnTo>
                      <a:pt x="1128" y="2842"/>
                    </a:lnTo>
                    <a:lnTo>
                      <a:pt x="1262" y="2708"/>
                    </a:lnTo>
                    <a:lnTo>
                      <a:pt x="941" y="2387"/>
                    </a:lnTo>
                    <a:close/>
                    <a:moveTo>
                      <a:pt x="2326" y="187"/>
                    </a:moveTo>
                    <a:lnTo>
                      <a:pt x="2253" y="189"/>
                    </a:lnTo>
                    <a:lnTo>
                      <a:pt x="2181" y="197"/>
                    </a:lnTo>
                    <a:lnTo>
                      <a:pt x="2109" y="208"/>
                    </a:lnTo>
                    <a:lnTo>
                      <a:pt x="2037" y="225"/>
                    </a:lnTo>
                    <a:lnTo>
                      <a:pt x="1968" y="245"/>
                    </a:lnTo>
                    <a:lnTo>
                      <a:pt x="1898" y="270"/>
                    </a:lnTo>
                    <a:lnTo>
                      <a:pt x="1831" y="301"/>
                    </a:lnTo>
                    <a:lnTo>
                      <a:pt x="1764" y="335"/>
                    </a:lnTo>
                    <a:lnTo>
                      <a:pt x="1701" y="374"/>
                    </a:lnTo>
                    <a:lnTo>
                      <a:pt x="1639" y="418"/>
                    </a:lnTo>
                    <a:lnTo>
                      <a:pt x="1579" y="467"/>
                    </a:lnTo>
                    <a:lnTo>
                      <a:pt x="1523" y="520"/>
                    </a:lnTo>
                    <a:lnTo>
                      <a:pt x="1467" y="580"/>
                    </a:lnTo>
                    <a:lnTo>
                      <a:pt x="1415" y="644"/>
                    </a:lnTo>
                    <a:lnTo>
                      <a:pt x="1369" y="710"/>
                    </a:lnTo>
                    <a:lnTo>
                      <a:pt x="1327" y="779"/>
                    </a:lnTo>
                    <a:lnTo>
                      <a:pt x="1292" y="851"/>
                    </a:lnTo>
                    <a:lnTo>
                      <a:pt x="1261" y="926"/>
                    </a:lnTo>
                    <a:lnTo>
                      <a:pt x="1235" y="1002"/>
                    </a:lnTo>
                    <a:lnTo>
                      <a:pt x="1216" y="1080"/>
                    </a:lnTo>
                    <a:lnTo>
                      <a:pt x="1201" y="1159"/>
                    </a:lnTo>
                    <a:lnTo>
                      <a:pt x="1192" y="1241"/>
                    </a:lnTo>
                    <a:lnTo>
                      <a:pt x="1190" y="1323"/>
                    </a:lnTo>
                    <a:lnTo>
                      <a:pt x="1192" y="1405"/>
                    </a:lnTo>
                    <a:lnTo>
                      <a:pt x="1201" y="1487"/>
                    </a:lnTo>
                    <a:lnTo>
                      <a:pt x="1216" y="1566"/>
                    </a:lnTo>
                    <a:lnTo>
                      <a:pt x="1235" y="1645"/>
                    </a:lnTo>
                    <a:lnTo>
                      <a:pt x="1261" y="1721"/>
                    </a:lnTo>
                    <a:lnTo>
                      <a:pt x="1292" y="1795"/>
                    </a:lnTo>
                    <a:lnTo>
                      <a:pt x="1327" y="1867"/>
                    </a:lnTo>
                    <a:lnTo>
                      <a:pt x="1369" y="1936"/>
                    </a:lnTo>
                    <a:lnTo>
                      <a:pt x="1415" y="2003"/>
                    </a:lnTo>
                    <a:lnTo>
                      <a:pt x="1467" y="2066"/>
                    </a:lnTo>
                    <a:lnTo>
                      <a:pt x="1523" y="2126"/>
                    </a:lnTo>
                    <a:lnTo>
                      <a:pt x="1582" y="2181"/>
                    </a:lnTo>
                    <a:lnTo>
                      <a:pt x="1644" y="2232"/>
                    </a:lnTo>
                    <a:lnTo>
                      <a:pt x="1709" y="2277"/>
                    </a:lnTo>
                    <a:lnTo>
                      <a:pt x="1776" y="2317"/>
                    </a:lnTo>
                    <a:lnTo>
                      <a:pt x="1845" y="2353"/>
                    </a:lnTo>
                    <a:lnTo>
                      <a:pt x="1916" y="2383"/>
                    </a:lnTo>
                    <a:lnTo>
                      <a:pt x="1989" y="2408"/>
                    </a:lnTo>
                    <a:lnTo>
                      <a:pt x="2062" y="2428"/>
                    </a:lnTo>
                    <a:lnTo>
                      <a:pt x="2137" y="2443"/>
                    </a:lnTo>
                    <a:lnTo>
                      <a:pt x="2212" y="2453"/>
                    </a:lnTo>
                    <a:lnTo>
                      <a:pt x="2288" y="2458"/>
                    </a:lnTo>
                    <a:lnTo>
                      <a:pt x="2364" y="2458"/>
                    </a:lnTo>
                    <a:lnTo>
                      <a:pt x="2440" y="2453"/>
                    </a:lnTo>
                    <a:lnTo>
                      <a:pt x="2515" y="2443"/>
                    </a:lnTo>
                    <a:lnTo>
                      <a:pt x="2589" y="2428"/>
                    </a:lnTo>
                    <a:lnTo>
                      <a:pt x="2663" y="2408"/>
                    </a:lnTo>
                    <a:lnTo>
                      <a:pt x="2735" y="2383"/>
                    </a:lnTo>
                    <a:lnTo>
                      <a:pt x="2807" y="2353"/>
                    </a:lnTo>
                    <a:lnTo>
                      <a:pt x="2876" y="2317"/>
                    </a:lnTo>
                    <a:lnTo>
                      <a:pt x="2943" y="2277"/>
                    </a:lnTo>
                    <a:lnTo>
                      <a:pt x="3007" y="2232"/>
                    </a:lnTo>
                    <a:lnTo>
                      <a:pt x="3070" y="2181"/>
                    </a:lnTo>
                    <a:lnTo>
                      <a:pt x="3129" y="2126"/>
                    </a:lnTo>
                    <a:lnTo>
                      <a:pt x="3185" y="2066"/>
                    </a:lnTo>
                    <a:lnTo>
                      <a:pt x="3236" y="2003"/>
                    </a:lnTo>
                    <a:lnTo>
                      <a:pt x="3283" y="1936"/>
                    </a:lnTo>
                    <a:lnTo>
                      <a:pt x="3324" y="1867"/>
                    </a:lnTo>
                    <a:lnTo>
                      <a:pt x="3360" y="1795"/>
                    </a:lnTo>
                    <a:lnTo>
                      <a:pt x="3391" y="1721"/>
                    </a:lnTo>
                    <a:lnTo>
                      <a:pt x="3417" y="1645"/>
                    </a:lnTo>
                    <a:lnTo>
                      <a:pt x="3437" y="1566"/>
                    </a:lnTo>
                    <a:lnTo>
                      <a:pt x="3451" y="1487"/>
                    </a:lnTo>
                    <a:lnTo>
                      <a:pt x="3460" y="1405"/>
                    </a:lnTo>
                    <a:lnTo>
                      <a:pt x="3462" y="1323"/>
                    </a:lnTo>
                    <a:lnTo>
                      <a:pt x="3460" y="1241"/>
                    </a:lnTo>
                    <a:lnTo>
                      <a:pt x="3451" y="1159"/>
                    </a:lnTo>
                    <a:lnTo>
                      <a:pt x="3437" y="1080"/>
                    </a:lnTo>
                    <a:lnTo>
                      <a:pt x="3417" y="1002"/>
                    </a:lnTo>
                    <a:lnTo>
                      <a:pt x="3391" y="926"/>
                    </a:lnTo>
                    <a:lnTo>
                      <a:pt x="3360" y="851"/>
                    </a:lnTo>
                    <a:lnTo>
                      <a:pt x="3324" y="779"/>
                    </a:lnTo>
                    <a:lnTo>
                      <a:pt x="3283" y="710"/>
                    </a:lnTo>
                    <a:lnTo>
                      <a:pt x="3236" y="644"/>
                    </a:lnTo>
                    <a:lnTo>
                      <a:pt x="3185" y="580"/>
                    </a:lnTo>
                    <a:lnTo>
                      <a:pt x="3129" y="520"/>
                    </a:lnTo>
                    <a:lnTo>
                      <a:pt x="3073" y="467"/>
                    </a:lnTo>
                    <a:lnTo>
                      <a:pt x="3013" y="418"/>
                    </a:lnTo>
                    <a:lnTo>
                      <a:pt x="2951" y="374"/>
                    </a:lnTo>
                    <a:lnTo>
                      <a:pt x="2887" y="335"/>
                    </a:lnTo>
                    <a:lnTo>
                      <a:pt x="2822" y="300"/>
                    </a:lnTo>
                    <a:lnTo>
                      <a:pt x="2754" y="270"/>
                    </a:lnTo>
                    <a:lnTo>
                      <a:pt x="2684" y="245"/>
                    </a:lnTo>
                    <a:lnTo>
                      <a:pt x="2615" y="225"/>
                    </a:lnTo>
                    <a:lnTo>
                      <a:pt x="2543" y="208"/>
                    </a:lnTo>
                    <a:lnTo>
                      <a:pt x="2471" y="197"/>
                    </a:lnTo>
                    <a:lnTo>
                      <a:pt x="2399" y="189"/>
                    </a:lnTo>
                    <a:lnTo>
                      <a:pt x="2326" y="187"/>
                    </a:lnTo>
                    <a:close/>
                    <a:moveTo>
                      <a:pt x="2326" y="0"/>
                    </a:moveTo>
                    <a:lnTo>
                      <a:pt x="2411" y="2"/>
                    </a:lnTo>
                    <a:lnTo>
                      <a:pt x="2495" y="10"/>
                    </a:lnTo>
                    <a:lnTo>
                      <a:pt x="2579" y="23"/>
                    </a:lnTo>
                    <a:lnTo>
                      <a:pt x="2662" y="42"/>
                    </a:lnTo>
                    <a:lnTo>
                      <a:pt x="2744" y="66"/>
                    </a:lnTo>
                    <a:lnTo>
                      <a:pt x="2825" y="96"/>
                    </a:lnTo>
                    <a:lnTo>
                      <a:pt x="2903" y="132"/>
                    </a:lnTo>
                    <a:lnTo>
                      <a:pt x="2980" y="172"/>
                    </a:lnTo>
                    <a:lnTo>
                      <a:pt x="3055" y="217"/>
                    </a:lnTo>
                    <a:lnTo>
                      <a:pt x="3127" y="269"/>
                    </a:lnTo>
                    <a:lnTo>
                      <a:pt x="3197" y="325"/>
                    </a:lnTo>
                    <a:lnTo>
                      <a:pt x="3262" y="387"/>
                    </a:lnTo>
                    <a:lnTo>
                      <a:pt x="3323" y="451"/>
                    </a:lnTo>
                    <a:lnTo>
                      <a:pt x="3378" y="519"/>
                    </a:lnTo>
                    <a:lnTo>
                      <a:pt x="3429" y="589"/>
                    </a:lnTo>
                    <a:lnTo>
                      <a:pt x="3474" y="662"/>
                    </a:lnTo>
                    <a:lnTo>
                      <a:pt x="3514" y="738"/>
                    </a:lnTo>
                    <a:lnTo>
                      <a:pt x="3549" y="816"/>
                    </a:lnTo>
                    <a:lnTo>
                      <a:pt x="3580" y="896"/>
                    </a:lnTo>
                    <a:lnTo>
                      <a:pt x="3605" y="979"/>
                    </a:lnTo>
                    <a:lnTo>
                      <a:pt x="3625" y="1063"/>
                    </a:lnTo>
                    <a:lnTo>
                      <a:pt x="3639" y="1148"/>
                    </a:lnTo>
                    <a:lnTo>
                      <a:pt x="3647" y="1236"/>
                    </a:lnTo>
                    <a:lnTo>
                      <a:pt x="3650" y="1323"/>
                    </a:lnTo>
                    <a:lnTo>
                      <a:pt x="3647" y="1411"/>
                    </a:lnTo>
                    <a:lnTo>
                      <a:pt x="3639" y="1498"/>
                    </a:lnTo>
                    <a:lnTo>
                      <a:pt x="3625" y="1583"/>
                    </a:lnTo>
                    <a:lnTo>
                      <a:pt x="3605" y="1667"/>
                    </a:lnTo>
                    <a:lnTo>
                      <a:pt x="3580" y="1750"/>
                    </a:lnTo>
                    <a:lnTo>
                      <a:pt x="3549" y="1830"/>
                    </a:lnTo>
                    <a:lnTo>
                      <a:pt x="3514" y="1908"/>
                    </a:lnTo>
                    <a:lnTo>
                      <a:pt x="3474" y="1984"/>
                    </a:lnTo>
                    <a:lnTo>
                      <a:pt x="3429" y="2057"/>
                    </a:lnTo>
                    <a:lnTo>
                      <a:pt x="3378" y="2128"/>
                    </a:lnTo>
                    <a:lnTo>
                      <a:pt x="3323" y="2196"/>
                    </a:lnTo>
                    <a:lnTo>
                      <a:pt x="3262" y="2260"/>
                    </a:lnTo>
                    <a:lnTo>
                      <a:pt x="3197" y="2321"/>
                    </a:lnTo>
                    <a:lnTo>
                      <a:pt x="3127" y="2378"/>
                    </a:lnTo>
                    <a:lnTo>
                      <a:pt x="3055" y="2429"/>
                    </a:lnTo>
                    <a:lnTo>
                      <a:pt x="2980" y="2474"/>
                    </a:lnTo>
                    <a:lnTo>
                      <a:pt x="2903" y="2514"/>
                    </a:lnTo>
                    <a:lnTo>
                      <a:pt x="2825" y="2550"/>
                    </a:lnTo>
                    <a:lnTo>
                      <a:pt x="2744" y="2579"/>
                    </a:lnTo>
                    <a:lnTo>
                      <a:pt x="2662" y="2604"/>
                    </a:lnTo>
                    <a:lnTo>
                      <a:pt x="2579" y="2623"/>
                    </a:lnTo>
                    <a:lnTo>
                      <a:pt x="2495" y="2636"/>
                    </a:lnTo>
                    <a:lnTo>
                      <a:pt x="2411" y="2644"/>
                    </a:lnTo>
                    <a:lnTo>
                      <a:pt x="2326" y="2647"/>
                    </a:lnTo>
                    <a:lnTo>
                      <a:pt x="2242" y="2644"/>
                    </a:lnTo>
                    <a:lnTo>
                      <a:pt x="2158" y="2636"/>
                    </a:lnTo>
                    <a:lnTo>
                      <a:pt x="2074" y="2623"/>
                    </a:lnTo>
                    <a:lnTo>
                      <a:pt x="1991" y="2604"/>
                    </a:lnTo>
                    <a:lnTo>
                      <a:pt x="1909" y="2579"/>
                    </a:lnTo>
                    <a:lnTo>
                      <a:pt x="1829" y="2551"/>
                    </a:lnTo>
                    <a:lnTo>
                      <a:pt x="1751" y="2515"/>
                    </a:lnTo>
                    <a:lnTo>
                      <a:pt x="1673" y="2475"/>
                    </a:lnTo>
                    <a:lnTo>
                      <a:pt x="1599" y="2430"/>
                    </a:lnTo>
                    <a:lnTo>
                      <a:pt x="1527" y="2379"/>
                    </a:lnTo>
                    <a:lnTo>
                      <a:pt x="1459" y="2323"/>
                    </a:lnTo>
                    <a:lnTo>
                      <a:pt x="1301" y="2481"/>
                    </a:lnTo>
                    <a:lnTo>
                      <a:pt x="1461" y="2641"/>
                    </a:lnTo>
                    <a:lnTo>
                      <a:pt x="1473" y="2656"/>
                    </a:lnTo>
                    <a:lnTo>
                      <a:pt x="1482" y="2672"/>
                    </a:lnTo>
                    <a:lnTo>
                      <a:pt x="1488" y="2690"/>
                    </a:lnTo>
                    <a:lnTo>
                      <a:pt x="1489" y="2708"/>
                    </a:lnTo>
                    <a:lnTo>
                      <a:pt x="1488" y="2727"/>
                    </a:lnTo>
                    <a:lnTo>
                      <a:pt x="1482" y="2744"/>
                    </a:lnTo>
                    <a:lnTo>
                      <a:pt x="1473" y="2760"/>
                    </a:lnTo>
                    <a:lnTo>
                      <a:pt x="1461" y="2774"/>
                    </a:lnTo>
                    <a:lnTo>
                      <a:pt x="709" y="3527"/>
                    </a:lnTo>
                    <a:lnTo>
                      <a:pt x="674" y="3558"/>
                    </a:lnTo>
                    <a:lnTo>
                      <a:pt x="636" y="3586"/>
                    </a:lnTo>
                    <a:lnTo>
                      <a:pt x="595" y="3608"/>
                    </a:lnTo>
                    <a:lnTo>
                      <a:pt x="552" y="3626"/>
                    </a:lnTo>
                    <a:lnTo>
                      <a:pt x="508" y="3639"/>
                    </a:lnTo>
                    <a:lnTo>
                      <a:pt x="462" y="3647"/>
                    </a:lnTo>
                    <a:lnTo>
                      <a:pt x="415" y="3649"/>
                    </a:lnTo>
                    <a:lnTo>
                      <a:pt x="368" y="3647"/>
                    </a:lnTo>
                    <a:lnTo>
                      <a:pt x="322" y="3639"/>
                    </a:lnTo>
                    <a:lnTo>
                      <a:pt x="278" y="3626"/>
                    </a:lnTo>
                    <a:lnTo>
                      <a:pt x="236" y="3608"/>
                    </a:lnTo>
                    <a:lnTo>
                      <a:pt x="195" y="3586"/>
                    </a:lnTo>
                    <a:lnTo>
                      <a:pt x="157" y="3558"/>
                    </a:lnTo>
                    <a:lnTo>
                      <a:pt x="122" y="3527"/>
                    </a:lnTo>
                    <a:lnTo>
                      <a:pt x="91" y="3492"/>
                    </a:lnTo>
                    <a:lnTo>
                      <a:pt x="63" y="3454"/>
                    </a:lnTo>
                    <a:lnTo>
                      <a:pt x="41" y="3413"/>
                    </a:lnTo>
                    <a:lnTo>
                      <a:pt x="23" y="3371"/>
                    </a:lnTo>
                    <a:lnTo>
                      <a:pt x="10" y="3327"/>
                    </a:lnTo>
                    <a:lnTo>
                      <a:pt x="2" y="3281"/>
                    </a:lnTo>
                    <a:lnTo>
                      <a:pt x="0" y="3234"/>
                    </a:lnTo>
                    <a:lnTo>
                      <a:pt x="2" y="3187"/>
                    </a:lnTo>
                    <a:lnTo>
                      <a:pt x="10" y="3141"/>
                    </a:lnTo>
                    <a:lnTo>
                      <a:pt x="23" y="3097"/>
                    </a:lnTo>
                    <a:lnTo>
                      <a:pt x="41" y="3054"/>
                    </a:lnTo>
                    <a:lnTo>
                      <a:pt x="63" y="3013"/>
                    </a:lnTo>
                    <a:lnTo>
                      <a:pt x="91" y="2975"/>
                    </a:lnTo>
                    <a:lnTo>
                      <a:pt x="122" y="2940"/>
                    </a:lnTo>
                    <a:lnTo>
                      <a:pt x="875" y="2188"/>
                    </a:lnTo>
                    <a:lnTo>
                      <a:pt x="889" y="2176"/>
                    </a:lnTo>
                    <a:lnTo>
                      <a:pt x="905" y="2167"/>
                    </a:lnTo>
                    <a:lnTo>
                      <a:pt x="922" y="2161"/>
                    </a:lnTo>
                    <a:lnTo>
                      <a:pt x="941" y="2160"/>
                    </a:lnTo>
                    <a:lnTo>
                      <a:pt x="959" y="2161"/>
                    </a:lnTo>
                    <a:lnTo>
                      <a:pt x="977" y="2167"/>
                    </a:lnTo>
                    <a:lnTo>
                      <a:pt x="993" y="2176"/>
                    </a:lnTo>
                    <a:lnTo>
                      <a:pt x="1008" y="2188"/>
                    </a:lnTo>
                    <a:lnTo>
                      <a:pt x="1168" y="2348"/>
                    </a:lnTo>
                    <a:lnTo>
                      <a:pt x="1326" y="2190"/>
                    </a:lnTo>
                    <a:lnTo>
                      <a:pt x="1271" y="2124"/>
                    </a:lnTo>
                    <a:lnTo>
                      <a:pt x="1221" y="2053"/>
                    </a:lnTo>
                    <a:lnTo>
                      <a:pt x="1176" y="1980"/>
                    </a:lnTo>
                    <a:lnTo>
                      <a:pt x="1136" y="1905"/>
                    </a:lnTo>
                    <a:lnTo>
                      <a:pt x="1101" y="1827"/>
                    </a:lnTo>
                    <a:lnTo>
                      <a:pt x="1071" y="1747"/>
                    </a:lnTo>
                    <a:lnTo>
                      <a:pt x="1046" y="1666"/>
                    </a:lnTo>
                    <a:lnTo>
                      <a:pt x="1028" y="1582"/>
                    </a:lnTo>
                    <a:lnTo>
                      <a:pt x="1013" y="1497"/>
                    </a:lnTo>
                    <a:lnTo>
                      <a:pt x="1004" y="1410"/>
                    </a:lnTo>
                    <a:lnTo>
                      <a:pt x="1002" y="1323"/>
                    </a:lnTo>
                    <a:lnTo>
                      <a:pt x="1004" y="1236"/>
                    </a:lnTo>
                    <a:lnTo>
                      <a:pt x="1013" y="1148"/>
                    </a:lnTo>
                    <a:lnTo>
                      <a:pt x="1028" y="1063"/>
                    </a:lnTo>
                    <a:lnTo>
                      <a:pt x="1046" y="979"/>
                    </a:lnTo>
                    <a:lnTo>
                      <a:pt x="1072" y="896"/>
                    </a:lnTo>
                    <a:lnTo>
                      <a:pt x="1102" y="816"/>
                    </a:lnTo>
                    <a:lnTo>
                      <a:pt x="1137" y="738"/>
                    </a:lnTo>
                    <a:lnTo>
                      <a:pt x="1178" y="662"/>
                    </a:lnTo>
                    <a:lnTo>
                      <a:pt x="1223" y="589"/>
                    </a:lnTo>
                    <a:lnTo>
                      <a:pt x="1274" y="519"/>
                    </a:lnTo>
                    <a:lnTo>
                      <a:pt x="1329" y="451"/>
                    </a:lnTo>
                    <a:lnTo>
                      <a:pt x="1389" y="387"/>
                    </a:lnTo>
                    <a:lnTo>
                      <a:pt x="1456" y="325"/>
                    </a:lnTo>
                    <a:lnTo>
                      <a:pt x="1525" y="269"/>
                    </a:lnTo>
                    <a:lnTo>
                      <a:pt x="1597" y="217"/>
                    </a:lnTo>
                    <a:lnTo>
                      <a:pt x="1672" y="172"/>
                    </a:lnTo>
                    <a:lnTo>
                      <a:pt x="1749" y="132"/>
                    </a:lnTo>
                    <a:lnTo>
                      <a:pt x="1827" y="96"/>
                    </a:lnTo>
                    <a:lnTo>
                      <a:pt x="1908" y="66"/>
                    </a:lnTo>
                    <a:lnTo>
                      <a:pt x="1990" y="42"/>
                    </a:lnTo>
                    <a:lnTo>
                      <a:pt x="2073" y="23"/>
                    </a:lnTo>
                    <a:lnTo>
                      <a:pt x="2157" y="10"/>
                    </a:lnTo>
                    <a:lnTo>
                      <a:pt x="2241" y="2"/>
                    </a:lnTo>
                    <a:lnTo>
                      <a:pt x="23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1" name="Freeform 99"/>
              <p:cNvSpPr>
                <a:spLocks noEditPoints="1"/>
              </p:cNvSpPr>
              <p:nvPr/>
            </p:nvSpPr>
            <p:spPr bwMode="auto">
              <a:xfrm>
                <a:off x="9309100" y="2741613"/>
                <a:ext cx="290512" cy="290513"/>
              </a:xfrm>
              <a:custGeom>
                <a:avLst/>
                <a:gdLst>
                  <a:gd name="T0" fmla="*/ 793 w 1834"/>
                  <a:gd name="T1" fmla="*/ 199 h 1834"/>
                  <a:gd name="T2" fmla="*/ 613 w 1834"/>
                  <a:gd name="T3" fmla="*/ 254 h 1834"/>
                  <a:gd name="T4" fmla="*/ 450 w 1834"/>
                  <a:gd name="T5" fmla="*/ 356 h 1834"/>
                  <a:gd name="T6" fmla="*/ 318 w 1834"/>
                  <a:gd name="T7" fmla="*/ 502 h 1834"/>
                  <a:gd name="T8" fmla="*/ 230 w 1834"/>
                  <a:gd name="T9" fmla="*/ 671 h 1834"/>
                  <a:gd name="T10" fmla="*/ 190 w 1834"/>
                  <a:gd name="T11" fmla="*/ 855 h 1834"/>
                  <a:gd name="T12" fmla="*/ 198 w 1834"/>
                  <a:gd name="T13" fmla="*/ 1041 h 1834"/>
                  <a:gd name="T14" fmla="*/ 253 w 1834"/>
                  <a:gd name="T15" fmla="*/ 1221 h 1834"/>
                  <a:gd name="T16" fmla="*/ 356 w 1834"/>
                  <a:gd name="T17" fmla="*/ 1384 h 1834"/>
                  <a:gd name="T18" fmla="*/ 502 w 1834"/>
                  <a:gd name="T19" fmla="*/ 1516 h 1834"/>
                  <a:gd name="T20" fmla="*/ 672 w 1834"/>
                  <a:gd name="T21" fmla="*/ 1604 h 1834"/>
                  <a:gd name="T22" fmla="*/ 855 w 1834"/>
                  <a:gd name="T23" fmla="*/ 1644 h 1834"/>
                  <a:gd name="T24" fmla="*/ 1041 w 1834"/>
                  <a:gd name="T25" fmla="*/ 1636 h 1834"/>
                  <a:gd name="T26" fmla="*/ 1220 w 1834"/>
                  <a:gd name="T27" fmla="*/ 1581 h 1834"/>
                  <a:gd name="T28" fmla="*/ 1384 w 1834"/>
                  <a:gd name="T29" fmla="*/ 1478 h 1834"/>
                  <a:gd name="T30" fmla="*/ 1517 w 1834"/>
                  <a:gd name="T31" fmla="*/ 1332 h 1834"/>
                  <a:gd name="T32" fmla="*/ 1604 w 1834"/>
                  <a:gd name="T33" fmla="*/ 1163 h 1834"/>
                  <a:gd name="T34" fmla="*/ 1644 w 1834"/>
                  <a:gd name="T35" fmla="*/ 979 h 1834"/>
                  <a:gd name="T36" fmla="*/ 1635 w 1834"/>
                  <a:gd name="T37" fmla="*/ 793 h 1834"/>
                  <a:gd name="T38" fmla="*/ 1580 w 1834"/>
                  <a:gd name="T39" fmla="*/ 614 h 1834"/>
                  <a:gd name="T40" fmla="*/ 1478 w 1834"/>
                  <a:gd name="T41" fmla="*/ 450 h 1834"/>
                  <a:gd name="T42" fmla="*/ 1332 w 1834"/>
                  <a:gd name="T43" fmla="*/ 317 h 1834"/>
                  <a:gd name="T44" fmla="*/ 1161 w 1834"/>
                  <a:gd name="T45" fmla="*/ 230 h 1834"/>
                  <a:gd name="T46" fmla="*/ 979 w 1834"/>
                  <a:gd name="T47" fmla="*/ 190 h 1834"/>
                  <a:gd name="T48" fmla="*/ 988 w 1834"/>
                  <a:gd name="T49" fmla="*/ 3 h 1834"/>
                  <a:gd name="T50" fmla="*/ 1195 w 1834"/>
                  <a:gd name="T51" fmla="*/ 43 h 1834"/>
                  <a:gd name="T52" fmla="*/ 1390 w 1834"/>
                  <a:gd name="T53" fmla="*/ 132 h 1834"/>
                  <a:gd name="T54" fmla="*/ 1565 w 1834"/>
                  <a:gd name="T55" fmla="*/ 269 h 1834"/>
                  <a:gd name="T56" fmla="*/ 1702 w 1834"/>
                  <a:gd name="T57" fmla="*/ 444 h 1834"/>
                  <a:gd name="T58" fmla="*/ 1791 w 1834"/>
                  <a:gd name="T59" fmla="*/ 639 h 1834"/>
                  <a:gd name="T60" fmla="*/ 1831 w 1834"/>
                  <a:gd name="T61" fmla="*/ 846 h 1834"/>
                  <a:gd name="T62" fmla="*/ 1823 w 1834"/>
                  <a:gd name="T63" fmla="*/ 1057 h 1834"/>
                  <a:gd name="T64" fmla="*/ 1767 w 1834"/>
                  <a:gd name="T65" fmla="*/ 1262 h 1834"/>
                  <a:gd name="T66" fmla="*/ 1661 w 1834"/>
                  <a:gd name="T67" fmla="*/ 1452 h 1834"/>
                  <a:gd name="T68" fmla="*/ 1565 w 1834"/>
                  <a:gd name="T69" fmla="*/ 1565 h 1834"/>
                  <a:gd name="T70" fmla="*/ 1390 w 1834"/>
                  <a:gd name="T71" fmla="*/ 1702 h 1834"/>
                  <a:gd name="T72" fmla="*/ 1195 w 1834"/>
                  <a:gd name="T73" fmla="*/ 1791 h 1834"/>
                  <a:gd name="T74" fmla="*/ 988 w 1834"/>
                  <a:gd name="T75" fmla="*/ 1831 h 1834"/>
                  <a:gd name="T76" fmla="*/ 777 w 1834"/>
                  <a:gd name="T77" fmla="*/ 1823 h 1834"/>
                  <a:gd name="T78" fmla="*/ 572 w 1834"/>
                  <a:gd name="T79" fmla="*/ 1766 h 1834"/>
                  <a:gd name="T80" fmla="*/ 382 w 1834"/>
                  <a:gd name="T81" fmla="*/ 1662 h 1834"/>
                  <a:gd name="T82" fmla="*/ 218 w 1834"/>
                  <a:gd name="T83" fmla="*/ 1510 h 1834"/>
                  <a:gd name="T84" fmla="*/ 96 w 1834"/>
                  <a:gd name="T85" fmla="*/ 1327 h 1834"/>
                  <a:gd name="T86" fmla="*/ 24 w 1834"/>
                  <a:gd name="T87" fmla="*/ 1127 h 1834"/>
                  <a:gd name="T88" fmla="*/ 0 w 1834"/>
                  <a:gd name="T89" fmla="*/ 917 h 1834"/>
                  <a:gd name="T90" fmla="*/ 24 w 1834"/>
                  <a:gd name="T91" fmla="*/ 707 h 1834"/>
                  <a:gd name="T92" fmla="*/ 96 w 1834"/>
                  <a:gd name="T93" fmla="*/ 507 h 1834"/>
                  <a:gd name="T94" fmla="*/ 218 w 1834"/>
                  <a:gd name="T95" fmla="*/ 324 h 1834"/>
                  <a:gd name="T96" fmla="*/ 382 w 1834"/>
                  <a:gd name="T97" fmla="*/ 173 h 1834"/>
                  <a:gd name="T98" fmla="*/ 572 w 1834"/>
                  <a:gd name="T99" fmla="*/ 68 h 1834"/>
                  <a:gd name="T100" fmla="*/ 777 w 1834"/>
                  <a:gd name="T101" fmla="*/ 11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34" h="1834">
                    <a:moveTo>
                      <a:pt x="917" y="188"/>
                    </a:moveTo>
                    <a:lnTo>
                      <a:pt x="855" y="190"/>
                    </a:lnTo>
                    <a:lnTo>
                      <a:pt x="793" y="199"/>
                    </a:lnTo>
                    <a:lnTo>
                      <a:pt x="732" y="211"/>
                    </a:lnTo>
                    <a:lnTo>
                      <a:pt x="672" y="230"/>
                    </a:lnTo>
                    <a:lnTo>
                      <a:pt x="613" y="254"/>
                    </a:lnTo>
                    <a:lnTo>
                      <a:pt x="556" y="283"/>
                    </a:lnTo>
                    <a:lnTo>
                      <a:pt x="502" y="317"/>
                    </a:lnTo>
                    <a:lnTo>
                      <a:pt x="450" y="356"/>
                    </a:lnTo>
                    <a:lnTo>
                      <a:pt x="402" y="402"/>
                    </a:lnTo>
                    <a:lnTo>
                      <a:pt x="356" y="450"/>
                    </a:lnTo>
                    <a:lnTo>
                      <a:pt x="318" y="502"/>
                    </a:lnTo>
                    <a:lnTo>
                      <a:pt x="283" y="556"/>
                    </a:lnTo>
                    <a:lnTo>
                      <a:pt x="253" y="614"/>
                    </a:lnTo>
                    <a:lnTo>
                      <a:pt x="230" y="671"/>
                    </a:lnTo>
                    <a:lnTo>
                      <a:pt x="211" y="732"/>
                    </a:lnTo>
                    <a:lnTo>
                      <a:pt x="198" y="793"/>
                    </a:lnTo>
                    <a:lnTo>
                      <a:pt x="190" y="855"/>
                    </a:lnTo>
                    <a:lnTo>
                      <a:pt x="188" y="917"/>
                    </a:lnTo>
                    <a:lnTo>
                      <a:pt x="190" y="979"/>
                    </a:lnTo>
                    <a:lnTo>
                      <a:pt x="198" y="1041"/>
                    </a:lnTo>
                    <a:lnTo>
                      <a:pt x="211" y="1102"/>
                    </a:lnTo>
                    <a:lnTo>
                      <a:pt x="230" y="1163"/>
                    </a:lnTo>
                    <a:lnTo>
                      <a:pt x="253" y="1221"/>
                    </a:lnTo>
                    <a:lnTo>
                      <a:pt x="283" y="1278"/>
                    </a:lnTo>
                    <a:lnTo>
                      <a:pt x="318" y="1332"/>
                    </a:lnTo>
                    <a:lnTo>
                      <a:pt x="356" y="1384"/>
                    </a:lnTo>
                    <a:lnTo>
                      <a:pt x="402" y="1432"/>
                    </a:lnTo>
                    <a:lnTo>
                      <a:pt x="450" y="1478"/>
                    </a:lnTo>
                    <a:lnTo>
                      <a:pt x="502" y="1516"/>
                    </a:lnTo>
                    <a:lnTo>
                      <a:pt x="556" y="1551"/>
                    </a:lnTo>
                    <a:lnTo>
                      <a:pt x="613" y="1581"/>
                    </a:lnTo>
                    <a:lnTo>
                      <a:pt x="672" y="1604"/>
                    </a:lnTo>
                    <a:lnTo>
                      <a:pt x="732" y="1623"/>
                    </a:lnTo>
                    <a:lnTo>
                      <a:pt x="793" y="1636"/>
                    </a:lnTo>
                    <a:lnTo>
                      <a:pt x="855" y="1644"/>
                    </a:lnTo>
                    <a:lnTo>
                      <a:pt x="917" y="1646"/>
                    </a:lnTo>
                    <a:lnTo>
                      <a:pt x="979" y="1644"/>
                    </a:lnTo>
                    <a:lnTo>
                      <a:pt x="1041" y="1636"/>
                    </a:lnTo>
                    <a:lnTo>
                      <a:pt x="1102" y="1623"/>
                    </a:lnTo>
                    <a:lnTo>
                      <a:pt x="1161" y="1604"/>
                    </a:lnTo>
                    <a:lnTo>
                      <a:pt x="1220" y="1581"/>
                    </a:lnTo>
                    <a:lnTo>
                      <a:pt x="1278" y="1551"/>
                    </a:lnTo>
                    <a:lnTo>
                      <a:pt x="1332" y="1516"/>
                    </a:lnTo>
                    <a:lnTo>
                      <a:pt x="1384" y="1478"/>
                    </a:lnTo>
                    <a:lnTo>
                      <a:pt x="1432" y="1432"/>
                    </a:lnTo>
                    <a:lnTo>
                      <a:pt x="1478" y="1384"/>
                    </a:lnTo>
                    <a:lnTo>
                      <a:pt x="1517" y="1332"/>
                    </a:lnTo>
                    <a:lnTo>
                      <a:pt x="1551" y="1278"/>
                    </a:lnTo>
                    <a:lnTo>
                      <a:pt x="1580" y="1221"/>
                    </a:lnTo>
                    <a:lnTo>
                      <a:pt x="1604" y="1163"/>
                    </a:lnTo>
                    <a:lnTo>
                      <a:pt x="1623" y="1102"/>
                    </a:lnTo>
                    <a:lnTo>
                      <a:pt x="1635" y="1041"/>
                    </a:lnTo>
                    <a:lnTo>
                      <a:pt x="1644" y="979"/>
                    </a:lnTo>
                    <a:lnTo>
                      <a:pt x="1646" y="917"/>
                    </a:lnTo>
                    <a:lnTo>
                      <a:pt x="1644" y="855"/>
                    </a:lnTo>
                    <a:lnTo>
                      <a:pt x="1635" y="793"/>
                    </a:lnTo>
                    <a:lnTo>
                      <a:pt x="1623" y="732"/>
                    </a:lnTo>
                    <a:lnTo>
                      <a:pt x="1604" y="671"/>
                    </a:lnTo>
                    <a:lnTo>
                      <a:pt x="1580" y="614"/>
                    </a:lnTo>
                    <a:lnTo>
                      <a:pt x="1551" y="556"/>
                    </a:lnTo>
                    <a:lnTo>
                      <a:pt x="1517" y="502"/>
                    </a:lnTo>
                    <a:lnTo>
                      <a:pt x="1478" y="450"/>
                    </a:lnTo>
                    <a:lnTo>
                      <a:pt x="1432" y="402"/>
                    </a:lnTo>
                    <a:lnTo>
                      <a:pt x="1384" y="356"/>
                    </a:lnTo>
                    <a:lnTo>
                      <a:pt x="1332" y="317"/>
                    </a:lnTo>
                    <a:lnTo>
                      <a:pt x="1278" y="283"/>
                    </a:lnTo>
                    <a:lnTo>
                      <a:pt x="1220" y="254"/>
                    </a:lnTo>
                    <a:lnTo>
                      <a:pt x="1161" y="230"/>
                    </a:lnTo>
                    <a:lnTo>
                      <a:pt x="1102" y="211"/>
                    </a:lnTo>
                    <a:lnTo>
                      <a:pt x="1041" y="199"/>
                    </a:lnTo>
                    <a:lnTo>
                      <a:pt x="979" y="190"/>
                    </a:lnTo>
                    <a:lnTo>
                      <a:pt x="917" y="188"/>
                    </a:lnTo>
                    <a:close/>
                    <a:moveTo>
                      <a:pt x="917" y="0"/>
                    </a:moveTo>
                    <a:lnTo>
                      <a:pt x="988" y="3"/>
                    </a:lnTo>
                    <a:lnTo>
                      <a:pt x="1058" y="11"/>
                    </a:lnTo>
                    <a:lnTo>
                      <a:pt x="1127" y="24"/>
                    </a:lnTo>
                    <a:lnTo>
                      <a:pt x="1195" y="43"/>
                    </a:lnTo>
                    <a:lnTo>
                      <a:pt x="1262" y="68"/>
                    </a:lnTo>
                    <a:lnTo>
                      <a:pt x="1327" y="97"/>
                    </a:lnTo>
                    <a:lnTo>
                      <a:pt x="1390" y="132"/>
                    </a:lnTo>
                    <a:lnTo>
                      <a:pt x="1452" y="173"/>
                    </a:lnTo>
                    <a:lnTo>
                      <a:pt x="1510" y="218"/>
                    </a:lnTo>
                    <a:lnTo>
                      <a:pt x="1565" y="269"/>
                    </a:lnTo>
                    <a:lnTo>
                      <a:pt x="1616" y="324"/>
                    </a:lnTo>
                    <a:lnTo>
                      <a:pt x="1661" y="382"/>
                    </a:lnTo>
                    <a:lnTo>
                      <a:pt x="1702" y="444"/>
                    </a:lnTo>
                    <a:lnTo>
                      <a:pt x="1737" y="507"/>
                    </a:lnTo>
                    <a:lnTo>
                      <a:pt x="1767" y="572"/>
                    </a:lnTo>
                    <a:lnTo>
                      <a:pt x="1791" y="639"/>
                    </a:lnTo>
                    <a:lnTo>
                      <a:pt x="1810" y="707"/>
                    </a:lnTo>
                    <a:lnTo>
                      <a:pt x="1823" y="776"/>
                    </a:lnTo>
                    <a:lnTo>
                      <a:pt x="1831" y="846"/>
                    </a:lnTo>
                    <a:lnTo>
                      <a:pt x="1834" y="917"/>
                    </a:lnTo>
                    <a:lnTo>
                      <a:pt x="1831" y="988"/>
                    </a:lnTo>
                    <a:lnTo>
                      <a:pt x="1823" y="1057"/>
                    </a:lnTo>
                    <a:lnTo>
                      <a:pt x="1810" y="1127"/>
                    </a:lnTo>
                    <a:lnTo>
                      <a:pt x="1791" y="1196"/>
                    </a:lnTo>
                    <a:lnTo>
                      <a:pt x="1767" y="1262"/>
                    </a:lnTo>
                    <a:lnTo>
                      <a:pt x="1737" y="1327"/>
                    </a:lnTo>
                    <a:lnTo>
                      <a:pt x="1702" y="1391"/>
                    </a:lnTo>
                    <a:lnTo>
                      <a:pt x="1661" y="1452"/>
                    </a:lnTo>
                    <a:lnTo>
                      <a:pt x="1616" y="1510"/>
                    </a:lnTo>
                    <a:lnTo>
                      <a:pt x="1565" y="1565"/>
                    </a:lnTo>
                    <a:lnTo>
                      <a:pt x="1565" y="1565"/>
                    </a:lnTo>
                    <a:lnTo>
                      <a:pt x="1510" y="1616"/>
                    </a:lnTo>
                    <a:lnTo>
                      <a:pt x="1452" y="1662"/>
                    </a:lnTo>
                    <a:lnTo>
                      <a:pt x="1390" y="1702"/>
                    </a:lnTo>
                    <a:lnTo>
                      <a:pt x="1327" y="1738"/>
                    </a:lnTo>
                    <a:lnTo>
                      <a:pt x="1262" y="1766"/>
                    </a:lnTo>
                    <a:lnTo>
                      <a:pt x="1195" y="1791"/>
                    </a:lnTo>
                    <a:lnTo>
                      <a:pt x="1127" y="1810"/>
                    </a:lnTo>
                    <a:lnTo>
                      <a:pt x="1058" y="1823"/>
                    </a:lnTo>
                    <a:lnTo>
                      <a:pt x="988" y="1831"/>
                    </a:lnTo>
                    <a:lnTo>
                      <a:pt x="917" y="1834"/>
                    </a:lnTo>
                    <a:lnTo>
                      <a:pt x="846" y="1831"/>
                    </a:lnTo>
                    <a:lnTo>
                      <a:pt x="777" y="1823"/>
                    </a:lnTo>
                    <a:lnTo>
                      <a:pt x="707" y="1810"/>
                    </a:lnTo>
                    <a:lnTo>
                      <a:pt x="638" y="1791"/>
                    </a:lnTo>
                    <a:lnTo>
                      <a:pt x="572" y="1766"/>
                    </a:lnTo>
                    <a:lnTo>
                      <a:pt x="507" y="1738"/>
                    </a:lnTo>
                    <a:lnTo>
                      <a:pt x="443" y="1702"/>
                    </a:lnTo>
                    <a:lnTo>
                      <a:pt x="382" y="1662"/>
                    </a:lnTo>
                    <a:lnTo>
                      <a:pt x="324" y="1616"/>
                    </a:lnTo>
                    <a:lnTo>
                      <a:pt x="269" y="1565"/>
                    </a:lnTo>
                    <a:lnTo>
                      <a:pt x="218" y="1510"/>
                    </a:lnTo>
                    <a:lnTo>
                      <a:pt x="172" y="1452"/>
                    </a:lnTo>
                    <a:lnTo>
                      <a:pt x="132" y="1391"/>
                    </a:lnTo>
                    <a:lnTo>
                      <a:pt x="96" y="1327"/>
                    </a:lnTo>
                    <a:lnTo>
                      <a:pt x="68" y="1262"/>
                    </a:lnTo>
                    <a:lnTo>
                      <a:pt x="43" y="1196"/>
                    </a:lnTo>
                    <a:lnTo>
                      <a:pt x="24" y="1127"/>
                    </a:lnTo>
                    <a:lnTo>
                      <a:pt x="11" y="1057"/>
                    </a:lnTo>
                    <a:lnTo>
                      <a:pt x="3" y="988"/>
                    </a:lnTo>
                    <a:lnTo>
                      <a:pt x="0" y="917"/>
                    </a:lnTo>
                    <a:lnTo>
                      <a:pt x="3" y="846"/>
                    </a:lnTo>
                    <a:lnTo>
                      <a:pt x="11" y="776"/>
                    </a:lnTo>
                    <a:lnTo>
                      <a:pt x="24" y="707"/>
                    </a:lnTo>
                    <a:lnTo>
                      <a:pt x="43" y="639"/>
                    </a:lnTo>
                    <a:lnTo>
                      <a:pt x="68" y="572"/>
                    </a:lnTo>
                    <a:lnTo>
                      <a:pt x="96" y="507"/>
                    </a:lnTo>
                    <a:lnTo>
                      <a:pt x="132" y="444"/>
                    </a:lnTo>
                    <a:lnTo>
                      <a:pt x="172" y="382"/>
                    </a:lnTo>
                    <a:lnTo>
                      <a:pt x="218" y="324"/>
                    </a:lnTo>
                    <a:lnTo>
                      <a:pt x="269" y="269"/>
                    </a:lnTo>
                    <a:lnTo>
                      <a:pt x="324" y="218"/>
                    </a:lnTo>
                    <a:lnTo>
                      <a:pt x="382" y="173"/>
                    </a:lnTo>
                    <a:lnTo>
                      <a:pt x="443" y="132"/>
                    </a:lnTo>
                    <a:lnTo>
                      <a:pt x="507" y="97"/>
                    </a:lnTo>
                    <a:lnTo>
                      <a:pt x="572" y="68"/>
                    </a:lnTo>
                    <a:lnTo>
                      <a:pt x="638" y="43"/>
                    </a:lnTo>
                    <a:lnTo>
                      <a:pt x="707" y="24"/>
                    </a:lnTo>
                    <a:lnTo>
                      <a:pt x="777" y="11"/>
                    </a:lnTo>
                    <a:lnTo>
                      <a:pt x="846" y="3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2" name="Freeform 100"/>
              <p:cNvSpPr/>
              <p:nvPr/>
            </p:nvSpPr>
            <p:spPr bwMode="auto">
              <a:xfrm>
                <a:off x="9394825" y="2808288"/>
                <a:ext cx="119062" cy="47625"/>
              </a:xfrm>
              <a:custGeom>
                <a:avLst/>
                <a:gdLst>
                  <a:gd name="T0" fmla="*/ 352 w 753"/>
                  <a:gd name="T1" fmla="*/ 0 h 304"/>
                  <a:gd name="T2" fmla="*/ 402 w 753"/>
                  <a:gd name="T3" fmla="*/ 0 h 304"/>
                  <a:gd name="T4" fmla="*/ 452 w 753"/>
                  <a:gd name="T5" fmla="*/ 4 h 304"/>
                  <a:gd name="T6" fmla="*/ 502 w 753"/>
                  <a:gd name="T7" fmla="*/ 15 h 304"/>
                  <a:gd name="T8" fmla="*/ 551 w 753"/>
                  <a:gd name="T9" fmla="*/ 31 h 304"/>
                  <a:gd name="T10" fmla="*/ 598 w 753"/>
                  <a:gd name="T11" fmla="*/ 51 h 304"/>
                  <a:gd name="T12" fmla="*/ 644 w 753"/>
                  <a:gd name="T13" fmla="*/ 77 h 304"/>
                  <a:gd name="T14" fmla="*/ 687 w 753"/>
                  <a:gd name="T15" fmla="*/ 107 h 304"/>
                  <a:gd name="T16" fmla="*/ 727 w 753"/>
                  <a:gd name="T17" fmla="*/ 143 h 304"/>
                  <a:gd name="T18" fmla="*/ 740 w 753"/>
                  <a:gd name="T19" fmla="*/ 160 h 304"/>
                  <a:gd name="T20" fmla="*/ 749 w 753"/>
                  <a:gd name="T21" fmla="*/ 179 h 304"/>
                  <a:gd name="T22" fmla="*/ 753 w 753"/>
                  <a:gd name="T23" fmla="*/ 200 h 304"/>
                  <a:gd name="T24" fmla="*/ 753 w 753"/>
                  <a:gd name="T25" fmla="*/ 220 h 304"/>
                  <a:gd name="T26" fmla="*/ 749 w 753"/>
                  <a:gd name="T27" fmla="*/ 241 h 304"/>
                  <a:gd name="T28" fmla="*/ 740 w 753"/>
                  <a:gd name="T29" fmla="*/ 260 h 304"/>
                  <a:gd name="T30" fmla="*/ 727 w 753"/>
                  <a:gd name="T31" fmla="*/ 276 h 304"/>
                  <a:gd name="T32" fmla="*/ 712 w 753"/>
                  <a:gd name="T33" fmla="*/ 288 h 304"/>
                  <a:gd name="T34" fmla="*/ 696 w 753"/>
                  <a:gd name="T35" fmla="*/ 297 h 304"/>
                  <a:gd name="T36" fmla="*/ 678 w 753"/>
                  <a:gd name="T37" fmla="*/ 302 h 304"/>
                  <a:gd name="T38" fmla="*/ 660 w 753"/>
                  <a:gd name="T39" fmla="*/ 304 h 304"/>
                  <a:gd name="T40" fmla="*/ 643 w 753"/>
                  <a:gd name="T41" fmla="*/ 302 h 304"/>
                  <a:gd name="T42" fmla="*/ 625 w 753"/>
                  <a:gd name="T43" fmla="*/ 297 h 304"/>
                  <a:gd name="T44" fmla="*/ 608 w 753"/>
                  <a:gd name="T45" fmla="*/ 288 h 304"/>
                  <a:gd name="T46" fmla="*/ 594 w 753"/>
                  <a:gd name="T47" fmla="*/ 276 h 304"/>
                  <a:gd name="T48" fmla="*/ 563 w 753"/>
                  <a:gd name="T49" fmla="*/ 249 h 304"/>
                  <a:gd name="T50" fmla="*/ 529 w 753"/>
                  <a:gd name="T51" fmla="*/ 226 h 304"/>
                  <a:gd name="T52" fmla="*/ 492 w 753"/>
                  <a:gd name="T53" fmla="*/ 209 h 304"/>
                  <a:gd name="T54" fmla="*/ 454 w 753"/>
                  <a:gd name="T55" fmla="*/ 197 h 304"/>
                  <a:gd name="T56" fmla="*/ 416 w 753"/>
                  <a:gd name="T57" fmla="*/ 189 h 304"/>
                  <a:gd name="T58" fmla="*/ 377 w 753"/>
                  <a:gd name="T59" fmla="*/ 187 h 304"/>
                  <a:gd name="T60" fmla="*/ 337 w 753"/>
                  <a:gd name="T61" fmla="*/ 189 h 304"/>
                  <a:gd name="T62" fmla="*/ 300 w 753"/>
                  <a:gd name="T63" fmla="*/ 197 h 304"/>
                  <a:gd name="T64" fmla="*/ 262 w 753"/>
                  <a:gd name="T65" fmla="*/ 209 h 304"/>
                  <a:gd name="T66" fmla="*/ 226 w 753"/>
                  <a:gd name="T67" fmla="*/ 226 h 304"/>
                  <a:gd name="T68" fmla="*/ 191 w 753"/>
                  <a:gd name="T69" fmla="*/ 249 h 304"/>
                  <a:gd name="T70" fmla="*/ 160 w 753"/>
                  <a:gd name="T71" fmla="*/ 276 h 304"/>
                  <a:gd name="T72" fmla="*/ 144 w 753"/>
                  <a:gd name="T73" fmla="*/ 289 h 304"/>
                  <a:gd name="T74" fmla="*/ 124 w 753"/>
                  <a:gd name="T75" fmla="*/ 298 h 304"/>
                  <a:gd name="T76" fmla="*/ 104 w 753"/>
                  <a:gd name="T77" fmla="*/ 303 h 304"/>
                  <a:gd name="T78" fmla="*/ 84 w 753"/>
                  <a:gd name="T79" fmla="*/ 303 h 304"/>
                  <a:gd name="T80" fmla="*/ 63 w 753"/>
                  <a:gd name="T81" fmla="*/ 298 h 304"/>
                  <a:gd name="T82" fmla="*/ 44 w 753"/>
                  <a:gd name="T83" fmla="*/ 289 h 304"/>
                  <a:gd name="T84" fmla="*/ 28 w 753"/>
                  <a:gd name="T85" fmla="*/ 276 h 304"/>
                  <a:gd name="T86" fmla="*/ 14 w 753"/>
                  <a:gd name="T87" fmla="*/ 260 h 304"/>
                  <a:gd name="T88" fmla="*/ 4 w 753"/>
                  <a:gd name="T89" fmla="*/ 241 h 304"/>
                  <a:gd name="T90" fmla="*/ 0 w 753"/>
                  <a:gd name="T91" fmla="*/ 220 h 304"/>
                  <a:gd name="T92" fmla="*/ 0 w 753"/>
                  <a:gd name="T93" fmla="*/ 200 h 304"/>
                  <a:gd name="T94" fmla="*/ 4 w 753"/>
                  <a:gd name="T95" fmla="*/ 179 h 304"/>
                  <a:gd name="T96" fmla="*/ 14 w 753"/>
                  <a:gd name="T97" fmla="*/ 160 h 304"/>
                  <a:gd name="T98" fmla="*/ 28 w 753"/>
                  <a:gd name="T99" fmla="*/ 143 h 304"/>
                  <a:gd name="T100" fmla="*/ 67 w 753"/>
                  <a:gd name="T101" fmla="*/ 107 h 304"/>
                  <a:gd name="T102" fmla="*/ 110 w 753"/>
                  <a:gd name="T103" fmla="*/ 77 h 304"/>
                  <a:gd name="T104" fmla="*/ 156 w 753"/>
                  <a:gd name="T105" fmla="*/ 51 h 304"/>
                  <a:gd name="T106" fmla="*/ 202 w 753"/>
                  <a:gd name="T107" fmla="*/ 31 h 304"/>
                  <a:gd name="T108" fmla="*/ 251 w 753"/>
                  <a:gd name="T109" fmla="*/ 15 h 304"/>
                  <a:gd name="T110" fmla="*/ 301 w 753"/>
                  <a:gd name="T111" fmla="*/ 4 h 304"/>
                  <a:gd name="T112" fmla="*/ 352 w 753"/>
                  <a:gd name="T113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53" h="304">
                    <a:moveTo>
                      <a:pt x="352" y="0"/>
                    </a:moveTo>
                    <a:lnTo>
                      <a:pt x="402" y="0"/>
                    </a:lnTo>
                    <a:lnTo>
                      <a:pt x="452" y="4"/>
                    </a:lnTo>
                    <a:lnTo>
                      <a:pt x="502" y="15"/>
                    </a:lnTo>
                    <a:lnTo>
                      <a:pt x="551" y="31"/>
                    </a:lnTo>
                    <a:lnTo>
                      <a:pt x="598" y="51"/>
                    </a:lnTo>
                    <a:lnTo>
                      <a:pt x="644" y="77"/>
                    </a:lnTo>
                    <a:lnTo>
                      <a:pt x="687" y="107"/>
                    </a:lnTo>
                    <a:lnTo>
                      <a:pt x="727" y="143"/>
                    </a:lnTo>
                    <a:lnTo>
                      <a:pt x="740" y="160"/>
                    </a:lnTo>
                    <a:lnTo>
                      <a:pt x="749" y="179"/>
                    </a:lnTo>
                    <a:lnTo>
                      <a:pt x="753" y="200"/>
                    </a:lnTo>
                    <a:lnTo>
                      <a:pt x="753" y="220"/>
                    </a:lnTo>
                    <a:lnTo>
                      <a:pt x="749" y="241"/>
                    </a:lnTo>
                    <a:lnTo>
                      <a:pt x="740" y="260"/>
                    </a:lnTo>
                    <a:lnTo>
                      <a:pt x="727" y="276"/>
                    </a:lnTo>
                    <a:lnTo>
                      <a:pt x="712" y="288"/>
                    </a:lnTo>
                    <a:lnTo>
                      <a:pt x="696" y="297"/>
                    </a:lnTo>
                    <a:lnTo>
                      <a:pt x="678" y="302"/>
                    </a:lnTo>
                    <a:lnTo>
                      <a:pt x="660" y="304"/>
                    </a:lnTo>
                    <a:lnTo>
                      <a:pt x="643" y="302"/>
                    </a:lnTo>
                    <a:lnTo>
                      <a:pt x="625" y="297"/>
                    </a:lnTo>
                    <a:lnTo>
                      <a:pt x="608" y="288"/>
                    </a:lnTo>
                    <a:lnTo>
                      <a:pt x="594" y="276"/>
                    </a:lnTo>
                    <a:lnTo>
                      <a:pt x="563" y="249"/>
                    </a:lnTo>
                    <a:lnTo>
                      <a:pt x="529" y="226"/>
                    </a:lnTo>
                    <a:lnTo>
                      <a:pt x="492" y="209"/>
                    </a:lnTo>
                    <a:lnTo>
                      <a:pt x="454" y="197"/>
                    </a:lnTo>
                    <a:lnTo>
                      <a:pt x="416" y="189"/>
                    </a:lnTo>
                    <a:lnTo>
                      <a:pt x="377" y="187"/>
                    </a:lnTo>
                    <a:lnTo>
                      <a:pt x="337" y="189"/>
                    </a:lnTo>
                    <a:lnTo>
                      <a:pt x="300" y="197"/>
                    </a:lnTo>
                    <a:lnTo>
                      <a:pt x="262" y="209"/>
                    </a:lnTo>
                    <a:lnTo>
                      <a:pt x="226" y="226"/>
                    </a:lnTo>
                    <a:lnTo>
                      <a:pt x="191" y="249"/>
                    </a:lnTo>
                    <a:lnTo>
                      <a:pt x="160" y="276"/>
                    </a:lnTo>
                    <a:lnTo>
                      <a:pt x="144" y="289"/>
                    </a:lnTo>
                    <a:lnTo>
                      <a:pt x="124" y="298"/>
                    </a:lnTo>
                    <a:lnTo>
                      <a:pt x="104" y="303"/>
                    </a:lnTo>
                    <a:lnTo>
                      <a:pt x="84" y="303"/>
                    </a:lnTo>
                    <a:lnTo>
                      <a:pt x="63" y="298"/>
                    </a:lnTo>
                    <a:lnTo>
                      <a:pt x="44" y="289"/>
                    </a:lnTo>
                    <a:lnTo>
                      <a:pt x="28" y="276"/>
                    </a:lnTo>
                    <a:lnTo>
                      <a:pt x="14" y="260"/>
                    </a:lnTo>
                    <a:lnTo>
                      <a:pt x="4" y="241"/>
                    </a:lnTo>
                    <a:lnTo>
                      <a:pt x="0" y="220"/>
                    </a:lnTo>
                    <a:lnTo>
                      <a:pt x="0" y="200"/>
                    </a:lnTo>
                    <a:lnTo>
                      <a:pt x="4" y="179"/>
                    </a:lnTo>
                    <a:lnTo>
                      <a:pt x="14" y="160"/>
                    </a:lnTo>
                    <a:lnTo>
                      <a:pt x="28" y="143"/>
                    </a:lnTo>
                    <a:lnTo>
                      <a:pt x="67" y="107"/>
                    </a:lnTo>
                    <a:lnTo>
                      <a:pt x="110" y="77"/>
                    </a:lnTo>
                    <a:lnTo>
                      <a:pt x="156" y="51"/>
                    </a:lnTo>
                    <a:lnTo>
                      <a:pt x="202" y="31"/>
                    </a:lnTo>
                    <a:lnTo>
                      <a:pt x="251" y="15"/>
                    </a:lnTo>
                    <a:lnTo>
                      <a:pt x="301" y="4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13" name="Freeform 164"/>
            <p:cNvSpPr>
              <a:spLocks noEditPoints="1"/>
            </p:cNvSpPr>
            <p:nvPr/>
          </p:nvSpPr>
          <p:spPr bwMode="auto">
            <a:xfrm>
              <a:off x="4312755" y="1866403"/>
              <a:ext cx="462147" cy="411501"/>
            </a:xfrm>
            <a:custGeom>
              <a:avLst/>
              <a:gdLst>
                <a:gd name="T0" fmla="*/ 171 w 3653"/>
                <a:gd name="T1" fmla="*/ 2242 h 3248"/>
                <a:gd name="T2" fmla="*/ 171 w 3653"/>
                <a:gd name="T3" fmla="*/ 2273 h 3248"/>
                <a:gd name="T4" fmla="*/ 1756 w 3653"/>
                <a:gd name="T5" fmla="*/ 3070 h 3248"/>
                <a:gd name="T6" fmla="*/ 1897 w 3653"/>
                <a:gd name="T7" fmla="*/ 3070 h 3248"/>
                <a:gd name="T8" fmla="*/ 3481 w 3653"/>
                <a:gd name="T9" fmla="*/ 2273 h 3248"/>
                <a:gd name="T10" fmla="*/ 3481 w 3653"/>
                <a:gd name="T11" fmla="*/ 2242 h 3248"/>
                <a:gd name="T12" fmla="*/ 2005 w 3653"/>
                <a:gd name="T13" fmla="*/ 2572 h 3248"/>
                <a:gd name="T14" fmla="*/ 1827 w 3653"/>
                <a:gd name="T15" fmla="*/ 2614 h 3248"/>
                <a:gd name="T16" fmla="*/ 1647 w 3653"/>
                <a:gd name="T17" fmla="*/ 2572 h 3248"/>
                <a:gd name="T18" fmla="*/ 1962 w 3653"/>
                <a:gd name="T19" fmla="*/ 1956 h 3248"/>
                <a:gd name="T20" fmla="*/ 1780 w 3653"/>
                <a:gd name="T21" fmla="*/ 1977 h 3248"/>
                <a:gd name="T22" fmla="*/ 571 w 3653"/>
                <a:gd name="T23" fmla="*/ 1401 h 3248"/>
                <a:gd name="T24" fmla="*/ 169 w 3653"/>
                <a:gd name="T25" fmla="*/ 1617 h 3248"/>
                <a:gd name="T26" fmla="*/ 177 w 3653"/>
                <a:gd name="T27" fmla="*/ 1648 h 3248"/>
                <a:gd name="T28" fmla="*/ 1791 w 3653"/>
                <a:gd name="T29" fmla="*/ 2444 h 3248"/>
                <a:gd name="T30" fmla="*/ 1931 w 3653"/>
                <a:gd name="T31" fmla="*/ 2421 h 3248"/>
                <a:gd name="T32" fmla="*/ 3485 w 3653"/>
                <a:gd name="T33" fmla="*/ 1631 h 3248"/>
                <a:gd name="T34" fmla="*/ 3476 w 3653"/>
                <a:gd name="T35" fmla="*/ 1600 h 3248"/>
                <a:gd name="T36" fmla="*/ 1791 w 3653"/>
                <a:gd name="T37" fmla="*/ 171 h 3248"/>
                <a:gd name="T38" fmla="*/ 177 w 3653"/>
                <a:gd name="T39" fmla="*/ 966 h 3248"/>
                <a:gd name="T40" fmla="*/ 169 w 3653"/>
                <a:gd name="T41" fmla="*/ 997 h 3248"/>
                <a:gd name="T42" fmla="*/ 1722 w 3653"/>
                <a:gd name="T43" fmla="*/ 1788 h 3248"/>
                <a:gd name="T44" fmla="*/ 1862 w 3653"/>
                <a:gd name="T45" fmla="*/ 1810 h 3248"/>
                <a:gd name="T46" fmla="*/ 3476 w 3653"/>
                <a:gd name="T47" fmla="*/ 1014 h 3248"/>
                <a:gd name="T48" fmla="*/ 3485 w 3653"/>
                <a:gd name="T49" fmla="*/ 983 h 3248"/>
                <a:gd name="T50" fmla="*/ 1930 w 3653"/>
                <a:gd name="T51" fmla="*/ 192 h 3248"/>
                <a:gd name="T52" fmla="*/ 1827 w 3653"/>
                <a:gd name="T53" fmla="*/ 0 h 3248"/>
                <a:gd name="T54" fmla="*/ 2005 w 3653"/>
                <a:gd name="T55" fmla="*/ 42 h 3248"/>
                <a:gd name="T56" fmla="*/ 3613 w 3653"/>
                <a:gd name="T57" fmla="*/ 870 h 3248"/>
                <a:gd name="T58" fmla="*/ 3653 w 3653"/>
                <a:gd name="T59" fmla="*/ 990 h 3248"/>
                <a:gd name="T60" fmla="*/ 3615 w 3653"/>
                <a:gd name="T61" fmla="*/ 1109 h 3248"/>
                <a:gd name="T62" fmla="*/ 3541 w 3653"/>
                <a:gd name="T63" fmla="*/ 1171 h 3248"/>
                <a:gd name="T64" fmla="*/ 3593 w 3653"/>
                <a:gd name="T65" fmla="*/ 1481 h 3248"/>
                <a:gd name="T66" fmla="*/ 3650 w 3653"/>
                <a:gd name="T67" fmla="*/ 1591 h 3248"/>
                <a:gd name="T68" fmla="*/ 3630 w 3653"/>
                <a:gd name="T69" fmla="*/ 1717 h 3248"/>
                <a:gd name="T70" fmla="*/ 3541 w 3653"/>
                <a:gd name="T71" fmla="*/ 1805 h 3248"/>
                <a:gd name="T72" fmla="*/ 3593 w 3653"/>
                <a:gd name="T73" fmla="*/ 2114 h 3248"/>
                <a:gd name="T74" fmla="*/ 3650 w 3653"/>
                <a:gd name="T75" fmla="*/ 2225 h 3248"/>
                <a:gd name="T76" fmla="*/ 3630 w 3653"/>
                <a:gd name="T77" fmla="*/ 2350 h 3248"/>
                <a:gd name="T78" fmla="*/ 3541 w 3653"/>
                <a:gd name="T79" fmla="*/ 2439 h 3248"/>
                <a:gd name="T80" fmla="*/ 1872 w 3653"/>
                <a:gd name="T81" fmla="*/ 3245 h 3248"/>
                <a:gd name="T82" fmla="*/ 1690 w 3653"/>
                <a:gd name="T83" fmla="*/ 3224 h 3248"/>
                <a:gd name="T84" fmla="*/ 60 w 3653"/>
                <a:gd name="T85" fmla="*/ 2401 h 3248"/>
                <a:gd name="T86" fmla="*/ 2 w 3653"/>
                <a:gd name="T87" fmla="*/ 2290 h 3248"/>
                <a:gd name="T88" fmla="*/ 22 w 3653"/>
                <a:gd name="T89" fmla="*/ 2164 h 3248"/>
                <a:gd name="T90" fmla="*/ 112 w 3653"/>
                <a:gd name="T91" fmla="*/ 2077 h 3248"/>
                <a:gd name="T92" fmla="*/ 60 w 3653"/>
                <a:gd name="T93" fmla="*/ 1768 h 3248"/>
                <a:gd name="T94" fmla="*/ 2 w 3653"/>
                <a:gd name="T95" fmla="*/ 1657 h 3248"/>
                <a:gd name="T96" fmla="*/ 22 w 3653"/>
                <a:gd name="T97" fmla="*/ 1532 h 3248"/>
                <a:gd name="T98" fmla="*/ 112 w 3653"/>
                <a:gd name="T99" fmla="*/ 1443 h 3248"/>
                <a:gd name="T100" fmla="*/ 60 w 3653"/>
                <a:gd name="T101" fmla="*/ 1134 h 3248"/>
                <a:gd name="T102" fmla="*/ 2 w 3653"/>
                <a:gd name="T103" fmla="*/ 1023 h 3248"/>
                <a:gd name="T104" fmla="*/ 22 w 3653"/>
                <a:gd name="T105" fmla="*/ 898 h 3248"/>
                <a:gd name="T106" fmla="*/ 112 w 3653"/>
                <a:gd name="T107" fmla="*/ 809 h 3248"/>
                <a:gd name="T108" fmla="*/ 1780 w 3653"/>
                <a:gd name="T109" fmla="*/ 2 h 3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53" h="3248">
                  <a:moveTo>
                    <a:pt x="571" y="2035"/>
                  </a:moveTo>
                  <a:lnTo>
                    <a:pt x="187" y="2226"/>
                  </a:lnTo>
                  <a:lnTo>
                    <a:pt x="177" y="2234"/>
                  </a:lnTo>
                  <a:lnTo>
                    <a:pt x="171" y="2242"/>
                  </a:lnTo>
                  <a:lnTo>
                    <a:pt x="169" y="2251"/>
                  </a:lnTo>
                  <a:lnTo>
                    <a:pt x="167" y="2257"/>
                  </a:lnTo>
                  <a:lnTo>
                    <a:pt x="169" y="2265"/>
                  </a:lnTo>
                  <a:lnTo>
                    <a:pt x="171" y="2273"/>
                  </a:lnTo>
                  <a:lnTo>
                    <a:pt x="177" y="2282"/>
                  </a:lnTo>
                  <a:lnTo>
                    <a:pt x="187" y="2288"/>
                  </a:lnTo>
                  <a:lnTo>
                    <a:pt x="1722" y="3055"/>
                  </a:lnTo>
                  <a:lnTo>
                    <a:pt x="1756" y="3070"/>
                  </a:lnTo>
                  <a:lnTo>
                    <a:pt x="1791" y="3077"/>
                  </a:lnTo>
                  <a:lnTo>
                    <a:pt x="1827" y="3080"/>
                  </a:lnTo>
                  <a:lnTo>
                    <a:pt x="1862" y="3077"/>
                  </a:lnTo>
                  <a:lnTo>
                    <a:pt x="1897" y="3070"/>
                  </a:lnTo>
                  <a:lnTo>
                    <a:pt x="1931" y="3055"/>
                  </a:lnTo>
                  <a:lnTo>
                    <a:pt x="3466" y="2288"/>
                  </a:lnTo>
                  <a:lnTo>
                    <a:pt x="3476" y="2282"/>
                  </a:lnTo>
                  <a:lnTo>
                    <a:pt x="3481" y="2273"/>
                  </a:lnTo>
                  <a:lnTo>
                    <a:pt x="3485" y="2265"/>
                  </a:lnTo>
                  <a:lnTo>
                    <a:pt x="3485" y="2257"/>
                  </a:lnTo>
                  <a:lnTo>
                    <a:pt x="3485" y="2251"/>
                  </a:lnTo>
                  <a:lnTo>
                    <a:pt x="3481" y="2242"/>
                  </a:lnTo>
                  <a:lnTo>
                    <a:pt x="3476" y="2234"/>
                  </a:lnTo>
                  <a:lnTo>
                    <a:pt x="3466" y="2226"/>
                  </a:lnTo>
                  <a:lnTo>
                    <a:pt x="3081" y="2035"/>
                  </a:lnTo>
                  <a:lnTo>
                    <a:pt x="2005" y="2572"/>
                  </a:lnTo>
                  <a:lnTo>
                    <a:pt x="1962" y="2590"/>
                  </a:lnTo>
                  <a:lnTo>
                    <a:pt x="1918" y="2603"/>
                  </a:lnTo>
                  <a:lnTo>
                    <a:pt x="1872" y="2611"/>
                  </a:lnTo>
                  <a:lnTo>
                    <a:pt x="1827" y="2614"/>
                  </a:lnTo>
                  <a:lnTo>
                    <a:pt x="1780" y="2611"/>
                  </a:lnTo>
                  <a:lnTo>
                    <a:pt x="1735" y="2603"/>
                  </a:lnTo>
                  <a:lnTo>
                    <a:pt x="1690" y="2590"/>
                  </a:lnTo>
                  <a:lnTo>
                    <a:pt x="1647" y="2572"/>
                  </a:lnTo>
                  <a:lnTo>
                    <a:pt x="571" y="2035"/>
                  </a:lnTo>
                  <a:close/>
                  <a:moveTo>
                    <a:pt x="3081" y="1401"/>
                  </a:moveTo>
                  <a:lnTo>
                    <a:pt x="2005" y="1938"/>
                  </a:lnTo>
                  <a:lnTo>
                    <a:pt x="1962" y="1956"/>
                  </a:lnTo>
                  <a:lnTo>
                    <a:pt x="1918" y="1969"/>
                  </a:lnTo>
                  <a:lnTo>
                    <a:pt x="1872" y="1977"/>
                  </a:lnTo>
                  <a:lnTo>
                    <a:pt x="1827" y="1980"/>
                  </a:lnTo>
                  <a:lnTo>
                    <a:pt x="1780" y="1977"/>
                  </a:lnTo>
                  <a:lnTo>
                    <a:pt x="1735" y="1969"/>
                  </a:lnTo>
                  <a:lnTo>
                    <a:pt x="1690" y="1956"/>
                  </a:lnTo>
                  <a:lnTo>
                    <a:pt x="1647" y="1938"/>
                  </a:lnTo>
                  <a:lnTo>
                    <a:pt x="571" y="1401"/>
                  </a:lnTo>
                  <a:lnTo>
                    <a:pt x="187" y="1593"/>
                  </a:lnTo>
                  <a:lnTo>
                    <a:pt x="177" y="1600"/>
                  </a:lnTo>
                  <a:lnTo>
                    <a:pt x="171" y="1608"/>
                  </a:lnTo>
                  <a:lnTo>
                    <a:pt x="169" y="1617"/>
                  </a:lnTo>
                  <a:lnTo>
                    <a:pt x="167" y="1624"/>
                  </a:lnTo>
                  <a:lnTo>
                    <a:pt x="169" y="1631"/>
                  </a:lnTo>
                  <a:lnTo>
                    <a:pt x="171" y="1639"/>
                  </a:lnTo>
                  <a:lnTo>
                    <a:pt x="177" y="1648"/>
                  </a:lnTo>
                  <a:lnTo>
                    <a:pt x="187" y="1655"/>
                  </a:lnTo>
                  <a:lnTo>
                    <a:pt x="1722" y="2421"/>
                  </a:lnTo>
                  <a:lnTo>
                    <a:pt x="1756" y="2436"/>
                  </a:lnTo>
                  <a:lnTo>
                    <a:pt x="1791" y="2444"/>
                  </a:lnTo>
                  <a:lnTo>
                    <a:pt x="1827" y="2446"/>
                  </a:lnTo>
                  <a:lnTo>
                    <a:pt x="1862" y="2444"/>
                  </a:lnTo>
                  <a:lnTo>
                    <a:pt x="1897" y="2436"/>
                  </a:lnTo>
                  <a:lnTo>
                    <a:pt x="1931" y="2421"/>
                  </a:lnTo>
                  <a:lnTo>
                    <a:pt x="3466" y="1655"/>
                  </a:lnTo>
                  <a:lnTo>
                    <a:pt x="3476" y="1648"/>
                  </a:lnTo>
                  <a:lnTo>
                    <a:pt x="3481" y="1639"/>
                  </a:lnTo>
                  <a:lnTo>
                    <a:pt x="3485" y="1631"/>
                  </a:lnTo>
                  <a:lnTo>
                    <a:pt x="3485" y="1624"/>
                  </a:lnTo>
                  <a:lnTo>
                    <a:pt x="3485" y="1617"/>
                  </a:lnTo>
                  <a:lnTo>
                    <a:pt x="3481" y="1608"/>
                  </a:lnTo>
                  <a:lnTo>
                    <a:pt x="3476" y="1600"/>
                  </a:lnTo>
                  <a:lnTo>
                    <a:pt x="3466" y="1593"/>
                  </a:lnTo>
                  <a:lnTo>
                    <a:pt x="3081" y="1401"/>
                  </a:lnTo>
                  <a:close/>
                  <a:moveTo>
                    <a:pt x="1827" y="168"/>
                  </a:moveTo>
                  <a:lnTo>
                    <a:pt x="1791" y="171"/>
                  </a:lnTo>
                  <a:lnTo>
                    <a:pt x="1756" y="179"/>
                  </a:lnTo>
                  <a:lnTo>
                    <a:pt x="1722" y="192"/>
                  </a:lnTo>
                  <a:lnTo>
                    <a:pt x="187" y="959"/>
                  </a:lnTo>
                  <a:lnTo>
                    <a:pt x="177" y="966"/>
                  </a:lnTo>
                  <a:lnTo>
                    <a:pt x="171" y="974"/>
                  </a:lnTo>
                  <a:lnTo>
                    <a:pt x="169" y="983"/>
                  </a:lnTo>
                  <a:lnTo>
                    <a:pt x="167" y="990"/>
                  </a:lnTo>
                  <a:lnTo>
                    <a:pt x="169" y="997"/>
                  </a:lnTo>
                  <a:lnTo>
                    <a:pt x="171" y="1005"/>
                  </a:lnTo>
                  <a:lnTo>
                    <a:pt x="177" y="1014"/>
                  </a:lnTo>
                  <a:lnTo>
                    <a:pt x="187" y="1021"/>
                  </a:lnTo>
                  <a:lnTo>
                    <a:pt x="1722" y="1788"/>
                  </a:lnTo>
                  <a:lnTo>
                    <a:pt x="1756" y="1802"/>
                  </a:lnTo>
                  <a:lnTo>
                    <a:pt x="1791" y="1810"/>
                  </a:lnTo>
                  <a:lnTo>
                    <a:pt x="1827" y="1812"/>
                  </a:lnTo>
                  <a:lnTo>
                    <a:pt x="1862" y="1810"/>
                  </a:lnTo>
                  <a:lnTo>
                    <a:pt x="1897" y="1802"/>
                  </a:lnTo>
                  <a:lnTo>
                    <a:pt x="1931" y="1788"/>
                  </a:lnTo>
                  <a:lnTo>
                    <a:pt x="3466" y="1021"/>
                  </a:lnTo>
                  <a:lnTo>
                    <a:pt x="3476" y="1014"/>
                  </a:lnTo>
                  <a:lnTo>
                    <a:pt x="3481" y="1005"/>
                  </a:lnTo>
                  <a:lnTo>
                    <a:pt x="3485" y="997"/>
                  </a:lnTo>
                  <a:lnTo>
                    <a:pt x="3485" y="990"/>
                  </a:lnTo>
                  <a:lnTo>
                    <a:pt x="3485" y="983"/>
                  </a:lnTo>
                  <a:lnTo>
                    <a:pt x="3481" y="974"/>
                  </a:lnTo>
                  <a:lnTo>
                    <a:pt x="3476" y="966"/>
                  </a:lnTo>
                  <a:lnTo>
                    <a:pt x="3466" y="959"/>
                  </a:lnTo>
                  <a:lnTo>
                    <a:pt x="1930" y="192"/>
                  </a:lnTo>
                  <a:lnTo>
                    <a:pt x="1897" y="179"/>
                  </a:lnTo>
                  <a:lnTo>
                    <a:pt x="1862" y="171"/>
                  </a:lnTo>
                  <a:lnTo>
                    <a:pt x="1827" y="168"/>
                  </a:lnTo>
                  <a:close/>
                  <a:moveTo>
                    <a:pt x="1827" y="0"/>
                  </a:moveTo>
                  <a:lnTo>
                    <a:pt x="1872" y="2"/>
                  </a:lnTo>
                  <a:lnTo>
                    <a:pt x="1918" y="10"/>
                  </a:lnTo>
                  <a:lnTo>
                    <a:pt x="1962" y="23"/>
                  </a:lnTo>
                  <a:lnTo>
                    <a:pt x="2005" y="42"/>
                  </a:lnTo>
                  <a:lnTo>
                    <a:pt x="3541" y="809"/>
                  </a:lnTo>
                  <a:lnTo>
                    <a:pt x="3569" y="826"/>
                  </a:lnTo>
                  <a:lnTo>
                    <a:pt x="3593" y="847"/>
                  </a:lnTo>
                  <a:lnTo>
                    <a:pt x="3613" y="870"/>
                  </a:lnTo>
                  <a:lnTo>
                    <a:pt x="3630" y="898"/>
                  </a:lnTo>
                  <a:lnTo>
                    <a:pt x="3642" y="927"/>
                  </a:lnTo>
                  <a:lnTo>
                    <a:pt x="3650" y="958"/>
                  </a:lnTo>
                  <a:lnTo>
                    <a:pt x="3653" y="990"/>
                  </a:lnTo>
                  <a:lnTo>
                    <a:pt x="3650" y="1023"/>
                  </a:lnTo>
                  <a:lnTo>
                    <a:pt x="3642" y="1054"/>
                  </a:lnTo>
                  <a:lnTo>
                    <a:pt x="3630" y="1083"/>
                  </a:lnTo>
                  <a:lnTo>
                    <a:pt x="3615" y="1109"/>
                  </a:lnTo>
                  <a:lnTo>
                    <a:pt x="3593" y="1134"/>
                  </a:lnTo>
                  <a:lnTo>
                    <a:pt x="3569" y="1154"/>
                  </a:lnTo>
                  <a:lnTo>
                    <a:pt x="3541" y="1171"/>
                  </a:lnTo>
                  <a:lnTo>
                    <a:pt x="3541" y="1171"/>
                  </a:lnTo>
                  <a:lnTo>
                    <a:pt x="3268" y="1307"/>
                  </a:lnTo>
                  <a:lnTo>
                    <a:pt x="3541" y="1443"/>
                  </a:lnTo>
                  <a:lnTo>
                    <a:pt x="3569" y="1460"/>
                  </a:lnTo>
                  <a:lnTo>
                    <a:pt x="3593" y="1481"/>
                  </a:lnTo>
                  <a:lnTo>
                    <a:pt x="3613" y="1504"/>
                  </a:lnTo>
                  <a:lnTo>
                    <a:pt x="3630" y="1532"/>
                  </a:lnTo>
                  <a:lnTo>
                    <a:pt x="3642" y="1560"/>
                  </a:lnTo>
                  <a:lnTo>
                    <a:pt x="3650" y="1591"/>
                  </a:lnTo>
                  <a:lnTo>
                    <a:pt x="3653" y="1624"/>
                  </a:lnTo>
                  <a:lnTo>
                    <a:pt x="3650" y="1657"/>
                  </a:lnTo>
                  <a:lnTo>
                    <a:pt x="3642" y="1688"/>
                  </a:lnTo>
                  <a:lnTo>
                    <a:pt x="3630" y="1717"/>
                  </a:lnTo>
                  <a:lnTo>
                    <a:pt x="3613" y="1743"/>
                  </a:lnTo>
                  <a:lnTo>
                    <a:pt x="3593" y="1768"/>
                  </a:lnTo>
                  <a:lnTo>
                    <a:pt x="3569" y="1788"/>
                  </a:lnTo>
                  <a:lnTo>
                    <a:pt x="3541" y="1805"/>
                  </a:lnTo>
                  <a:lnTo>
                    <a:pt x="3268" y="1940"/>
                  </a:lnTo>
                  <a:lnTo>
                    <a:pt x="3541" y="2077"/>
                  </a:lnTo>
                  <a:lnTo>
                    <a:pt x="3569" y="2093"/>
                  </a:lnTo>
                  <a:lnTo>
                    <a:pt x="3593" y="2114"/>
                  </a:lnTo>
                  <a:lnTo>
                    <a:pt x="3613" y="2138"/>
                  </a:lnTo>
                  <a:lnTo>
                    <a:pt x="3630" y="2164"/>
                  </a:lnTo>
                  <a:lnTo>
                    <a:pt x="3642" y="2194"/>
                  </a:lnTo>
                  <a:lnTo>
                    <a:pt x="3650" y="2225"/>
                  </a:lnTo>
                  <a:lnTo>
                    <a:pt x="3653" y="2257"/>
                  </a:lnTo>
                  <a:lnTo>
                    <a:pt x="3650" y="2290"/>
                  </a:lnTo>
                  <a:lnTo>
                    <a:pt x="3642" y="2322"/>
                  </a:lnTo>
                  <a:lnTo>
                    <a:pt x="3630" y="2350"/>
                  </a:lnTo>
                  <a:lnTo>
                    <a:pt x="3615" y="2377"/>
                  </a:lnTo>
                  <a:lnTo>
                    <a:pt x="3593" y="2401"/>
                  </a:lnTo>
                  <a:lnTo>
                    <a:pt x="3569" y="2421"/>
                  </a:lnTo>
                  <a:lnTo>
                    <a:pt x="3541" y="2439"/>
                  </a:lnTo>
                  <a:lnTo>
                    <a:pt x="2005" y="3206"/>
                  </a:lnTo>
                  <a:lnTo>
                    <a:pt x="1962" y="3224"/>
                  </a:lnTo>
                  <a:lnTo>
                    <a:pt x="1918" y="3237"/>
                  </a:lnTo>
                  <a:lnTo>
                    <a:pt x="1872" y="3245"/>
                  </a:lnTo>
                  <a:lnTo>
                    <a:pt x="1827" y="3248"/>
                  </a:lnTo>
                  <a:lnTo>
                    <a:pt x="1780" y="3245"/>
                  </a:lnTo>
                  <a:lnTo>
                    <a:pt x="1735" y="3237"/>
                  </a:lnTo>
                  <a:lnTo>
                    <a:pt x="1690" y="3224"/>
                  </a:lnTo>
                  <a:lnTo>
                    <a:pt x="1647" y="3206"/>
                  </a:lnTo>
                  <a:lnTo>
                    <a:pt x="112" y="2439"/>
                  </a:lnTo>
                  <a:lnTo>
                    <a:pt x="84" y="2421"/>
                  </a:lnTo>
                  <a:lnTo>
                    <a:pt x="60" y="2401"/>
                  </a:lnTo>
                  <a:lnTo>
                    <a:pt x="39" y="2377"/>
                  </a:lnTo>
                  <a:lnTo>
                    <a:pt x="22" y="2350"/>
                  </a:lnTo>
                  <a:lnTo>
                    <a:pt x="10" y="2322"/>
                  </a:lnTo>
                  <a:lnTo>
                    <a:pt x="2" y="2290"/>
                  </a:lnTo>
                  <a:lnTo>
                    <a:pt x="0" y="2257"/>
                  </a:lnTo>
                  <a:lnTo>
                    <a:pt x="2" y="2225"/>
                  </a:lnTo>
                  <a:lnTo>
                    <a:pt x="10" y="2194"/>
                  </a:lnTo>
                  <a:lnTo>
                    <a:pt x="22" y="2164"/>
                  </a:lnTo>
                  <a:lnTo>
                    <a:pt x="39" y="2138"/>
                  </a:lnTo>
                  <a:lnTo>
                    <a:pt x="60" y="2114"/>
                  </a:lnTo>
                  <a:lnTo>
                    <a:pt x="84" y="2093"/>
                  </a:lnTo>
                  <a:lnTo>
                    <a:pt x="112" y="2077"/>
                  </a:lnTo>
                  <a:lnTo>
                    <a:pt x="384" y="1940"/>
                  </a:lnTo>
                  <a:lnTo>
                    <a:pt x="112" y="1805"/>
                  </a:lnTo>
                  <a:lnTo>
                    <a:pt x="84" y="1788"/>
                  </a:lnTo>
                  <a:lnTo>
                    <a:pt x="60" y="1768"/>
                  </a:lnTo>
                  <a:lnTo>
                    <a:pt x="39" y="1743"/>
                  </a:lnTo>
                  <a:lnTo>
                    <a:pt x="22" y="1717"/>
                  </a:lnTo>
                  <a:lnTo>
                    <a:pt x="10" y="1688"/>
                  </a:lnTo>
                  <a:lnTo>
                    <a:pt x="2" y="1657"/>
                  </a:lnTo>
                  <a:lnTo>
                    <a:pt x="0" y="1624"/>
                  </a:lnTo>
                  <a:lnTo>
                    <a:pt x="2" y="1591"/>
                  </a:lnTo>
                  <a:lnTo>
                    <a:pt x="10" y="1560"/>
                  </a:lnTo>
                  <a:lnTo>
                    <a:pt x="22" y="1532"/>
                  </a:lnTo>
                  <a:lnTo>
                    <a:pt x="39" y="1504"/>
                  </a:lnTo>
                  <a:lnTo>
                    <a:pt x="60" y="1481"/>
                  </a:lnTo>
                  <a:lnTo>
                    <a:pt x="84" y="1460"/>
                  </a:lnTo>
                  <a:lnTo>
                    <a:pt x="112" y="1443"/>
                  </a:lnTo>
                  <a:lnTo>
                    <a:pt x="384" y="1307"/>
                  </a:lnTo>
                  <a:lnTo>
                    <a:pt x="112" y="1171"/>
                  </a:lnTo>
                  <a:lnTo>
                    <a:pt x="84" y="1154"/>
                  </a:lnTo>
                  <a:lnTo>
                    <a:pt x="60" y="1134"/>
                  </a:lnTo>
                  <a:lnTo>
                    <a:pt x="39" y="1109"/>
                  </a:lnTo>
                  <a:lnTo>
                    <a:pt x="22" y="1083"/>
                  </a:lnTo>
                  <a:lnTo>
                    <a:pt x="10" y="1054"/>
                  </a:lnTo>
                  <a:lnTo>
                    <a:pt x="2" y="1023"/>
                  </a:lnTo>
                  <a:lnTo>
                    <a:pt x="0" y="990"/>
                  </a:lnTo>
                  <a:lnTo>
                    <a:pt x="2" y="958"/>
                  </a:lnTo>
                  <a:lnTo>
                    <a:pt x="10" y="927"/>
                  </a:lnTo>
                  <a:lnTo>
                    <a:pt x="22" y="898"/>
                  </a:lnTo>
                  <a:lnTo>
                    <a:pt x="39" y="870"/>
                  </a:lnTo>
                  <a:lnTo>
                    <a:pt x="60" y="847"/>
                  </a:lnTo>
                  <a:lnTo>
                    <a:pt x="84" y="826"/>
                  </a:lnTo>
                  <a:lnTo>
                    <a:pt x="112" y="809"/>
                  </a:lnTo>
                  <a:lnTo>
                    <a:pt x="1647" y="42"/>
                  </a:lnTo>
                  <a:lnTo>
                    <a:pt x="1690" y="23"/>
                  </a:lnTo>
                  <a:lnTo>
                    <a:pt x="1735" y="10"/>
                  </a:lnTo>
                  <a:lnTo>
                    <a:pt x="1780" y="2"/>
                  </a:lnTo>
                  <a:lnTo>
                    <a:pt x="182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grpSp>
          <p:nvGrpSpPr>
            <p:cNvPr id="114" name="Group 83"/>
            <p:cNvGrpSpPr/>
            <p:nvPr/>
          </p:nvGrpSpPr>
          <p:grpSpPr>
            <a:xfrm>
              <a:off x="3261683" y="2730713"/>
              <a:ext cx="463413" cy="310208"/>
              <a:chOff x="666750" y="3544888"/>
              <a:chExt cx="581025" cy="3889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5" name="Freeform 256"/>
              <p:cNvSpPr/>
              <p:nvPr/>
            </p:nvSpPr>
            <p:spPr bwMode="auto">
              <a:xfrm>
                <a:off x="755650" y="3598863"/>
                <a:ext cx="403225" cy="214313"/>
              </a:xfrm>
              <a:custGeom>
                <a:avLst/>
                <a:gdLst>
                  <a:gd name="T0" fmla="*/ 79 w 2542"/>
                  <a:gd name="T1" fmla="*/ 0 h 1347"/>
                  <a:gd name="T2" fmla="*/ 2463 w 2542"/>
                  <a:gd name="T3" fmla="*/ 0 h 1347"/>
                  <a:gd name="T4" fmla="*/ 2484 w 2542"/>
                  <a:gd name="T5" fmla="*/ 2 h 1347"/>
                  <a:gd name="T6" fmla="*/ 2503 w 2542"/>
                  <a:gd name="T7" fmla="*/ 10 h 1347"/>
                  <a:gd name="T8" fmla="*/ 2520 w 2542"/>
                  <a:gd name="T9" fmla="*/ 22 h 1347"/>
                  <a:gd name="T10" fmla="*/ 2532 w 2542"/>
                  <a:gd name="T11" fmla="*/ 38 h 1347"/>
                  <a:gd name="T12" fmla="*/ 2540 w 2542"/>
                  <a:gd name="T13" fmla="*/ 57 h 1347"/>
                  <a:gd name="T14" fmla="*/ 2542 w 2542"/>
                  <a:gd name="T15" fmla="*/ 78 h 1347"/>
                  <a:gd name="T16" fmla="*/ 2542 w 2542"/>
                  <a:gd name="T17" fmla="*/ 1268 h 1347"/>
                  <a:gd name="T18" fmla="*/ 2540 w 2542"/>
                  <a:gd name="T19" fmla="*/ 1289 h 1347"/>
                  <a:gd name="T20" fmla="*/ 2532 w 2542"/>
                  <a:gd name="T21" fmla="*/ 1308 h 1347"/>
                  <a:gd name="T22" fmla="*/ 2520 w 2542"/>
                  <a:gd name="T23" fmla="*/ 1323 h 1347"/>
                  <a:gd name="T24" fmla="*/ 2503 w 2542"/>
                  <a:gd name="T25" fmla="*/ 1337 h 1347"/>
                  <a:gd name="T26" fmla="*/ 2484 w 2542"/>
                  <a:gd name="T27" fmla="*/ 1344 h 1347"/>
                  <a:gd name="T28" fmla="*/ 2463 w 2542"/>
                  <a:gd name="T29" fmla="*/ 1347 h 1347"/>
                  <a:gd name="T30" fmla="*/ 2442 w 2542"/>
                  <a:gd name="T31" fmla="*/ 1344 h 1347"/>
                  <a:gd name="T32" fmla="*/ 2424 w 2542"/>
                  <a:gd name="T33" fmla="*/ 1337 h 1347"/>
                  <a:gd name="T34" fmla="*/ 2408 w 2542"/>
                  <a:gd name="T35" fmla="*/ 1323 h 1347"/>
                  <a:gd name="T36" fmla="*/ 2396 w 2542"/>
                  <a:gd name="T37" fmla="*/ 1308 h 1347"/>
                  <a:gd name="T38" fmla="*/ 2388 w 2542"/>
                  <a:gd name="T39" fmla="*/ 1289 h 1347"/>
                  <a:gd name="T40" fmla="*/ 2385 w 2542"/>
                  <a:gd name="T41" fmla="*/ 1268 h 1347"/>
                  <a:gd name="T42" fmla="*/ 2385 w 2542"/>
                  <a:gd name="T43" fmla="*/ 157 h 1347"/>
                  <a:gd name="T44" fmla="*/ 157 w 2542"/>
                  <a:gd name="T45" fmla="*/ 157 h 1347"/>
                  <a:gd name="T46" fmla="*/ 157 w 2542"/>
                  <a:gd name="T47" fmla="*/ 1268 h 1347"/>
                  <a:gd name="T48" fmla="*/ 154 w 2542"/>
                  <a:gd name="T49" fmla="*/ 1289 h 1347"/>
                  <a:gd name="T50" fmla="*/ 146 w 2542"/>
                  <a:gd name="T51" fmla="*/ 1308 h 1347"/>
                  <a:gd name="T52" fmla="*/ 134 w 2542"/>
                  <a:gd name="T53" fmla="*/ 1323 h 1347"/>
                  <a:gd name="T54" fmla="*/ 118 w 2542"/>
                  <a:gd name="T55" fmla="*/ 1337 h 1347"/>
                  <a:gd name="T56" fmla="*/ 100 w 2542"/>
                  <a:gd name="T57" fmla="*/ 1344 h 1347"/>
                  <a:gd name="T58" fmla="*/ 79 w 2542"/>
                  <a:gd name="T59" fmla="*/ 1347 h 1347"/>
                  <a:gd name="T60" fmla="*/ 58 w 2542"/>
                  <a:gd name="T61" fmla="*/ 1344 h 1347"/>
                  <a:gd name="T62" fmla="*/ 39 w 2542"/>
                  <a:gd name="T63" fmla="*/ 1337 h 1347"/>
                  <a:gd name="T64" fmla="*/ 22 w 2542"/>
                  <a:gd name="T65" fmla="*/ 1323 h 1347"/>
                  <a:gd name="T66" fmla="*/ 10 w 2542"/>
                  <a:gd name="T67" fmla="*/ 1308 h 1347"/>
                  <a:gd name="T68" fmla="*/ 2 w 2542"/>
                  <a:gd name="T69" fmla="*/ 1289 h 1347"/>
                  <a:gd name="T70" fmla="*/ 0 w 2542"/>
                  <a:gd name="T71" fmla="*/ 1268 h 1347"/>
                  <a:gd name="T72" fmla="*/ 0 w 2542"/>
                  <a:gd name="T73" fmla="*/ 78 h 1347"/>
                  <a:gd name="T74" fmla="*/ 2 w 2542"/>
                  <a:gd name="T75" fmla="*/ 57 h 1347"/>
                  <a:gd name="T76" fmla="*/ 10 w 2542"/>
                  <a:gd name="T77" fmla="*/ 38 h 1347"/>
                  <a:gd name="T78" fmla="*/ 22 w 2542"/>
                  <a:gd name="T79" fmla="*/ 22 h 1347"/>
                  <a:gd name="T80" fmla="*/ 39 w 2542"/>
                  <a:gd name="T81" fmla="*/ 10 h 1347"/>
                  <a:gd name="T82" fmla="*/ 58 w 2542"/>
                  <a:gd name="T83" fmla="*/ 2 h 1347"/>
                  <a:gd name="T84" fmla="*/ 79 w 2542"/>
                  <a:gd name="T85" fmla="*/ 0 h 1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42" h="1347">
                    <a:moveTo>
                      <a:pt x="79" y="0"/>
                    </a:moveTo>
                    <a:lnTo>
                      <a:pt x="2463" y="0"/>
                    </a:lnTo>
                    <a:lnTo>
                      <a:pt x="2484" y="2"/>
                    </a:lnTo>
                    <a:lnTo>
                      <a:pt x="2503" y="10"/>
                    </a:lnTo>
                    <a:lnTo>
                      <a:pt x="2520" y="22"/>
                    </a:lnTo>
                    <a:lnTo>
                      <a:pt x="2532" y="38"/>
                    </a:lnTo>
                    <a:lnTo>
                      <a:pt x="2540" y="57"/>
                    </a:lnTo>
                    <a:lnTo>
                      <a:pt x="2542" y="78"/>
                    </a:lnTo>
                    <a:lnTo>
                      <a:pt x="2542" y="1268"/>
                    </a:lnTo>
                    <a:lnTo>
                      <a:pt x="2540" y="1289"/>
                    </a:lnTo>
                    <a:lnTo>
                      <a:pt x="2532" y="1308"/>
                    </a:lnTo>
                    <a:lnTo>
                      <a:pt x="2520" y="1323"/>
                    </a:lnTo>
                    <a:lnTo>
                      <a:pt x="2503" y="1337"/>
                    </a:lnTo>
                    <a:lnTo>
                      <a:pt x="2484" y="1344"/>
                    </a:lnTo>
                    <a:lnTo>
                      <a:pt x="2463" y="1347"/>
                    </a:lnTo>
                    <a:lnTo>
                      <a:pt x="2442" y="1344"/>
                    </a:lnTo>
                    <a:lnTo>
                      <a:pt x="2424" y="1337"/>
                    </a:lnTo>
                    <a:lnTo>
                      <a:pt x="2408" y="1323"/>
                    </a:lnTo>
                    <a:lnTo>
                      <a:pt x="2396" y="1308"/>
                    </a:lnTo>
                    <a:lnTo>
                      <a:pt x="2388" y="1289"/>
                    </a:lnTo>
                    <a:lnTo>
                      <a:pt x="2385" y="1268"/>
                    </a:lnTo>
                    <a:lnTo>
                      <a:pt x="2385" y="157"/>
                    </a:lnTo>
                    <a:lnTo>
                      <a:pt x="157" y="157"/>
                    </a:lnTo>
                    <a:lnTo>
                      <a:pt x="157" y="1268"/>
                    </a:lnTo>
                    <a:lnTo>
                      <a:pt x="154" y="1289"/>
                    </a:lnTo>
                    <a:lnTo>
                      <a:pt x="146" y="1308"/>
                    </a:lnTo>
                    <a:lnTo>
                      <a:pt x="134" y="1323"/>
                    </a:lnTo>
                    <a:lnTo>
                      <a:pt x="118" y="1337"/>
                    </a:lnTo>
                    <a:lnTo>
                      <a:pt x="100" y="1344"/>
                    </a:lnTo>
                    <a:lnTo>
                      <a:pt x="79" y="1347"/>
                    </a:lnTo>
                    <a:lnTo>
                      <a:pt x="58" y="1344"/>
                    </a:lnTo>
                    <a:lnTo>
                      <a:pt x="39" y="1337"/>
                    </a:lnTo>
                    <a:lnTo>
                      <a:pt x="22" y="1323"/>
                    </a:lnTo>
                    <a:lnTo>
                      <a:pt x="10" y="1308"/>
                    </a:lnTo>
                    <a:lnTo>
                      <a:pt x="2" y="1289"/>
                    </a:lnTo>
                    <a:lnTo>
                      <a:pt x="0" y="1268"/>
                    </a:lnTo>
                    <a:lnTo>
                      <a:pt x="0" y="78"/>
                    </a:lnTo>
                    <a:lnTo>
                      <a:pt x="2" y="57"/>
                    </a:lnTo>
                    <a:lnTo>
                      <a:pt x="10" y="38"/>
                    </a:lnTo>
                    <a:lnTo>
                      <a:pt x="22" y="22"/>
                    </a:lnTo>
                    <a:lnTo>
                      <a:pt x="39" y="10"/>
                    </a:lnTo>
                    <a:lnTo>
                      <a:pt x="58" y="2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6" name="Freeform 257"/>
              <p:cNvSpPr>
                <a:spLocks noEditPoints="1"/>
              </p:cNvSpPr>
              <p:nvPr/>
            </p:nvSpPr>
            <p:spPr bwMode="auto">
              <a:xfrm>
                <a:off x="666750" y="3544888"/>
                <a:ext cx="581025" cy="388938"/>
              </a:xfrm>
              <a:custGeom>
                <a:avLst/>
                <a:gdLst>
                  <a:gd name="T0" fmla="*/ 145 w 3660"/>
                  <a:gd name="T1" fmla="*/ 2140 h 2453"/>
                  <a:gd name="T2" fmla="*/ 191 w 3660"/>
                  <a:gd name="T3" fmla="*/ 2237 h 2453"/>
                  <a:gd name="T4" fmla="*/ 277 w 3660"/>
                  <a:gd name="T5" fmla="*/ 2298 h 2453"/>
                  <a:gd name="T6" fmla="*/ 3311 w 3660"/>
                  <a:gd name="T7" fmla="*/ 2311 h 2453"/>
                  <a:gd name="T8" fmla="*/ 3415 w 3660"/>
                  <a:gd name="T9" fmla="*/ 2282 h 2453"/>
                  <a:gd name="T10" fmla="*/ 3490 w 3660"/>
                  <a:gd name="T11" fmla="*/ 2208 h 2453"/>
                  <a:gd name="T12" fmla="*/ 3518 w 3660"/>
                  <a:gd name="T13" fmla="*/ 2102 h 2453"/>
                  <a:gd name="T14" fmla="*/ 2264 w 3660"/>
                  <a:gd name="T15" fmla="*/ 2071 h 2453"/>
                  <a:gd name="T16" fmla="*/ 2189 w 3660"/>
                  <a:gd name="T17" fmla="*/ 2163 h 2453"/>
                  <a:gd name="T18" fmla="*/ 2081 w 3660"/>
                  <a:gd name="T19" fmla="*/ 2210 h 2453"/>
                  <a:gd name="T20" fmla="*/ 1579 w 3660"/>
                  <a:gd name="T21" fmla="*/ 2210 h 2453"/>
                  <a:gd name="T22" fmla="*/ 1471 w 3660"/>
                  <a:gd name="T23" fmla="*/ 2163 h 2453"/>
                  <a:gd name="T24" fmla="*/ 1396 w 3660"/>
                  <a:gd name="T25" fmla="*/ 2071 h 2453"/>
                  <a:gd name="T26" fmla="*/ 454 w 3660"/>
                  <a:gd name="T27" fmla="*/ 157 h 2453"/>
                  <a:gd name="T28" fmla="*/ 397 w 3660"/>
                  <a:gd name="T29" fmla="*/ 181 h 2453"/>
                  <a:gd name="T30" fmla="*/ 374 w 3660"/>
                  <a:gd name="T31" fmla="*/ 237 h 2453"/>
                  <a:gd name="T32" fmla="*/ 1460 w 3660"/>
                  <a:gd name="T33" fmla="*/ 1895 h 2453"/>
                  <a:gd name="T34" fmla="*/ 1503 w 3660"/>
                  <a:gd name="T35" fmla="*/ 1927 h 2453"/>
                  <a:gd name="T36" fmla="*/ 1516 w 3660"/>
                  <a:gd name="T37" fmla="*/ 1988 h 2453"/>
                  <a:gd name="T38" fmla="*/ 1554 w 3660"/>
                  <a:gd name="T39" fmla="*/ 2048 h 2453"/>
                  <a:gd name="T40" fmla="*/ 1621 w 3660"/>
                  <a:gd name="T41" fmla="*/ 2072 h 2453"/>
                  <a:gd name="T42" fmla="*/ 2086 w 3660"/>
                  <a:gd name="T43" fmla="*/ 2061 h 2453"/>
                  <a:gd name="T44" fmla="*/ 2136 w 3660"/>
                  <a:gd name="T45" fmla="*/ 2011 h 2453"/>
                  <a:gd name="T46" fmla="*/ 2149 w 3660"/>
                  <a:gd name="T47" fmla="*/ 1944 h 2453"/>
                  <a:gd name="T48" fmla="*/ 2186 w 3660"/>
                  <a:gd name="T49" fmla="*/ 1900 h 2453"/>
                  <a:gd name="T50" fmla="*/ 2220 w 3660"/>
                  <a:gd name="T51" fmla="*/ 1893 h 2453"/>
                  <a:gd name="T52" fmla="*/ 3284 w 3660"/>
                  <a:gd name="T53" fmla="*/ 216 h 2453"/>
                  <a:gd name="T54" fmla="*/ 3246 w 3660"/>
                  <a:gd name="T55" fmla="*/ 168 h 2453"/>
                  <a:gd name="T56" fmla="*/ 454 w 3660"/>
                  <a:gd name="T57" fmla="*/ 157 h 2453"/>
                  <a:gd name="T58" fmla="*/ 3244 w 3660"/>
                  <a:gd name="T59" fmla="*/ 3 h 2453"/>
                  <a:gd name="T60" fmla="*/ 3346 w 3660"/>
                  <a:gd name="T61" fmla="*/ 45 h 2453"/>
                  <a:gd name="T62" fmla="*/ 3417 w 3660"/>
                  <a:gd name="T63" fmla="*/ 128 h 2453"/>
                  <a:gd name="T64" fmla="*/ 3444 w 3660"/>
                  <a:gd name="T65" fmla="*/ 237 h 2453"/>
                  <a:gd name="T66" fmla="*/ 3608 w 3660"/>
                  <a:gd name="T67" fmla="*/ 1895 h 2453"/>
                  <a:gd name="T68" fmla="*/ 3650 w 3660"/>
                  <a:gd name="T69" fmla="*/ 1928 h 2453"/>
                  <a:gd name="T70" fmla="*/ 3660 w 3660"/>
                  <a:gd name="T71" fmla="*/ 2102 h 2453"/>
                  <a:gd name="T72" fmla="*/ 3632 w 3660"/>
                  <a:gd name="T73" fmla="*/ 2239 h 2453"/>
                  <a:gd name="T74" fmla="*/ 3558 w 3660"/>
                  <a:gd name="T75" fmla="*/ 2350 h 2453"/>
                  <a:gd name="T76" fmla="*/ 3446 w 3660"/>
                  <a:gd name="T77" fmla="*/ 2425 h 2453"/>
                  <a:gd name="T78" fmla="*/ 3311 w 3660"/>
                  <a:gd name="T79" fmla="*/ 2453 h 2453"/>
                  <a:gd name="T80" fmla="*/ 257 w 3660"/>
                  <a:gd name="T81" fmla="*/ 2440 h 2453"/>
                  <a:gd name="T82" fmla="*/ 136 w 3660"/>
                  <a:gd name="T83" fmla="*/ 2380 h 2453"/>
                  <a:gd name="T84" fmla="*/ 48 w 3660"/>
                  <a:gd name="T85" fmla="*/ 2279 h 2453"/>
                  <a:gd name="T86" fmla="*/ 3 w 3660"/>
                  <a:gd name="T87" fmla="*/ 2150 h 2453"/>
                  <a:gd name="T88" fmla="*/ 2 w 3660"/>
                  <a:gd name="T89" fmla="*/ 1945 h 2453"/>
                  <a:gd name="T90" fmla="*/ 35 w 3660"/>
                  <a:gd name="T91" fmla="*/ 1903 h 2453"/>
                  <a:gd name="T92" fmla="*/ 216 w 3660"/>
                  <a:gd name="T93" fmla="*/ 1893 h 2453"/>
                  <a:gd name="T94" fmla="*/ 228 w 3660"/>
                  <a:gd name="T95" fmla="*/ 163 h 2453"/>
                  <a:gd name="T96" fmla="*/ 286 w 3660"/>
                  <a:gd name="T97" fmla="*/ 70 h 2453"/>
                  <a:gd name="T98" fmla="*/ 379 w 3660"/>
                  <a:gd name="T99" fmla="*/ 12 h 2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60" h="2453">
                    <a:moveTo>
                      <a:pt x="142" y="2035"/>
                    </a:moveTo>
                    <a:lnTo>
                      <a:pt x="142" y="2102"/>
                    </a:lnTo>
                    <a:lnTo>
                      <a:pt x="145" y="2140"/>
                    </a:lnTo>
                    <a:lnTo>
                      <a:pt x="155" y="2176"/>
                    </a:lnTo>
                    <a:lnTo>
                      <a:pt x="170" y="2208"/>
                    </a:lnTo>
                    <a:lnTo>
                      <a:pt x="191" y="2237"/>
                    </a:lnTo>
                    <a:lnTo>
                      <a:pt x="216" y="2262"/>
                    </a:lnTo>
                    <a:lnTo>
                      <a:pt x="245" y="2282"/>
                    </a:lnTo>
                    <a:lnTo>
                      <a:pt x="277" y="2298"/>
                    </a:lnTo>
                    <a:lnTo>
                      <a:pt x="313" y="2308"/>
                    </a:lnTo>
                    <a:lnTo>
                      <a:pt x="349" y="2311"/>
                    </a:lnTo>
                    <a:lnTo>
                      <a:pt x="3311" y="2311"/>
                    </a:lnTo>
                    <a:lnTo>
                      <a:pt x="3347" y="2308"/>
                    </a:lnTo>
                    <a:lnTo>
                      <a:pt x="3383" y="2298"/>
                    </a:lnTo>
                    <a:lnTo>
                      <a:pt x="3415" y="2282"/>
                    </a:lnTo>
                    <a:lnTo>
                      <a:pt x="3444" y="2262"/>
                    </a:lnTo>
                    <a:lnTo>
                      <a:pt x="3469" y="2237"/>
                    </a:lnTo>
                    <a:lnTo>
                      <a:pt x="3490" y="2208"/>
                    </a:lnTo>
                    <a:lnTo>
                      <a:pt x="3505" y="2176"/>
                    </a:lnTo>
                    <a:lnTo>
                      <a:pt x="3515" y="2140"/>
                    </a:lnTo>
                    <a:lnTo>
                      <a:pt x="3518" y="2102"/>
                    </a:lnTo>
                    <a:lnTo>
                      <a:pt x="3518" y="2035"/>
                    </a:lnTo>
                    <a:lnTo>
                      <a:pt x="2279" y="2035"/>
                    </a:lnTo>
                    <a:lnTo>
                      <a:pt x="2264" y="2071"/>
                    </a:lnTo>
                    <a:lnTo>
                      <a:pt x="2244" y="2106"/>
                    </a:lnTo>
                    <a:lnTo>
                      <a:pt x="2219" y="2137"/>
                    </a:lnTo>
                    <a:lnTo>
                      <a:pt x="2189" y="2163"/>
                    </a:lnTo>
                    <a:lnTo>
                      <a:pt x="2156" y="2184"/>
                    </a:lnTo>
                    <a:lnTo>
                      <a:pt x="2119" y="2200"/>
                    </a:lnTo>
                    <a:lnTo>
                      <a:pt x="2081" y="2210"/>
                    </a:lnTo>
                    <a:lnTo>
                      <a:pt x="2039" y="2213"/>
                    </a:lnTo>
                    <a:lnTo>
                      <a:pt x="1621" y="2213"/>
                    </a:lnTo>
                    <a:lnTo>
                      <a:pt x="1579" y="2210"/>
                    </a:lnTo>
                    <a:lnTo>
                      <a:pt x="1541" y="2200"/>
                    </a:lnTo>
                    <a:lnTo>
                      <a:pt x="1504" y="2184"/>
                    </a:lnTo>
                    <a:lnTo>
                      <a:pt x="1471" y="2163"/>
                    </a:lnTo>
                    <a:lnTo>
                      <a:pt x="1441" y="2137"/>
                    </a:lnTo>
                    <a:lnTo>
                      <a:pt x="1416" y="2106"/>
                    </a:lnTo>
                    <a:lnTo>
                      <a:pt x="1396" y="2071"/>
                    </a:lnTo>
                    <a:lnTo>
                      <a:pt x="1381" y="2035"/>
                    </a:lnTo>
                    <a:lnTo>
                      <a:pt x="142" y="2035"/>
                    </a:lnTo>
                    <a:close/>
                    <a:moveTo>
                      <a:pt x="454" y="157"/>
                    </a:moveTo>
                    <a:lnTo>
                      <a:pt x="433" y="159"/>
                    </a:lnTo>
                    <a:lnTo>
                      <a:pt x="414" y="168"/>
                    </a:lnTo>
                    <a:lnTo>
                      <a:pt x="397" y="181"/>
                    </a:lnTo>
                    <a:lnTo>
                      <a:pt x="385" y="197"/>
                    </a:lnTo>
                    <a:lnTo>
                      <a:pt x="376" y="216"/>
                    </a:lnTo>
                    <a:lnTo>
                      <a:pt x="374" y="237"/>
                    </a:lnTo>
                    <a:lnTo>
                      <a:pt x="374" y="1893"/>
                    </a:lnTo>
                    <a:lnTo>
                      <a:pt x="1441" y="1893"/>
                    </a:lnTo>
                    <a:lnTo>
                      <a:pt x="1460" y="1895"/>
                    </a:lnTo>
                    <a:lnTo>
                      <a:pt x="1477" y="1902"/>
                    </a:lnTo>
                    <a:lnTo>
                      <a:pt x="1492" y="1913"/>
                    </a:lnTo>
                    <a:lnTo>
                      <a:pt x="1503" y="1927"/>
                    </a:lnTo>
                    <a:lnTo>
                      <a:pt x="1511" y="1945"/>
                    </a:lnTo>
                    <a:lnTo>
                      <a:pt x="1513" y="1964"/>
                    </a:lnTo>
                    <a:lnTo>
                      <a:pt x="1516" y="1988"/>
                    </a:lnTo>
                    <a:lnTo>
                      <a:pt x="1524" y="2011"/>
                    </a:lnTo>
                    <a:lnTo>
                      <a:pt x="1537" y="2031"/>
                    </a:lnTo>
                    <a:lnTo>
                      <a:pt x="1554" y="2048"/>
                    </a:lnTo>
                    <a:lnTo>
                      <a:pt x="1574" y="2061"/>
                    </a:lnTo>
                    <a:lnTo>
                      <a:pt x="1597" y="2069"/>
                    </a:lnTo>
                    <a:lnTo>
                      <a:pt x="1621" y="2072"/>
                    </a:lnTo>
                    <a:lnTo>
                      <a:pt x="2039" y="2072"/>
                    </a:lnTo>
                    <a:lnTo>
                      <a:pt x="2063" y="2069"/>
                    </a:lnTo>
                    <a:lnTo>
                      <a:pt x="2086" y="2061"/>
                    </a:lnTo>
                    <a:lnTo>
                      <a:pt x="2106" y="2048"/>
                    </a:lnTo>
                    <a:lnTo>
                      <a:pt x="2123" y="2031"/>
                    </a:lnTo>
                    <a:lnTo>
                      <a:pt x="2136" y="2011"/>
                    </a:lnTo>
                    <a:lnTo>
                      <a:pt x="2144" y="1988"/>
                    </a:lnTo>
                    <a:lnTo>
                      <a:pt x="2147" y="1964"/>
                    </a:lnTo>
                    <a:lnTo>
                      <a:pt x="2149" y="1944"/>
                    </a:lnTo>
                    <a:lnTo>
                      <a:pt x="2157" y="1926"/>
                    </a:lnTo>
                    <a:lnTo>
                      <a:pt x="2170" y="1912"/>
                    </a:lnTo>
                    <a:lnTo>
                      <a:pt x="2186" y="1900"/>
                    </a:lnTo>
                    <a:lnTo>
                      <a:pt x="2205" y="1894"/>
                    </a:lnTo>
                    <a:lnTo>
                      <a:pt x="2213" y="1893"/>
                    </a:lnTo>
                    <a:lnTo>
                      <a:pt x="2220" y="1893"/>
                    </a:lnTo>
                    <a:lnTo>
                      <a:pt x="3286" y="1893"/>
                    </a:lnTo>
                    <a:lnTo>
                      <a:pt x="3286" y="237"/>
                    </a:lnTo>
                    <a:lnTo>
                      <a:pt x="3284" y="216"/>
                    </a:lnTo>
                    <a:lnTo>
                      <a:pt x="3275" y="197"/>
                    </a:lnTo>
                    <a:lnTo>
                      <a:pt x="3263" y="181"/>
                    </a:lnTo>
                    <a:lnTo>
                      <a:pt x="3246" y="168"/>
                    </a:lnTo>
                    <a:lnTo>
                      <a:pt x="3227" y="159"/>
                    </a:lnTo>
                    <a:lnTo>
                      <a:pt x="3206" y="157"/>
                    </a:lnTo>
                    <a:lnTo>
                      <a:pt x="454" y="157"/>
                    </a:lnTo>
                    <a:close/>
                    <a:moveTo>
                      <a:pt x="454" y="0"/>
                    </a:moveTo>
                    <a:lnTo>
                      <a:pt x="3206" y="0"/>
                    </a:lnTo>
                    <a:lnTo>
                      <a:pt x="3244" y="3"/>
                    </a:lnTo>
                    <a:lnTo>
                      <a:pt x="3281" y="12"/>
                    </a:lnTo>
                    <a:lnTo>
                      <a:pt x="3315" y="26"/>
                    </a:lnTo>
                    <a:lnTo>
                      <a:pt x="3346" y="45"/>
                    </a:lnTo>
                    <a:lnTo>
                      <a:pt x="3374" y="70"/>
                    </a:lnTo>
                    <a:lnTo>
                      <a:pt x="3398" y="97"/>
                    </a:lnTo>
                    <a:lnTo>
                      <a:pt x="3417" y="128"/>
                    </a:lnTo>
                    <a:lnTo>
                      <a:pt x="3432" y="163"/>
                    </a:lnTo>
                    <a:lnTo>
                      <a:pt x="3440" y="199"/>
                    </a:lnTo>
                    <a:lnTo>
                      <a:pt x="3444" y="237"/>
                    </a:lnTo>
                    <a:lnTo>
                      <a:pt x="3444" y="1893"/>
                    </a:lnTo>
                    <a:lnTo>
                      <a:pt x="3589" y="1893"/>
                    </a:lnTo>
                    <a:lnTo>
                      <a:pt x="3608" y="1895"/>
                    </a:lnTo>
                    <a:lnTo>
                      <a:pt x="3625" y="1903"/>
                    </a:lnTo>
                    <a:lnTo>
                      <a:pt x="3639" y="1914"/>
                    </a:lnTo>
                    <a:lnTo>
                      <a:pt x="3650" y="1928"/>
                    </a:lnTo>
                    <a:lnTo>
                      <a:pt x="3658" y="1945"/>
                    </a:lnTo>
                    <a:lnTo>
                      <a:pt x="3660" y="1964"/>
                    </a:lnTo>
                    <a:lnTo>
                      <a:pt x="3660" y="2102"/>
                    </a:lnTo>
                    <a:lnTo>
                      <a:pt x="3657" y="2150"/>
                    </a:lnTo>
                    <a:lnTo>
                      <a:pt x="3648" y="2196"/>
                    </a:lnTo>
                    <a:lnTo>
                      <a:pt x="3632" y="2239"/>
                    </a:lnTo>
                    <a:lnTo>
                      <a:pt x="3612" y="2279"/>
                    </a:lnTo>
                    <a:lnTo>
                      <a:pt x="3587" y="2317"/>
                    </a:lnTo>
                    <a:lnTo>
                      <a:pt x="3558" y="2350"/>
                    </a:lnTo>
                    <a:lnTo>
                      <a:pt x="3524" y="2380"/>
                    </a:lnTo>
                    <a:lnTo>
                      <a:pt x="3487" y="2404"/>
                    </a:lnTo>
                    <a:lnTo>
                      <a:pt x="3446" y="2425"/>
                    </a:lnTo>
                    <a:lnTo>
                      <a:pt x="3403" y="2440"/>
                    </a:lnTo>
                    <a:lnTo>
                      <a:pt x="3357" y="2450"/>
                    </a:lnTo>
                    <a:lnTo>
                      <a:pt x="3311" y="2453"/>
                    </a:lnTo>
                    <a:lnTo>
                      <a:pt x="349" y="2453"/>
                    </a:lnTo>
                    <a:lnTo>
                      <a:pt x="303" y="2450"/>
                    </a:lnTo>
                    <a:lnTo>
                      <a:pt x="257" y="2440"/>
                    </a:lnTo>
                    <a:lnTo>
                      <a:pt x="214" y="2425"/>
                    </a:lnTo>
                    <a:lnTo>
                      <a:pt x="173" y="2404"/>
                    </a:lnTo>
                    <a:lnTo>
                      <a:pt x="136" y="2380"/>
                    </a:lnTo>
                    <a:lnTo>
                      <a:pt x="102" y="2350"/>
                    </a:lnTo>
                    <a:lnTo>
                      <a:pt x="73" y="2317"/>
                    </a:lnTo>
                    <a:lnTo>
                      <a:pt x="48" y="2279"/>
                    </a:lnTo>
                    <a:lnTo>
                      <a:pt x="28" y="2239"/>
                    </a:lnTo>
                    <a:lnTo>
                      <a:pt x="12" y="2196"/>
                    </a:lnTo>
                    <a:lnTo>
                      <a:pt x="3" y="2150"/>
                    </a:lnTo>
                    <a:lnTo>
                      <a:pt x="0" y="2102"/>
                    </a:lnTo>
                    <a:lnTo>
                      <a:pt x="0" y="1964"/>
                    </a:lnTo>
                    <a:lnTo>
                      <a:pt x="2" y="1945"/>
                    </a:lnTo>
                    <a:lnTo>
                      <a:pt x="10" y="1928"/>
                    </a:lnTo>
                    <a:lnTo>
                      <a:pt x="21" y="1914"/>
                    </a:lnTo>
                    <a:lnTo>
                      <a:pt x="35" y="1903"/>
                    </a:lnTo>
                    <a:lnTo>
                      <a:pt x="52" y="1895"/>
                    </a:lnTo>
                    <a:lnTo>
                      <a:pt x="71" y="1893"/>
                    </a:lnTo>
                    <a:lnTo>
                      <a:pt x="216" y="1893"/>
                    </a:lnTo>
                    <a:lnTo>
                      <a:pt x="216" y="237"/>
                    </a:lnTo>
                    <a:lnTo>
                      <a:pt x="220" y="199"/>
                    </a:lnTo>
                    <a:lnTo>
                      <a:pt x="228" y="163"/>
                    </a:lnTo>
                    <a:lnTo>
                      <a:pt x="243" y="128"/>
                    </a:lnTo>
                    <a:lnTo>
                      <a:pt x="262" y="97"/>
                    </a:lnTo>
                    <a:lnTo>
                      <a:pt x="286" y="70"/>
                    </a:lnTo>
                    <a:lnTo>
                      <a:pt x="314" y="45"/>
                    </a:lnTo>
                    <a:lnTo>
                      <a:pt x="345" y="26"/>
                    </a:lnTo>
                    <a:lnTo>
                      <a:pt x="379" y="12"/>
                    </a:lnTo>
                    <a:lnTo>
                      <a:pt x="416" y="3"/>
                    </a:lnTo>
                    <a:lnTo>
                      <a:pt x="4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7" name="Freeform 258"/>
              <p:cNvSpPr/>
              <p:nvPr/>
            </p:nvSpPr>
            <p:spPr bwMode="auto">
              <a:xfrm>
                <a:off x="876300" y="3667125"/>
                <a:ext cx="103188" cy="104775"/>
              </a:xfrm>
              <a:custGeom>
                <a:avLst/>
                <a:gdLst>
                  <a:gd name="T0" fmla="*/ 575 w 654"/>
                  <a:gd name="T1" fmla="*/ 0 h 653"/>
                  <a:gd name="T2" fmla="*/ 595 w 654"/>
                  <a:gd name="T3" fmla="*/ 3 h 653"/>
                  <a:gd name="T4" fmla="*/ 614 w 654"/>
                  <a:gd name="T5" fmla="*/ 10 h 653"/>
                  <a:gd name="T6" fmla="*/ 630 w 654"/>
                  <a:gd name="T7" fmla="*/ 23 h 653"/>
                  <a:gd name="T8" fmla="*/ 644 w 654"/>
                  <a:gd name="T9" fmla="*/ 40 h 653"/>
                  <a:gd name="T10" fmla="*/ 652 w 654"/>
                  <a:gd name="T11" fmla="*/ 59 h 653"/>
                  <a:gd name="T12" fmla="*/ 654 w 654"/>
                  <a:gd name="T13" fmla="*/ 79 h 653"/>
                  <a:gd name="T14" fmla="*/ 652 w 654"/>
                  <a:gd name="T15" fmla="*/ 99 h 653"/>
                  <a:gd name="T16" fmla="*/ 644 w 654"/>
                  <a:gd name="T17" fmla="*/ 118 h 653"/>
                  <a:gd name="T18" fmla="*/ 630 w 654"/>
                  <a:gd name="T19" fmla="*/ 135 h 653"/>
                  <a:gd name="T20" fmla="*/ 136 w 654"/>
                  <a:gd name="T21" fmla="*/ 630 h 653"/>
                  <a:gd name="T22" fmla="*/ 118 w 654"/>
                  <a:gd name="T23" fmla="*/ 643 h 653"/>
                  <a:gd name="T24" fmla="*/ 99 w 654"/>
                  <a:gd name="T25" fmla="*/ 651 h 653"/>
                  <a:gd name="T26" fmla="*/ 79 w 654"/>
                  <a:gd name="T27" fmla="*/ 653 h 653"/>
                  <a:gd name="T28" fmla="*/ 59 w 654"/>
                  <a:gd name="T29" fmla="*/ 651 h 653"/>
                  <a:gd name="T30" fmla="*/ 40 w 654"/>
                  <a:gd name="T31" fmla="*/ 643 h 653"/>
                  <a:gd name="T32" fmla="*/ 24 w 654"/>
                  <a:gd name="T33" fmla="*/ 630 h 653"/>
                  <a:gd name="T34" fmla="*/ 12 w 654"/>
                  <a:gd name="T35" fmla="*/ 613 h 653"/>
                  <a:gd name="T36" fmla="*/ 4 w 654"/>
                  <a:gd name="T37" fmla="*/ 594 h 653"/>
                  <a:gd name="T38" fmla="*/ 0 w 654"/>
                  <a:gd name="T39" fmla="*/ 574 h 653"/>
                  <a:gd name="T40" fmla="*/ 4 w 654"/>
                  <a:gd name="T41" fmla="*/ 554 h 653"/>
                  <a:gd name="T42" fmla="*/ 12 w 654"/>
                  <a:gd name="T43" fmla="*/ 535 h 653"/>
                  <a:gd name="T44" fmla="*/ 24 w 654"/>
                  <a:gd name="T45" fmla="*/ 519 h 653"/>
                  <a:gd name="T46" fmla="*/ 520 w 654"/>
                  <a:gd name="T47" fmla="*/ 23 h 653"/>
                  <a:gd name="T48" fmla="*/ 536 w 654"/>
                  <a:gd name="T49" fmla="*/ 10 h 653"/>
                  <a:gd name="T50" fmla="*/ 555 w 654"/>
                  <a:gd name="T51" fmla="*/ 3 h 653"/>
                  <a:gd name="T52" fmla="*/ 575 w 654"/>
                  <a:gd name="T53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4" h="653">
                    <a:moveTo>
                      <a:pt x="575" y="0"/>
                    </a:moveTo>
                    <a:lnTo>
                      <a:pt x="595" y="3"/>
                    </a:lnTo>
                    <a:lnTo>
                      <a:pt x="614" y="10"/>
                    </a:lnTo>
                    <a:lnTo>
                      <a:pt x="630" y="23"/>
                    </a:lnTo>
                    <a:lnTo>
                      <a:pt x="644" y="40"/>
                    </a:lnTo>
                    <a:lnTo>
                      <a:pt x="652" y="59"/>
                    </a:lnTo>
                    <a:lnTo>
                      <a:pt x="654" y="79"/>
                    </a:lnTo>
                    <a:lnTo>
                      <a:pt x="652" y="99"/>
                    </a:lnTo>
                    <a:lnTo>
                      <a:pt x="644" y="118"/>
                    </a:lnTo>
                    <a:lnTo>
                      <a:pt x="630" y="135"/>
                    </a:lnTo>
                    <a:lnTo>
                      <a:pt x="136" y="630"/>
                    </a:lnTo>
                    <a:lnTo>
                      <a:pt x="118" y="643"/>
                    </a:lnTo>
                    <a:lnTo>
                      <a:pt x="99" y="651"/>
                    </a:lnTo>
                    <a:lnTo>
                      <a:pt x="79" y="653"/>
                    </a:lnTo>
                    <a:lnTo>
                      <a:pt x="59" y="651"/>
                    </a:lnTo>
                    <a:lnTo>
                      <a:pt x="40" y="643"/>
                    </a:lnTo>
                    <a:lnTo>
                      <a:pt x="24" y="630"/>
                    </a:lnTo>
                    <a:lnTo>
                      <a:pt x="12" y="613"/>
                    </a:lnTo>
                    <a:lnTo>
                      <a:pt x="4" y="594"/>
                    </a:lnTo>
                    <a:lnTo>
                      <a:pt x="0" y="574"/>
                    </a:lnTo>
                    <a:lnTo>
                      <a:pt x="4" y="554"/>
                    </a:lnTo>
                    <a:lnTo>
                      <a:pt x="12" y="535"/>
                    </a:lnTo>
                    <a:lnTo>
                      <a:pt x="24" y="519"/>
                    </a:lnTo>
                    <a:lnTo>
                      <a:pt x="520" y="23"/>
                    </a:lnTo>
                    <a:lnTo>
                      <a:pt x="536" y="10"/>
                    </a:lnTo>
                    <a:lnTo>
                      <a:pt x="555" y="3"/>
                    </a:lnTo>
                    <a:lnTo>
                      <a:pt x="5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8" name="Freeform 259"/>
              <p:cNvSpPr/>
              <p:nvPr/>
            </p:nvSpPr>
            <p:spPr bwMode="auto">
              <a:xfrm>
                <a:off x="969963" y="3713163"/>
                <a:ext cx="55563" cy="57150"/>
              </a:xfrm>
              <a:custGeom>
                <a:avLst/>
                <a:gdLst>
                  <a:gd name="T0" fmla="*/ 276 w 355"/>
                  <a:gd name="T1" fmla="*/ 0 h 355"/>
                  <a:gd name="T2" fmla="*/ 296 w 355"/>
                  <a:gd name="T3" fmla="*/ 3 h 355"/>
                  <a:gd name="T4" fmla="*/ 315 w 355"/>
                  <a:gd name="T5" fmla="*/ 11 h 355"/>
                  <a:gd name="T6" fmla="*/ 331 w 355"/>
                  <a:gd name="T7" fmla="*/ 23 h 355"/>
                  <a:gd name="T8" fmla="*/ 345 w 355"/>
                  <a:gd name="T9" fmla="*/ 40 h 355"/>
                  <a:gd name="T10" fmla="*/ 351 w 355"/>
                  <a:gd name="T11" fmla="*/ 59 h 355"/>
                  <a:gd name="T12" fmla="*/ 355 w 355"/>
                  <a:gd name="T13" fmla="*/ 79 h 355"/>
                  <a:gd name="T14" fmla="*/ 351 w 355"/>
                  <a:gd name="T15" fmla="*/ 99 h 355"/>
                  <a:gd name="T16" fmla="*/ 345 w 355"/>
                  <a:gd name="T17" fmla="*/ 118 h 355"/>
                  <a:gd name="T18" fmla="*/ 331 w 355"/>
                  <a:gd name="T19" fmla="*/ 135 h 355"/>
                  <a:gd name="T20" fmla="*/ 134 w 355"/>
                  <a:gd name="T21" fmla="*/ 333 h 355"/>
                  <a:gd name="T22" fmla="*/ 117 w 355"/>
                  <a:gd name="T23" fmla="*/ 345 h 355"/>
                  <a:gd name="T24" fmla="*/ 98 w 355"/>
                  <a:gd name="T25" fmla="*/ 353 h 355"/>
                  <a:gd name="T26" fmla="*/ 78 w 355"/>
                  <a:gd name="T27" fmla="*/ 355 h 355"/>
                  <a:gd name="T28" fmla="*/ 59 w 355"/>
                  <a:gd name="T29" fmla="*/ 353 h 355"/>
                  <a:gd name="T30" fmla="*/ 40 w 355"/>
                  <a:gd name="T31" fmla="*/ 345 h 355"/>
                  <a:gd name="T32" fmla="*/ 23 w 355"/>
                  <a:gd name="T33" fmla="*/ 333 h 355"/>
                  <a:gd name="T34" fmla="*/ 10 w 355"/>
                  <a:gd name="T35" fmla="*/ 315 h 355"/>
                  <a:gd name="T36" fmla="*/ 2 w 355"/>
                  <a:gd name="T37" fmla="*/ 296 h 355"/>
                  <a:gd name="T38" fmla="*/ 0 w 355"/>
                  <a:gd name="T39" fmla="*/ 276 h 355"/>
                  <a:gd name="T40" fmla="*/ 2 w 355"/>
                  <a:gd name="T41" fmla="*/ 256 h 355"/>
                  <a:gd name="T42" fmla="*/ 10 w 355"/>
                  <a:gd name="T43" fmla="*/ 237 h 355"/>
                  <a:gd name="T44" fmla="*/ 23 w 355"/>
                  <a:gd name="T45" fmla="*/ 221 h 355"/>
                  <a:gd name="T46" fmla="*/ 220 w 355"/>
                  <a:gd name="T47" fmla="*/ 23 h 355"/>
                  <a:gd name="T48" fmla="*/ 237 w 355"/>
                  <a:gd name="T49" fmla="*/ 11 h 355"/>
                  <a:gd name="T50" fmla="*/ 256 w 355"/>
                  <a:gd name="T51" fmla="*/ 3 h 355"/>
                  <a:gd name="T52" fmla="*/ 276 w 355"/>
                  <a:gd name="T53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5" h="355">
                    <a:moveTo>
                      <a:pt x="276" y="0"/>
                    </a:moveTo>
                    <a:lnTo>
                      <a:pt x="296" y="3"/>
                    </a:lnTo>
                    <a:lnTo>
                      <a:pt x="315" y="11"/>
                    </a:lnTo>
                    <a:lnTo>
                      <a:pt x="331" y="23"/>
                    </a:lnTo>
                    <a:lnTo>
                      <a:pt x="345" y="40"/>
                    </a:lnTo>
                    <a:lnTo>
                      <a:pt x="351" y="59"/>
                    </a:lnTo>
                    <a:lnTo>
                      <a:pt x="355" y="79"/>
                    </a:lnTo>
                    <a:lnTo>
                      <a:pt x="351" y="99"/>
                    </a:lnTo>
                    <a:lnTo>
                      <a:pt x="345" y="118"/>
                    </a:lnTo>
                    <a:lnTo>
                      <a:pt x="331" y="135"/>
                    </a:lnTo>
                    <a:lnTo>
                      <a:pt x="134" y="333"/>
                    </a:lnTo>
                    <a:lnTo>
                      <a:pt x="117" y="345"/>
                    </a:lnTo>
                    <a:lnTo>
                      <a:pt x="98" y="353"/>
                    </a:lnTo>
                    <a:lnTo>
                      <a:pt x="78" y="355"/>
                    </a:lnTo>
                    <a:lnTo>
                      <a:pt x="59" y="353"/>
                    </a:lnTo>
                    <a:lnTo>
                      <a:pt x="40" y="345"/>
                    </a:lnTo>
                    <a:lnTo>
                      <a:pt x="23" y="333"/>
                    </a:lnTo>
                    <a:lnTo>
                      <a:pt x="10" y="315"/>
                    </a:lnTo>
                    <a:lnTo>
                      <a:pt x="2" y="296"/>
                    </a:lnTo>
                    <a:lnTo>
                      <a:pt x="0" y="276"/>
                    </a:lnTo>
                    <a:lnTo>
                      <a:pt x="2" y="256"/>
                    </a:lnTo>
                    <a:lnTo>
                      <a:pt x="10" y="237"/>
                    </a:lnTo>
                    <a:lnTo>
                      <a:pt x="23" y="221"/>
                    </a:lnTo>
                    <a:lnTo>
                      <a:pt x="220" y="23"/>
                    </a:lnTo>
                    <a:lnTo>
                      <a:pt x="237" y="11"/>
                    </a:lnTo>
                    <a:lnTo>
                      <a:pt x="256" y="3"/>
                    </a:lnTo>
                    <a:lnTo>
                      <a:pt x="2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9" name="Group 88"/>
            <p:cNvGrpSpPr/>
            <p:nvPr/>
          </p:nvGrpSpPr>
          <p:grpSpPr>
            <a:xfrm>
              <a:off x="3704878" y="3905657"/>
              <a:ext cx="462146" cy="405168"/>
              <a:chOff x="9091613" y="5029200"/>
              <a:chExt cx="579437" cy="508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0" name="Freeform 362"/>
              <p:cNvSpPr>
                <a:spLocks noEditPoints="1"/>
              </p:cNvSpPr>
              <p:nvPr/>
            </p:nvSpPr>
            <p:spPr bwMode="auto">
              <a:xfrm>
                <a:off x="9091613" y="5029200"/>
                <a:ext cx="579437" cy="508000"/>
              </a:xfrm>
              <a:custGeom>
                <a:avLst/>
                <a:gdLst>
                  <a:gd name="T0" fmla="*/ 269 w 3650"/>
                  <a:gd name="T1" fmla="*/ 173 h 3203"/>
                  <a:gd name="T2" fmla="*/ 218 w 3650"/>
                  <a:gd name="T3" fmla="*/ 198 h 3203"/>
                  <a:gd name="T4" fmla="*/ 183 w 3650"/>
                  <a:gd name="T5" fmla="*/ 241 h 3203"/>
                  <a:gd name="T6" fmla="*/ 169 w 3650"/>
                  <a:gd name="T7" fmla="*/ 297 h 3203"/>
                  <a:gd name="T8" fmla="*/ 174 w 3650"/>
                  <a:gd name="T9" fmla="*/ 2114 h 3203"/>
                  <a:gd name="T10" fmla="*/ 198 w 3650"/>
                  <a:gd name="T11" fmla="*/ 2165 h 3203"/>
                  <a:gd name="T12" fmla="*/ 241 w 3650"/>
                  <a:gd name="T13" fmla="*/ 2200 h 3203"/>
                  <a:gd name="T14" fmla="*/ 298 w 3650"/>
                  <a:gd name="T15" fmla="*/ 2213 h 3203"/>
                  <a:gd name="T16" fmla="*/ 578 w 3650"/>
                  <a:gd name="T17" fmla="*/ 2216 h 3203"/>
                  <a:gd name="T18" fmla="*/ 614 w 3650"/>
                  <a:gd name="T19" fmla="*/ 2236 h 3203"/>
                  <a:gd name="T20" fmla="*/ 636 w 3650"/>
                  <a:gd name="T21" fmla="*/ 2270 h 3203"/>
                  <a:gd name="T22" fmla="*/ 642 w 3650"/>
                  <a:gd name="T23" fmla="*/ 2294 h 3203"/>
                  <a:gd name="T24" fmla="*/ 642 w 3650"/>
                  <a:gd name="T25" fmla="*/ 2913 h 3203"/>
                  <a:gd name="T26" fmla="*/ 1318 w 3650"/>
                  <a:gd name="T27" fmla="*/ 2236 h 3203"/>
                  <a:gd name="T28" fmla="*/ 1336 w 3650"/>
                  <a:gd name="T29" fmla="*/ 2223 h 3203"/>
                  <a:gd name="T30" fmla="*/ 1376 w 3650"/>
                  <a:gd name="T31" fmla="*/ 2213 h 3203"/>
                  <a:gd name="T32" fmla="*/ 3381 w 3650"/>
                  <a:gd name="T33" fmla="*/ 2210 h 3203"/>
                  <a:gd name="T34" fmla="*/ 3432 w 3650"/>
                  <a:gd name="T35" fmla="*/ 2185 h 3203"/>
                  <a:gd name="T36" fmla="*/ 3468 w 3650"/>
                  <a:gd name="T37" fmla="*/ 2141 h 3203"/>
                  <a:gd name="T38" fmla="*/ 3481 w 3650"/>
                  <a:gd name="T39" fmla="*/ 2085 h 3203"/>
                  <a:gd name="T40" fmla="*/ 3476 w 3650"/>
                  <a:gd name="T41" fmla="*/ 269 h 3203"/>
                  <a:gd name="T42" fmla="*/ 3452 w 3650"/>
                  <a:gd name="T43" fmla="*/ 218 h 3203"/>
                  <a:gd name="T44" fmla="*/ 3409 w 3650"/>
                  <a:gd name="T45" fmla="*/ 182 h 3203"/>
                  <a:gd name="T46" fmla="*/ 3352 w 3650"/>
                  <a:gd name="T47" fmla="*/ 169 h 3203"/>
                  <a:gd name="T48" fmla="*/ 298 w 3650"/>
                  <a:gd name="T49" fmla="*/ 0 h 3203"/>
                  <a:gd name="T50" fmla="*/ 3397 w 3650"/>
                  <a:gd name="T51" fmla="*/ 3 h 3203"/>
                  <a:gd name="T52" fmla="*/ 3477 w 3650"/>
                  <a:gd name="T53" fmla="*/ 27 h 3203"/>
                  <a:gd name="T54" fmla="*/ 3547 w 3650"/>
                  <a:gd name="T55" fmla="*/ 73 h 3203"/>
                  <a:gd name="T56" fmla="*/ 3602 w 3650"/>
                  <a:gd name="T57" fmla="*/ 136 h 3203"/>
                  <a:gd name="T58" fmla="*/ 3638 w 3650"/>
                  <a:gd name="T59" fmla="*/ 212 h 3203"/>
                  <a:gd name="T60" fmla="*/ 3650 w 3650"/>
                  <a:gd name="T61" fmla="*/ 297 h 3203"/>
                  <a:gd name="T62" fmla="*/ 3647 w 3650"/>
                  <a:gd name="T63" fmla="*/ 2129 h 3203"/>
                  <a:gd name="T64" fmla="*/ 3622 w 3650"/>
                  <a:gd name="T65" fmla="*/ 2210 h 3203"/>
                  <a:gd name="T66" fmla="*/ 3577 w 3650"/>
                  <a:gd name="T67" fmla="*/ 2280 h 3203"/>
                  <a:gd name="T68" fmla="*/ 3514 w 3650"/>
                  <a:gd name="T69" fmla="*/ 2335 h 3203"/>
                  <a:gd name="T70" fmla="*/ 3438 w 3650"/>
                  <a:gd name="T71" fmla="*/ 2371 h 3203"/>
                  <a:gd name="T72" fmla="*/ 3352 w 3650"/>
                  <a:gd name="T73" fmla="*/ 2383 h 3203"/>
                  <a:gd name="T74" fmla="*/ 617 w 3650"/>
                  <a:gd name="T75" fmla="*/ 3179 h 3203"/>
                  <a:gd name="T76" fmla="*/ 578 w 3650"/>
                  <a:gd name="T77" fmla="*/ 3201 h 3203"/>
                  <a:gd name="T78" fmla="*/ 540 w 3650"/>
                  <a:gd name="T79" fmla="*/ 3202 h 3203"/>
                  <a:gd name="T80" fmla="*/ 507 w 3650"/>
                  <a:gd name="T81" fmla="*/ 3186 h 3203"/>
                  <a:gd name="T82" fmla="*/ 481 w 3650"/>
                  <a:gd name="T83" fmla="*/ 3157 h 3203"/>
                  <a:gd name="T84" fmla="*/ 472 w 3650"/>
                  <a:gd name="T85" fmla="*/ 3118 h 3203"/>
                  <a:gd name="T86" fmla="*/ 298 w 3650"/>
                  <a:gd name="T87" fmla="*/ 2383 h 3203"/>
                  <a:gd name="T88" fmla="*/ 212 w 3650"/>
                  <a:gd name="T89" fmla="*/ 2371 h 3203"/>
                  <a:gd name="T90" fmla="*/ 136 w 3650"/>
                  <a:gd name="T91" fmla="*/ 2335 h 3203"/>
                  <a:gd name="T92" fmla="*/ 73 w 3650"/>
                  <a:gd name="T93" fmla="*/ 2280 h 3203"/>
                  <a:gd name="T94" fmla="*/ 28 w 3650"/>
                  <a:gd name="T95" fmla="*/ 2210 h 3203"/>
                  <a:gd name="T96" fmla="*/ 3 w 3650"/>
                  <a:gd name="T97" fmla="*/ 2129 h 3203"/>
                  <a:gd name="T98" fmla="*/ 0 w 3650"/>
                  <a:gd name="T99" fmla="*/ 297 h 3203"/>
                  <a:gd name="T100" fmla="*/ 12 w 3650"/>
                  <a:gd name="T101" fmla="*/ 212 h 3203"/>
                  <a:gd name="T102" fmla="*/ 48 w 3650"/>
                  <a:gd name="T103" fmla="*/ 136 h 3203"/>
                  <a:gd name="T104" fmla="*/ 103 w 3650"/>
                  <a:gd name="T105" fmla="*/ 73 h 3203"/>
                  <a:gd name="T106" fmla="*/ 173 w 3650"/>
                  <a:gd name="T107" fmla="*/ 27 h 3203"/>
                  <a:gd name="T108" fmla="*/ 253 w 3650"/>
                  <a:gd name="T109" fmla="*/ 3 h 3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50" h="3203">
                    <a:moveTo>
                      <a:pt x="298" y="169"/>
                    </a:moveTo>
                    <a:lnTo>
                      <a:pt x="269" y="173"/>
                    </a:lnTo>
                    <a:lnTo>
                      <a:pt x="241" y="182"/>
                    </a:lnTo>
                    <a:lnTo>
                      <a:pt x="218" y="198"/>
                    </a:lnTo>
                    <a:lnTo>
                      <a:pt x="198" y="218"/>
                    </a:lnTo>
                    <a:lnTo>
                      <a:pt x="183" y="241"/>
                    </a:lnTo>
                    <a:lnTo>
                      <a:pt x="174" y="269"/>
                    </a:lnTo>
                    <a:lnTo>
                      <a:pt x="169" y="297"/>
                    </a:lnTo>
                    <a:lnTo>
                      <a:pt x="169" y="2085"/>
                    </a:lnTo>
                    <a:lnTo>
                      <a:pt x="174" y="2114"/>
                    </a:lnTo>
                    <a:lnTo>
                      <a:pt x="183" y="2141"/>
                    </a:lnTo>
                    <a:lnTo>
                      <a:pt x="198" y="2165"/>
                    </a:lnTo>
                    <a:lnTo>
                      <a:pt x="218" y="2185"/>
                    </a:lnTo>
                    <a:lnTo>
                      <a:pt x="241" y="2200"/>
                    </a:lnTo>
                    <a:lnTo>
                      <a:pt x="269" y="2210"/>
                    </a:lnTo>
                    <a:lnTo>
                      <a:pt x="298" y="2213"/>
                    </a:lnTo>
                    <a:lnTo>
                      <a:pt x="556" y="2213"/>
                    </a:lnTo>
                    <a:lnTo>
                      <a:pt x="578" y="2216"/>
                    </a:lnTo>
                    <a:lnTo>
                      <a:pt x="597" y="2223"/>
                    </a:lnTo>
                    <a:lnTo>
                      <a:pt x="614" y="2236"/>
                    </a:lnTo>
                    <a:lnTo>
                      <a:pt x="627" y="2251"/>
                    </a:lnTo>
                    <a:lnTo>
                      <a:pt x="636" y="2270"/>
                    </a:lnTo>
                    <a:lnTo>
                      <a:pt x="642" y="2290"/>
                    </a:lnTo>
                    <a:lnTo>
                      <a:pt x="642" y="2294"/>
                    </a:lnTo>
                    <a:lnTo>
                      <a:pt x="642" y="2298"/>
                    </a:lnTo>
                    <a:lnTo>
                      <a:pt x="642" y="2913"/>
                    </a:lnTo>
                    <a:lnTo>
                      <a:pt x="1316" y="2239"/>
                    </a:lnTo>
                    <a:lnTo>
                      <a:pt x="1318" y="2236"/>
                    </a:lnTo>
                    <a:lnTo>
                      <a:pt x="1320" y="2236"/>
                    </a:lnTo>
                    <a:lnTo>
                      <a:pt x="1336" y="2223"/>
                    </a:lnTo>
                    <a:lnTo>
                      <a:pt x="1355" y="2216"/>
                    </a:lnTo>
                    <a:lnTo>
                      <a:pt x="1376" y="2213"/>
                    </a:lnTo>
                    <a:lnTo>
                      <a:pt x="3352" y="2213"/>
                    </a:lnTo>
                    <a:lnTo>
                      <a:pt x="3381" y="2210"/>
                    </a:lnTo>
                    <a:lnTo>
                      <a:pt x="3409" y="2200"/>
                    </a:lnTo>
                    <a:lnTo>
                      <a:pt x="3432" y="2185"/>
                    </a:lnTo>
                    <a:lnTo>
                      <a:pt x="3452" y="2165"/>
                    </a:lnTo>
                    <a:lnTo>
                      <a:pt x="3468" y="2141"/>
                    </a:lnTo>
                    <a:lnTo>
                      <a:pt x="3476" y="2114"/>
                    </a:lnTo>
                    <a:lnTo>
                      <a:pt x="3481" y="2085"/>
                    </a:lnTo>
                    <a:lnTo>
                      <a:pt x="3481" y="297"/>
                    </a:lnTo>
                    <a:lnTo>
                      <a:pt x="3476" y="269"/>
                    </a:lnTo>
                    <a:lnTo>
                      <a:pt x="3468" y="241"/>
                    </a:lnTo>
                    <a:lnTo>
                      <a:pt x="3452" y="218"/>
                    </a:lnTo>
                    <a:lnTo>
                      <a:pt x="3432" y="198"/>
                    </a:lnTo>
                    <a:lnTo>
                      <a:pt x="3409" y="182"/>
                    </a:lnTo>
                    <a:lnTo>
                      <a:pt x="3381" y="173"/>
                    </a:lnTo>
                    <a:lnTo>
                      <a:pt x="3352" y="169"/>
                    </a:lnTo>
                    <a:lnTo>
                      <a:pt x="298" y="169"/>
                    </a:lnTo>
                    <a:close/>
                    <a:moveTo>
                      <a:pt x="298" y="0"/>
                    </a:moveTo>
                    <a:lnTo>
                      <a:pt x="3352" y="0"/>
                    </a:lnTo>
                    <a:lnTo>
                      <a:pt x="3397" y="3"/>
                    </a:lnTo>
                    <a:lnTo>
                      <a:pt x="3438" y="12"/>
                    </a:lnTo>
                    <a:lnTo>
                      <a:pt x="3477" y="27"/>
                    </a:lnTo>
                    <a:lnTo>
                      <a:pt x="3514" y="47"/>
                    </a:lnTo>
                    <a:lnTo>
                      <a:pt x="3547" y="73"/>
                    </a:lnTo>
                    <a:lnTo>
                      <a:pt x="3577" y="103"/>
                    </a:lnTo>
                    <a:lnTo>
                      <a:pt x="3602" y="136"/>
                    </a:lnTo>
                    <a:lnTo>
                      <a:pt x="3622" y="172"/>
                    </a:lnTo>
                    <a:lnTo>
                      <a:pt x="3638" y="212"/>
                    </a:lnTo>
                    <a:lnTo>
                      <a:pt x="3647" y="253"/>
                    </a:lnTo>
                    <a:lnTo>
                      <a:pt x="3650" y="297"/>
                    </a:lnTo>
                    <a:lnTo>
                      <a:pt x="3650" y="2085"/>
                    </a:lnTo>
                    <a:lnTo>
                      <a:pt x="3647" y="2129"/>
                    </a:lnTo>
                    <a:lnTo>
                      <a:pt x="3638" y="2171"/>
                    </a:lnTo>
                    <a:lnTo>
                      <a:pt x="3622" y="2210"/>
                    </a:lnTo>
                    <a:lnTo>
                      <a:pt x="3602" y="2247"/>
                    </a:lnTo>
                    <a:lnTo>
                      <a:pt x="3577" y="2280"/>
                    </a:lnTo>
                    <a:lnTo>
                      <a:pt x="3547" y="2310"/>
                    </a:lnTo>
                    <a:lnTo>
                      <a:pt x="3514" y="2335"/>
                    </a:lnTo>
                    <a:lnTo>
                      <a:pt x="3477" y="2355"/>
                    </a:lnTo>
                    <a:lnTo>
                      <a:pt x="3438" y="2371"/>
                    </a:lnTo>
                    <a:lnTo>
                      <a:pt x="3397" y="2379"/>
                    </a:lnTo>
                    <a:lnTo>
                      <a:pt x="3352" y="2383"/>
                    </a:lnTo>
                    <a:lnTo>
                      <a:pt x="1411" y="2383"/>
                    </a:lnTo>
                    <a:lnTo>
                      <a:pt x="617" y="3179"/>
                    </a:lnTo>
                    <a:lnTo>
                      <a:pt x="598" y="3192"/>
                    </a:lnTo>
                    <a:lnTo>
                      <a:pt x="578" y="3201"/>
                    </a:lnTo>
                    <a:lnTo>
                      <a:pt x="556" y="3203"/>
                    </a:lnTo>
                    <a:lnTo>
                      <a:pt x="540" y="3202"/>
                    </a:lnTo>
                    <a:lnTo>
                      <a:pt x="524" y="3196"/>
                    </a:lnTo>
                    <a:lnTo>
                      <a:pt x="507" y="3186"/>
                    </a:lnTo>
                    <a:lnTo>
                      <a:pt x="492" y="3173"/>
                    </a:lnTo>
                    <a:lnTo>
                      <a:pt x="481" y="3157"/>
                    </a:lnTo>
                    <a:lnTo>
                      <a:pt x="475" y="3139"/>
                    </a:lnTo>
                    <a:lnTo>
                      <a:pt x="472" y="3118"/>
                    </a:lnTo>
                    <a:lnTo>
                      <a:pt x="472" y="2383"/>
                    </a:lnTo>
                    <a:lnTo>
                      <a:pt x="298" y="2383"/>
                    </a:lnTo>
                    <a:lnTo>
                      <a:pt x="253" y="2379"/>
                    </a:lnTo>
                    <a:lnTo>
                      <a:pt x="212" y="2371"/>
                    </a:lnTo>
                    <a:lnTo>
                      <a:pt x="173" y="2355"/>
                    </a:lnTo>
                    <a:lnTo>
                      <a:pt x="136" y="2335"/>
                    </a:lnTo>
                    <a:lnTo>
                      <a:pt x="103" y="2310"/>
                    </a:lnTo>
                    <a:lnTo>
                      <a:pt x="73" y="2280"/>
                    </a:lnTo>
                    <a:lnTo>
                      <a:pt x="48" y="2247"/>
                    </a:lnTo>
                    <a:lnTo>
                      <a:pt x="28" y="2210"/>
                    </a:lnTo>
                    <a:lnTo>
                      <a:pt x="12" y="2171"/>
                    </a:lnTo>
                    <a:lnTo>
                      <a:pt x="3" y="2129"/>
                    </a:lnTo>
                    <a:lnTo>
                      <a:pt x="0" y="2085"/>
                    </a:lnTo>
                    <a:lnTo>
                      <a:pt x="0" y="297"/>
                    </a:lnTo>
                    <a:lnTo>
                      <a:pt x="3" y="253"/>
                    </a:lnTo>
                    <a:lnTo>
                      <a:pt x="12" y="212"/>
                    </a:lnTo>
                    <a:lnTo>
                      <a:pt x="28" y="172"/>
                    </a:lnTo>
                    <a:lnTo>
                      <a:pt x="48" y="136"/>
                    </a:lnTo>
                    <a:lnTo>
                      <a:pt x="73" y="103"/>
                    </a:lnTo>
                    <a:lnTo>
                      <a:pt x="103" y="73"/>
                    </a:lnTo>
                    <a:lnTo>
                      <a:pt x="136" y="47"/>
                    </a:lnTo>
                    <a:lnTo>
                      <a:pt x="173" y="27"/>
                    </a:lnTo>
                    <a:lnTo>
                      <a:pt x="212" y="12"/>
                    </a:lnTo>
                    <a:lnTo>
                      <a:pt x="253" y="3"/>
                    </a:lnTo>
                    <a:lnTo>
                      <a:pt x="2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1" name="Freeform 363"/>
              <p:cNvSpPr/>
              <p:nvPr/>
            </p:nvSpPr>
            <p:spPr bwMode="auto">
              <a:xfrm>
                <a:off x="9196388" y="5127625"/>
                <a:ext cx="106362" cy="26987"/>
              </a:xfrm>
              <a:custGeom>
                <a:avLst/>
                <a:gdLst>
                  <a:gd name="T0" fmla="*/ 85 w 665"/>
                  <a:gd name="T1" fmla="*/ 0 h 170"/>
                  <a:gd name="T2" fmla="*/ 580 w 665"/>
                  <a:gd name="T3" fmla="*/ 0 h 170"/>
                  <a:gd name="T4" fmla="*/ 603 w 665"/>
                  <a:gd name="T5" fmla="*/ 3 h 170"/>
                  <a:gd name="T6" fmla="*/ 623 w 665"/>
                  <a:gd name="T7" fmla="*/ 12 h 170"/>
                  <a:gd name="T8" fmla="*/ 641 w 665"/>
                  <a:gd name="T9" fmla="*/ 25 h 170"/>
                  <a:gd name="T10" fmla="*/ 654 w 665"/>
                  <a:gd name="T11" fmla="*/ 42 h 170"/>
                  <a:gd name="T12" fmla="*/ 662 w 665"/>
                  <a:gd name="T13" fmla="*/ 63 h 170"/>
                  <a:gd name="T14" fmla="*/ 665 w 665"/>
                  <a:gd name="T15" fmla="*/ 85 h 170"/>
                  <a:gd name="T16" fmla="*/ 662 w 665"/>
                  <a:gd name="T17" fmla="*/ 108 h 170"/>
                  <a:gd name="T18" fmla="*/ 654 w 665"/>
                  <a:gd name="T19" fmla="*/ 128 h 170"/>
                  <a:gd name="T20" fmla="*/ 641 w 665"/>
                  <a:gd name="T21" fmla="*/ 145 h 170"/>
                  <a:gd name="T22" fmla="*/ 623 w 665"/>
                  <a:gd name="T23" fmla="*/ 158 h 170"/>
                  <a:gd name="T24" fmla="*/ 603 w 665"/>
                  <a:gd name="T25" fmla="*/ 167 h 170"/>
                  <a:gd name="T26" fmla="*/ 580 w 665"/>
                  <a:gd name="T27" fmla="*/ 170 h 170"/>
                  <a:gd name="T28" fmla="*/ 85 w 665"/>
                  <a:gd name="T29" fmla="*/ 170 h 170"/>
                  <a:gd name="T30" fmla="*/ 63 w 665"/>
                  <a:gd name="T31" fmla="*/ 167 h 170"/>
                  <a:gd name="T32" fmla="*/ 42 w 665"/>
                  <a:gd name="T33" fmla="*/ 158 h 170"/>
                  <a:gd name="T34" fmla="*/ 26 w 665"/>
                  <a:gd name="T35" fmla="*/ 145 h 170"/>
                  <a:gd name="T36" fmla="*/ 12 w 665"/>
                  <a:gd name="T37" fmla="*/ 128 h 170"/>
                  <a:gd name="T38" fmla="*/ 4 w 665"/>
                  <a:gd name="T39" fmla="*/ 108 h 170"/>
                  <a:gd name="T40" fmla="*/ 0 w 665"/>
                  <a:gd name="T41" fmla="*/ 85 h 170"/>
                  <a:gd name="T42" fmla="*/ 4 w 665"/>
                  <a:gd name="T43" fmla="*/ 63 h 170"/>
                  <a:gd name="T44" fmla="*/ 12 w 665"/>
                  <a:gd name="T45" fmla="*/ 42 h 170"/>
                  <a:gd name="T46" fmla="*/ 26 w 665"/>
                  <a:gd name="T47" fmla="*/ 25 h 170"/>
                  <a:gd name="T48" fmla="*/ 42 w 665"/>
                  <a:gd name="T49" fmla="*/ 12 h 170"/>
                  <a:gd name="T50" fmla="*/ 63 w 665"/>
                  <a:gd name="T51" fmla="*/ 3 h 170"/>
                  <a:gd name="T52" fmla="*/ 85 w 665"/>
                  <a:gd name="T5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5" h="170">
                    <a:moveTo>
                      <a:pt x="85" y="0"/>
                    </a:moveTo>
                    <a:lnTo>
                      <a:pt x="580" y="0"/>
                    </a:lnTo>
                    <a:lnTo>
                      <a:pt x="603" y="3"/>
                    </a:lnTo>
                    <a:lnTo>
                      <a:pt x="623" y="12"/>
                    </a:lnTo>
                    <a:lnTo>
                      <a:pt x="641" y="25"/>
                    </a:lnTo>
                    <a:lnTo>
                      <a:pt x="654" y="42"/>
                    </a:lnTo>
                    <a:lnTo>
                      <a:pt x="662" y="63"/>
                    </a:lnTo>
                    <a:lnTo>
                      <a:pt x="665" y="85"/>
                    </a:lnTo>
                    <a:lnTo>
                      <a:pt x="662" y="108"/>
                    </a:lnTo>
                    <a:lnTo>
                      <a:pt x="654" y="128"/>
                    </a:lnTo>
                    <a:lnTo>
                      <a:pt x="641" y="145"/>
                    </a:lnTo>
                    <a:lnTo>
                      <a:pt x="623" y="158"/>
                    </a:lnTo>
                    <a:lnTo>
                      <a:pt x="603" y="167"/>
                    </a:lnTo>
                    <a:lnTo>
                      <a:pt x="580" y="170"/>
                    </a:lnTo>
                    <a:lnTo>
                      <a:pt x="85" y="170"/>
                    </a:lnTo>
                    <a:lnTo>
                      <a:pt x="63" y="167"/>
                    </a:lnTo>
                    <a:lnTo>
                      <a:pt x="42" y="158"/>
                    </a:lnTo>
                    <a:lnTo>
                      <a:pt x="26" y="145"/>
                    </a:lnTo>
                    <a:lnTo>
                      <a:pt x="12" y="128"/>
                    </a:lnTo>
                    <a:lnTo>
                      <a:pt x="4" y="108"/>
                    </a:lnTo>
                    <a:lnTo>
                      <a:pt x="0" y="85"/>
                    </a:lnTo>
                    <a:lnTo>
                      <a:pt x="4" y="63"/>
                    </a:lnTo>
                    <a:lnTo>
                      <a:pt x="12" y="42"/>
                    </a:lnTo>
                    <a:lnTo>
                      <a:pt x="26" y="25"/>
                    </a:lnTo>
                    <a:lnTo>
                      <a:pt x="42" y="12"/>
                    </a:lnTo>
                    <a:lnTo>
                      <a:pt x="63" y="3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2" name="Freeform 364"/>
              <p:cNvSpPr/>
              <p:nvPr/>
            </p:nvSpPr>
            <p:spPr bwMode="auto">
              <a:xfrm>
                <a:off x="9196388" y="5203825"/>
                <a:ext cx="246062" cy="26987"/>
              </a:xfrm>
              <a:custGeom>
                <a:avLst/>
                <a:gdLst>
                  <a:gd name="T0" fmla="*/ 85 w 1548"/>
                  <a:gd name="T1" fmla="*/ 0 h 169"/>
                  <a:gd name="T2" fmla="*/ 1463 w 1548"/>
                  <a:gd name="T3" fmla="*/ 0 h 169"/>
                  <a:gd name="T4" fmla="*/ 1485 w 1548"/>
                  <a:gd name="T5" fmla="*/ 3 h 169"/>
                  <a:gd name="T6" fmla="*/ 1506 w 1548"/>
                  <a:gd name="T7" fmla="*/ 11 h 169"/>
                  <a:gd name="T8" fmla="*/ 1522 w 1548"/>
                  <a:gd name="T9" fmla="*/ 24 h 169"/>
                  <a:gd name="T10" fmla="*/ 1536 w 1548"/>
                  <a:gd name="T11" fmla="*/ 42 h 169"/>
                  <a:gd name="T12" fmla="*/ 1544 w 1548"/>
                  <a:gd name="T13" fmla="*/ 62 h 169"/>
                  <a:gd name="T14" fmla="*/ 1548 w 1548"/>
                  <a:gd name="T15" fmla="*/ 85 h 169"/>
                  <a:gd name="T16" fmla="*/ 1544 w 1548"/>
                  <a:gd name="T17" fmla="*/ 107 h 169"/>
                  <a:gd name="T18" fmla="*/ 1536 w 1548"/>
                  <a:gd name="T19" fmla="*/ 127 h 169"/>
                  <a:gd name="T20" fmla="*/ 1522 w 1548"/>
                  <a:gd name="T21" fmla="*/ 145 h 169"/>
                  <a:gd name="T22" fmla="*/ 1506 w 1548"/>
                  <a:gd name="T23" fmla="*/ 158 h 169"/>
                  <a:gd name="T24" fmla="*/ 1485 w 1548"/>
                  <a:gd name="T25" fmla="*/ 167 h 169"/>
                  <a:gd name="T26" fmla="*/ 1463 w 1548"/>
                  <a:gd name="T27" fmla="*/ 169 h 169"/>
                  <a:gd name="T28" fmla="*/ 85 w 1548"/>
                  <a:gd name="T29" fmla="*/ 169 h 169"/>
                  <a:gd name="T30" fmla="*/ 63 w 1548"/>
                  <a:gd name="T31" fmla="*/ 167 h 169"/>
                  <a:gd name="T32" fmla="*/ 42 w 1548"/>
                  <a:gd name="T33" fmla="*/ 158 h 169"/>
                  <a:gd name="T34" fmla="*/ 26 w 1548"/>
                  <a:gd name="T35" fmla="*/ 145 h 169"/>
                  <a:gd name="T36" fmla="*/ 12 w 1548"/>
                  <a:gd name="T37" fmla="*/ 127 h 169"/>
                  <a:gd name="T38" fmla="*/ 4 w 1548"/>
                  <a:gd name="T39" fmla="*/ 107 h 169"/>
                  <a:gd name="T40" fmla="*/ 0 w 1548"/>
                  <a:gd name="T41" fmla="*/ 85 h 169"/>
                  <a:gd name="T42" fmla="*/ 4 w 1548"/>
                  <a:gd name="T43" fmla="*/ 62 h 169"/>
                  <a:gd name="T44" fmla="*/ 12 w 1548"/>
                  <a:gd name="T45" fmla="*/ 42 h 169"/>
                  <a:gd name="T46" fmla="*/ 26 w 1548"/>
                  <a:gd name="T47" fmla="*/ 24 h 169"/>
                  <a:gd name="T48" fmla="*/ 42 w 1548"/>
                  <a:gd name="T49" fmla="*/ 11 h 169"/>
                  <a:gd name="T50" fmla="*/ 63 w 1548"/>
                  <a:gd name="T51" fmla="*/ 3 h 169"/>
                  <a:gd name="T52" fmla="*/ 85 w 1548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8" h="169">
                    <a:moveTo>
                      <a:pt x="85" y="0"/>
                    </a:moveTo>
                    <a:lnTo>
                      <a:pt x="1463" y="0"/>
                    </a:lnTo>
                    <a:lnTo>
                      <a:pt x="1485" y="3"/>
                    </a:lnTo>
                    <a:lnTo>
                      <a:pt x="1506" y="11"/>
                    </a:lnTo>
                    <a:lnTo>
                      <a:pt x="1522" y="24"/>
                    </a:lnTo>
                    <a:lnTo>
                      <a:pt x="1536" y="42"/>
                    </a:lnTo>
                    <a:lnTo>
                      <a:pt x="1544" y="62"/>
                    </a:lnTo>
                    <a:lnTo>
                      <a:pt x="1548" y="85"/>
                    </a:lnTo>
                    <a:lnTo>
                      <a:pt x="1544" y="107"/>
                    </a:lnTo>
                    <a:lnTo>
                      <a:pt x="1536" y="127"/>
                    </a:lnTo>
                    <a:lnTo>
                      <a:pt x="1522" y="145"/>
                    </a:lnTo>
                    <a:lnTo>
                      <a:pt x="1506" y="158"/>
                    </a:lnTo>
                    <a:lnTo>
                      <a:pt x="1485" y="167"/>
                    </a:lnTo>
                    <a:lnTo>
                      <a:pt x="1463" y="169"/>
                    </a:lnTo>
                    <a:lnTo>
                      <a:pt x="85" y="169"/>
                    </a:lnTo>
                    <a:lnTo>
                      <a:pt x="63" y="167"/>
                    </a:lnTo>
                    <a:lnTo>
                      <a:pt x="42" y="158"/>
                    </a:lnTo>
                    <a:lnTo>
                      <a:pt x="26" y="145"/>
                    </a:lnTo>
                    <a:lnTo>
                      <a:pt x="12" y="127"/>
                    </a:lnTo>
                    <a:lnTo>
                      <a:pt x="4" y="107"/>
                    </a:lnTo>
                    <a:lnTo>
                      <a:pt x="0" y="85"/>
                    </a:lnTo>
                    <a:lnTo>
                      <a:pt x="4" y="62"/>
                    </a:lnTo>
                    <a:lnTo>
                      <a:pt x="12" y="42"/>
                    </a:lnTo>
                    <a:lnTo>
                      <a:pt x="26" y="24"/>
                    </a:lnTo>
                    <a:lnTo>
                      <a:pt x="42" y="11"/>
                    </a:lnTo>
                    <a:lnTo>
                      <a:pt x="63" y="3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3" name="Freeform 365"/>
              <p:cNvSpPr/>
              <p:nvPr/>
            </p:nvSpPr>
            <p:spPr bwMode="auto">
              <a:xfrm>
                <a:off x="9353550" y="5127625"/>
                <a:ext cx="212725" cy="26987"/>
              </a:xfrm>
              <a:custGeom>
                <a:avLst/>
                <a:gdLst>
                  <a:gd name="T0" fmla="*/ 84 w 1339"/>
                  <a:gd name="T1" fmla="*/ 0 h 170"/>
                  <a:gd name="T2" fmla="*/ 1254 w 1339"/>
                  <a:gd name="T3" fmla="*/ 0 h 170"/>
                  <a:gd name="T4" fmla="*/ 1276 w 1339"/>
                  <a:gd name="T5" fmla="*/ 3 h 170"/>
                  <a:gd name="T6" fmla="*/ 1297 w 1339"/>
                  <a:gd name="T7" fmla="*/ 12 h 170"/>
                  <a:gd name="T8" fmla="*/ 1313 w 1339"/>
                  <a:gd name="T9" fmla="*/ 25 h 170"/>
                  <a:gd name="T10" fmla="*/ 1327 w 1339"/>
                  <a:gd name="T11" fmla="*/ 42 h 170"/>
                  <a:gd name="T12" fmla="*/ 1335 w 1339"/>
                  <a:gd name="T13" fmla="*/ 63 h 170"/>
                  <a:gd name="T14" fmla="*/ 1339 w 1339"/>
                  <a:gd name="T15" fmla="*/ 85 h 170"/>
                  <a:gd name="T16" fmla="*/ 1335 w 1339"/>
                  <a:gd name="T17" fmla="*/ 108 h 170"/>
                  <a:gd name="T18" fmla="*/ 1327 w 1339"/>
                  <a:gd name="T19" fmla="*/ 128 h 170"/>
                  <a:gd name="T20" fmla="*/ 1313 w 1339"/>
                  <a:gd name="T21" fmla="*/ 145 h 170"/>
                  <a:gd name="T22" fmla="*/ 1297 w 1339"/>
                  <a:gd name="T23" fmla="*/ 158 h 170"/>
                  <a:gd name="T24" fmla="*/ 1276 w 1339"/>
                  <a:gd name="T25" fmla="*/ 167 h 170"/>
                  <a:gd name="T26" fmla="*/ 1254 w 1339"/>
                  <a:gd name="T27" fmla="*/ 170 h 170"/>
                  <a:gd name="T28" fmla="*/ 84 w 1339"/>
                  <a:gd name="T29" fmla="*/ 170 h 170"/>
                  <a:gd name="T30" fmla="*/ 62 w 1339"/>
                  <a:gd name="T31" fmla="*/ 167 h 170"/>
                  <a:gd name="T32" fmla="*/ 42 w 1339"/>
                  <a:gd name="T33" fmla="*/ 158 h 170"/>
                  <a:gd name="T34" fmla="*/ 25 w 1339"/>
                  <a:gd name="T35" fmla="*/ 145 h 170"/>
                  <a:gd name="T36" fmla="*/ 11 w 1339"/>
                  <a:gd name="T37" fmla="*/ 128 h 170"/>
                  <a:gd name="T38" fmla="*/ 3 w 1339"/>
                  <a:gd name="T39" fmla="*/ 108 h 170"/>
                  <a:gd name="T40" fmla="*/ 0 w 1339"/>
                  <a:gd name="T41" fmla="*/ 85 h 170"/>
                  <a:gd name="T42" fmla="*/ 3 w 1339"/>
                  <a:gd name="T43" fmla="*/ 63 h 170"/>
                  <a:gd name="T44" fmla="*/ 11 w 1339"/>
                  <a:gd name="T45" fmla="*/ 42 h 170"/>
                  <a:gd name="T46" fmla="*/ 25 w 1339"/>
                  <a:gd name="T47" fmla="*/ 25 h 170"/>
                  <a:gd name="T48" fmla="*/ 42 w 1339"/>
                  <a:gd name="T49" fmla="*/ 12 h 170"/>
                  <a:gd name="T50" fmla="*/ 62 w 1339"/>
                  <a:gd name="T51" fmla="*/ 3 h 170"/>
                  <a:gd name="T52" fmla="*/ 84 w 1339"/>
                  <a:gd name="T5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9" h="170">
                    <a:moveTo>
                      <a:pt x="84" y="0"/>
                    </a:moveTo>
                    <a:lnTo>
                      <a:pt x="1254" y="0"/>
                    </a:lnTo>
                    <a:lnTo>
                      <a:pt x="1276" y="3"/>
                    </a:lnTo>
                    <a:lnTo>
                      <a:pt x="1297" y="12"/>
                    </a:lnTo>
                    <a:lnTo>
                      <a:pt x="1313" y="25"/>
                    </a:lnTo>
                    <a:lnTo>
                      <a:pt x="1327" y="42"/>
                    </a:lnTo>
                    <a:lnTo>
                      <a:pt x="1335" y="63"/>
                    </a:lnTo>
                    <a:lnTo>
                      <a:pt x="1339" y="85"/>
                    </a:lnTo>
                    <a:lnTo>
                      <a:pt x="1335" y="108"/>
                    </a:lnTo>
                    <a:lnTo>
                      <a:pt x="1327" y="128"/>
                    </a:lnTo>
                    <a:lnTo>
                      <a:pt x="1313" y="145"/>
                    </a:lnTo>
                    <a:lnTo>
                      <a:pt x="1297" y="158"/>
                    </a:lnTo>
                    <a:lnTo>
                      <a:pt x="1276" y="167"/>
                    </a:lnTo>
                    <a:lnTo>
                      <a:pt x="1254" y="170"/>
                    </a:lnTo>
                    <a:lnTo>
                      <a:pt x="84" y="170"/>
                    </a:lnTo>
                    <a:lnTo>
                      <a:pt x="62" y="167"/>
                    </a:lnTo>
                    <a:lnTo>
                      <a:pt x="42" y="158"/>
                    </a:lnTo>
                    <a:lnTo>
                      <a:pt x="25" y="145"/>
                    </a:lnTo>
                    <a:lnTo>
                      <a:pt x="11" y="128"/>
                    </a:lnTo>
                    <a:lnTo>
                      <a:pt x="3" y="108"/>
                    </a:lnTo>
                    <a:lnTo>
                      <a:pt x="0" y="85"/>
                    </a:lnTo>
                    <a:lnTo>
                      <a:pt x="3" y="63"/>
                    </a:lnTo>
                    <a:lnTo>
                      <a:pt x="11" y="42"/>
                    </a:lnTo>
                    <a:lnTo>
                      <a:pt x="25" y="25"/>
                    </a:lnTo>
                    <a:lnTo>
                      <a:pt x="42" y="12"/>
                    </a:lnTo>
                    <a:lnTo>
                      <a:pt x="62" y="3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4" name="Freeform 366"/>
              <p:cNvSpPr/>
              <p:nvPr/>
            </p:nvSpPr>
            <p:spPr bwMode="auto">
              <a:xfrm>
                <a:off x="9490075" y="5203825"/>
                <a:ext cx="76200" cy="26987"/>
              </a:xfrm>
              <a:custGeom>
                <a:avLst/>
                <a:gdLst>
                  <a:gd name="T0" fmla="*/ 85 w 478"/>
                  <a:gd name="T1" fmla="*/ 0 h 169"/>
                  <a:gd name="T2" fmla="*/ 393 w 478"/>
                  <a:gd name="T3" fmla="*/ 0 h 169"/>
                  <a:gd name="T4" fmla="*/ 415 w 478"/>
                  <a:gd name="T5" fmla="*/ 3 h 169"/>
                  <a:gd name="T6" fmla="*/ 436 w 478"/>
                  <a:gd name="T7" fmla="*/ 11 h 169"/>
                  <a:gd name="T8" fmla="*/ 452 w 478"/>
                  <a:gd name="T9" fmla="*/ 24 h 169"/>
                  <a:gd name="T10" fmla="*/ 466 w 478"/>
                  <a:gd name="T11" fmla="*/ 42 h 169"/>
                  <a:gd name="T12" fmla="*/ 474 w 478"/>
                  <a:gd name="T13" fmla="*/ 62 h 169"/>
                  <a:gd name="T14" fmla="*/ 478 w 478"/>
                  <a:gd name="T15" fmla="*/ 85 h 169"/>
                  <a:gd name="T16" fmla="*/ 474 w 478"/>
                  <a:gd name="T17" fmla="*/ 107 h 169"/>
                  <a:gd name="T18" fmla="*/ 466 w 478"/>
                  <a:gd name="T19" fmla="*/ 127 h 169"/>
                  <a:gd name="T20" fmla="*/ 452 w 478"/>
                  <a:gd name="T21" fmla="*/ 145 h 169"/>
                  <a:gd name="T22" fmla="*/ 436 w 478"/>
                  <a:gd name="T23" fmla="*/ 158 h 169"/>
                  <a:gd name="T24" fmla="*/ 415 w 478"/>
                  <a:gd name="T25" fmla="*/ 167 h 169"/>
                  <a:gd name="T26" fmla="*/ 393 w 478"/>
                  <a:gd name="T27" fmla="*/ 169 h 169"/>
                  <a:gd name="T28" fmla="*/ 85 w 478"/>
                  <a:gd name="T29" fmla="*/ 169 h 169"/>
                  <a:gd name="T30" fmla="*/ 63 w 478"/>
                  <a:gd name="T31" fmla="*/ 167 h 169"/>
                  <a:gd name="T32" fmla="*/ 42 w 478"/>
                  <a:gd name="T33" fmla="*/ 158 h 169"/>
                  <a:gd name="T34" fmla="*/ 25 w 478"/>
                  <a:gd name="T35" fmla="*/ 145 h 169"/>
                  <a:gd name="T36" fmla="*/ 12 w 478"/>
                  <a:gd name="T37" fmla="*/ 127 h 169"/>
                  <a:gd name="T38" fmla="*/ 3 w 478"/>
                  <a:gd name="T39" fmla="*/ 107 h 169"/>
                  <a:gd name="T40" fmla="*/ 0 w 478"/>
                  <a:gd name="T41" fmla="*/ 85 h 169"/>
                  <a:gd name="T42" fmla="*/ 3 w 478"/>
                  <a:gd name="T43" fmla="*/ 62 h 169"/>
                  <a:gd name="T44" fmla="*/ 12 w 478"/>
                  <a:gd name="T45" fmla="*/ 42 h 169"/>
                  <a:gd name="T46" fmla="*/ 25 w 478"/>
                  <a:gd name="T47" fmla="*/ 24 h 169"/>
                  <a:gd name="T48" fmla="*/ 42 w 478"/>
                  <a:gd name="T49" fmla="*/ 11 h 169"/>
                  <a:gd name="T50" fmla="*/ 63 w 478"/>
                  <a:gd name="T51" fmla="*/ 3 h 169"/>
                  <a:gd name="T52" fmla="*/ 85 w 478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78" h="169">
                    <a:moveTo>
                      <a:pt x="85" y="0"/>
                    </a:moveTo>
                    <a:lnTo>
                      <a:pt x="393" y="0"/>
                    </a:lnTo>
                    <a:lnTo>
                      <a:pt x="415" y="3"/>
                    </a:lnTo>
                    <a:lnTo>
                      <a:pt x="436" y="11"/>
                    </a:lnTo>
                    <a:lnTo>
                      <a:pt x="452" y="24"/>
                    </a:lnTo>
                    <a:lnTo>
                      <a:pt x="466" y="42"/>
                    </a:lnTo>
                    <a:lnTo>
                      <a:pt x="474" y="62"/>
                    </a:lnTo>
                    <a:lnTo>
                      <a:pt x="478" y="85"/>
                    </a:lnTo>
                    <a:lnTo>
                      <a:pt x="474" y="107"/>
                    </a:lnTo>
                    <a:lnTo>
                      <a:pt x="466" y="127"/>
                    </a:lnTo>
                    <a:lnTo>
                      <a:pt x="452" y="145"/>
                    </a:lnTo>
                    <a:lnTo>
                      <a:pt x="436" y="158"/>
                    </a:lnTo>
                    <a:lnTo>
                      <a:pt x="415" y="167"/>
                    </a:lnTo>
                    <a:lnTo>
                      <a:pt x="393" y="169"/>
                    </a:lnTo>
                    <a:lnTo>
                      <a:pt x="85" y="169"/>
                    </a:lnTo>
                    <a:lnTo>
                      <a:pt x="63" y="167"/>
                    </a:lnTo>
                    <a:lnTo>
                      <a:pt x="42" y="158"/>
                    </a:lnTo>
                    <a:lnTo>
                      <a:pt x="25" y="145"/>
                    </a:lnTo>
                    <a:lnTo>
                      <a:pt x="12" y="127"/>
                    </a:lnTo>
                    <a:lnTo>
                      <a:pt x="3" y="107"/>
                    </a:lnTo>
                    <a:lnTo>
                      <a:pt x="0" y="85"/>
                    </a:lnTo>
                    <a:lnTo>
                      <a:pt x="3" y="62"/>
                    </a:lnTo>
                    <a:lnTo>
                      <a:pt x="12" y="42"/>
                    </a:lnTo>
                    <a:lnTo>
                      <a:pt x="25" y="24"/>
                    </a:lnTo>
                    <a:lnTo>
                      <a:pt x="42" y="11"/>
                    </a:lnTo>
                    <a:lnTo>
                      <a:pt x="63" y="3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5" name="Freeform 367"/>
              <p:cNvSpPr/>
              <p:nvPr/>
            </p:nvSpPr>
            <p:spPr bwMode="auto">
              <a:xfrm>
                <a:off x="9196388" y="5281613"/>
                <a:ext cx="149225" cy="26987"/>
              </a:xfrm>
              <a:custGeom>
                <a:avLst/>
                <a:gdLst>
                  <a:gd name="T0" fmla="*/ 85 w 939"/>
                  <a:gd name="T1" fmla="*/ 0 h 171"/>
                  <a:gd name="T2" fmla="*/ 854 w 939"/>
                  <a:gd name="T3" fmla="*/ 0 h 171"/>
                  <a:gd name="T4" fmla="*/ 876 w 939"/>
                  <a:gd name="T5" fmla="*/ 4 h 171"/>
                  <a:gd name="T6" fmla="*/ 897 w 939"/>
                  <a:gd name="T7" fmla="*/ 13 h 171"/>
                  <a:gd name="T8" fmla="*/ 914 w 939"/>
                  <a:gd name="T9" fmla="*/ 26 h 171"/>
                  <a:gd name="T10" fmla="*/ 927 w 939"/>
                  <a:gd name="T11" fmla="*/ 43 h 171"/>
                  <a:gd name="T12" fmla="*/ 936 w 939"/>
                  <a:gd name="T13" fmla="*/ 62 h 171"/>
                  <a:gd name="T14" fmla="*/ 939 w 939"/>
                  <a:gd name="T15" fmla="*/ 86 h 171"/>
                  <a:gd name="T16" fmla="*/ 936 w 939"/>
                  <a:gd name="T17" fmla="*/ 108 h 171"/>
                  <a:gd name="T18" fmla="*/ 927 w 939"/>
                  <a:gd name="T19" fmla="*/ 129 h 171"/>
                  <a:gd name="T20" fmla="*/ 914 w 939"/>
                  <a:gd name="T21" fmla="*/ 145 h 171"/>
                  <a:gd name="T22" fmla="*/ 897 w 939"/>
                  <a:gd name="T23" fmla="*/ 159 h 171"/>
                  <a:gd name="T24" fmla="*/ 876 w 939"/>
                  <a:gd name="T25" fmla="*/ 168 h 171"/>
                  <a:gd name="T26" fmla="*/ 854 w 939"/>
                  <a:gd name="T27" fmla="*/ 171 h 171"/>
                  <a:gd name="T28" fmla="*/ 85 w 939"/>
                  <a:gd name="T29" fmla="*/ 171 h 171"/>
                  <a:gd name="T30" fmla="*/ 63 w 939"/>
                  <a:gd name="T31" fmla="*/ 168 h 171"/>
                  <a:gd name="T32" fmla="*/ 42 w 939"/>
                  <a:gd name="T33" fmla="*/ 159 h 171"/>
                  <a:gd name="T34" fmla="*/ 26 w 939"/>
                  <a:gd name="T35" fmla="*/ 145 h 171"/>
                  <a:gd name="T36" fmla="*/ 12 w 939"/>
                  <a:gd name="T37" fmla="*/ 129 h 171"/>
                  <a:gd name="T38" fmla="*/ 4 w 939"/>
                  <a:gd name="T39" fmla="*/ 108 h 171"/>
                  <a:gd name="T40" fmla="*/ 0 w 939"/>
                  <a:gd name="T41" fmla="*/ 86 h 171"/>
                  <a:gd name="T42" fmla="*/ 4 w 939"/>
                  <a:gd name="T43" fmla="*/ 62 h 171"/>
                  <a:gd name="T44" fmla="*/ 12 w 939"/>
                  <a:gd name="T45" fmla="*/ 43 h 171"/>
                  <a:gd name="T46" fmla="*/ 26 w 939"/>
                  <a:gd name="T47" fmla="*/ 26 h 171"/>
                  <a:gd name="T48" fmla="*/ 42 w 939"/>
                  <a:gd name="T49" fmla="*/ 13 h 171"/>
                  <a:gd name="T50" fmla="*/ 63 w 939"/>
                  <a:gd name="T51" fmla="*/ 4 h 171"/>
                  <a:gd name="T52" fmla="*/ 85 w 939"/>
                  <a:gd name="T5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39" h="171">
                    <a:moveTo>
                      <a:pt x="85" y="0"/>
                    </a:moveTo>
                    <a:lnTo>
                      <a:pt x="854" y="0"/>
                    </a:lnTo>
                    <a:lnTo>
                      <a:pt x="876" y="4"/>
                    </a:lnTo>
                    <a:lnTo>
                      <a:pt x="897" y="13"/>
                    </a:lnTo>
                    <a:lnTo>
                      <a:pt x="914" y="26"/>
                    </a:lnTo>
                    <a:lnTo>
                      <a:pt x="927" y="43"/>
                    </a:lnTo>
                    <a:lnTo>
                      <a:pt x="936" y="62"/>
                    </a:lnTo>
                    <a:lnTo>
                      <a:pt x="939" y="86"/>
                    </a:lnTo>
                    <a:lnTo>
                      <a:pt x="936" y="108"/>
                    </a:lnTo>
                    <a:lnTo>
                      <a:pt x="927" y="129"/>
                    </a:lnTo>
                    <a:lnTo>
                      <a:pt x="914" y="145"/>
                    </a:lnTo>
                    <a:lnTo>
                      <a:pt x="897" y="159"/>
                    </a:lnTo>
                    <a:lnTo>
                      <a:pt x="876" y="168"/>
                    </a:lnTo>
                    <a:lnTo>
                      <a:pt x="854" y="171"/>
                    </a:lnTo>
                    <a:lnTo>
                      <a:pt x="85" y="171"/>
                    </a:lnTo>
                    <a:lnTo>
                      <a:pt x="63" y="168"/>
                    </a:lnTo>
                    <a:lnTo>
                      <a:pt x="42" y="159"/>
                    </a:lnTo>
                    <a:lnTo>
                      <a:pt x="26" y="145"/>
                    </a:lnTo>
                    <a:lnTo>
                      <a:pt x="12" y="129"/>
                    </a:lnTo>
                    <a:lnTo>
                      <a:pt x="4" y="108"/>
                    </a:lnTo>
                    <a:lnTo>
                      <a:pt x="0" y="86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6" y="26"/>
                    </a:lnTo>
                    <a:lnTo>
                      <a:pt x="42" y="13"/>
                    </a:lnTo>
                    <a:lnTo>
                      <a:pt x="63" y="4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6" name="Freeform 368"/>
              <p:cNvSpPr/>
              <p:nvPr/>
            </p:nvSpPr>
            <p:spPr bwMode="auto">
              <a:xfrm>
                <a:off x="9390063" y="5281613"/>
                <a:ext cx="176212" cy="26987"/>
              </a:xfrm>
              <a:custGeom>
                <a:avLst/>
                <a:gdLst>
                  <a:gd name="T0" fmla="*/ 85 w 1110"/>
                  <a:gd name="T1" fmla="*/ 0 h 171"/>
                  <a:gd name="T2" fmla="*/ 1025 w 1110"/>
                  <a:gd name="T3" fmla="*/ 0 h 171"/>
                  <a:gd name="T4" fmla="*/ 1047 w 1110"/>
                  <a:gd name="T5" fmla="*/ 4 h 171"/>
                  <a:gd name="T6" fmla="*/ 1068 w 1110"/>
                  <a:gd name="T7" fmla="*/ 13 h 171"/>
                  <a:gd name="T8" fmla="*/ 1084 w 1110"/>
                  <a:gd name="T9" fmla="*/ 26 h 171"/>
                  <a:gd name="T10" fmla="*/ 1098 w 1110"/>
                  <a:gd name="T11" fmla="*/ 43 h 171"/>
                  <a:gd name="T12" fmla="*/ 1106 w 1110"/>
                  <a:gd name="T13" fmla="*/ 62 h 171"/>
                  <a:gd name="T14" fmla="*/ 1110 w 1110"/>
                  <a:gd name="T15" fmla="*/ 86 h 171"/>
                  <a:gd name="T16" fmla="*/ 1106 w 1110"/>
                  <a:gd name="T17" fmla="*/ 108 h 171"/>
                  <a:gd name="T18" fmla="*/ 1098 w 1110"/>
                  <a:gd name="T19" fmla="*/ 129 h 171"/>
                  <a:gd name="T20" fmla="*/ 1084 w 1110"/>
                  <a:gd name="T21" fmla="*/ 145 h 171"/>
                  <a:gd name="T22" fmla="*/ 1068 w 1110"/>
                  <a:gd name="T23" fmla="*/ 159 h 171"/>
                  <a:gd name="T24" fmla="*/ 1047 w 1110"/>
                  <a:gd name="T25" fmla="*/ 168 h 171"/>
                  <a:gd name="T26" fmla="*/ 1025 w 1110"/>
                  <a:gd name="T27" fmla="*/ 171 h 171"/>
                  <a:gd name="T28" fmla="*/ 85 w 1110"/>
                  <a:gd name="T29" fmla="*/ 171 h 171"/>
                  <a:gd name="T30" fmla="*/ 62 w 1110"/>
                  <a:gd name="T31" fmla="*/ 168 h 171"/>
                  <a:gd name="T32" fmla="*/ 42 w 1110"/>
                  <a:gd name="T33" fmla="*/ 159 h 171"/>
                  <a:gd name="T34" fmla="*/ 26 w 1110"/>
                  <a:gd name="T35" fmla="*/ 145 h 171"/>
                  <a:gd name="T36" fmla="*/ 12 w 1110"/>
                  <a:gd name="T37" fmla="*/ 129 h 171"/>
                  <a:gd name="T38" fmla="*/ 4 w 1110"/>
                  <a:gd name="T39" fmla="*/ 108 h 171"/>
                  <a:gd name="T40" fmla="*/ 0 w 1110"/>
                  <a:gd name="T41" fmla="*/ 86 h 171"/>
                  <a:gd name="T42" fmla="*/ 4 w 1110"/>
                  <a:gd name="T43" fmla="*/ 62 h 171"/>
                  <a:gd name="T44" fmla="*/ 12 w 1110"/>
                  <a:gd name="T45" fmla="*/ 43 h 171"/>
                  <a:gd name="T46" fmla="*/ 26 w 1110"/>
                  <a:gd name="T47" fmla="*/ 26 h 171"/>
                  <a:gd name="T48" fmla="*/ 42 w 1110"/>
                  <a:gd name="T49" fmla="*/ 13 h 171"/>
                  <a:gd name="T50" fmla="*/ 62 w 1110"/>
                  <a:gd name="T51" fmla="*/ 4 h 171"/>
                  <a:gd name="T52" fmla="*/ 85 w 1110"/>
                  <a:gd name="T5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10" h="171">
                    <a:moveTo>
                      <a:pt x="85" y="0"/>
                    </a:moveTo>
                    <a:lnTo>
                      <a:pt x="1025" y="0"/>
                    </a:lnTo>
                    <a:lnTo>
                      <a:pt x="1047" y="4"/>
                    </a:lnTo>
                    <a:lnTo>
                      <a:pt x="1068" y="13"/>
                    </a:lnTo>
                    <a:lnTo>
                      <a:pt x="1084" y="26"/>
                    </a:lnTo>
                    <a:lnTo>
                      <a:pt x="1098" y="43"/>
                    </a:lnTo>
                    <a:lnTo>
                      <a:pt x="1106" y="62"/>
                    </a:lnTo>
                    <a:lnTo>
                      <a:pt x="1110" y="86"/>
                    </a:lnTo>
                    <a:lnTo>
                      <a:pt x="1106" y="108"/>
                    </a:lnTo>
                    <a:lnTo>
                      <a:pt x="1098" y="129"/>
                    </a:lnTo>
                    <a:lnTo>
                      <a:pt x="1084" y="145"/>
                    </a:lnTo>
                    <a:lnTo>
                      <a:pt x="1068" y="159"/>
                    </a:lnTo>
                    <a:lnTo>
                      <a:pt x="1047" y="168"/>
                    </a:lnTo>
                    <a:lnTo>
                      <a:pt x="1025" y="171"/>
                    </a:lnTo>
                    <a:lnTo>
                      <a:pt x="85" y="171"/>
                    </a:lnTo>
                    <a:lnTo>
                      <a:pt x="62" y="168"/>
                    </a:lnTo>
                    <a:lnTo>
                      <a:pt x="42" y="159"/>
                    </a:lnTo>
                    <a:lnTo>
                      <a:pt x="26" y="145"/>
                    </a:lnTo>
                    <a:lnTo>
                      <a:pt x="12" y="129"/>
                    </a:lnTo>
                    <a:lnTo>
                      <a:pt x="4" y="108"/>
                    </a:lnTo>
                    <a:lnTo>
                      <a:pt x="0" y="86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6" y="26"/>
                    </a:lnTo>
                    <a:lnTo>
                      <a:pt x="42" y="13"/>
                    </a:lnTo>
                    <a:lnTo>
                      <a:pt x="62" y="4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28" name="Freeform 392"/>
            <p:cNvSpPr/>
            <p:nvPr/>
          </p:nvSpPr>
          <p:spPr bwMode="auto">
            <a:xfrm>
              <a:off x="5407043" y="2617115"/>
              <a:ext cx="460881" cy="322869"/>
            </a:xfrm>
            <a:custGeom>
              <a:avLst/>
              <a:gdLst>
                <a:gd name="T0" fmla="*/ 2189 w 3643"/>
                <a:gd name="T1" fmla="*/ 51 h 2547"/>
                <a:gd name="T2" fmla="*/ 2527 w 3643"/>
                <a:gd name="T3" fmla="*/ 243 h 2547"/>
                <a:gd name="T4" fmla="*/ 2771 w 3643"/>
                <a:gd name="T5" fmla="*/ 546 h 2547"/>
                <a:gd name="T6" fmla="*/ 2884 w 3643"/>
                <a:gd name="T7" fmla="*/ 927 h 2547"/>
                <a:gd name="T8" fmla="*/ 3167 w 3643"/>
                <a:gd name="T9" fmla="*/ 1066 h 2547"/>
                <a:gd name="T10" fmla="*/ 3445 w 3643"/>
                <a:gd name="T11" fmla="*/ 1263 h 2547"/>
                <a:gd name="T12" fmla="*/ 3612 w 3643"/>
                <a:gd name="T13" fmla="*/ 1564 h 2547"/>
                <a:gd name="T14" fmla="*/ 3629 w 3643"/>
                <a:gd name="T15" fmla="*/ 1924 h 2547"/>
                <a:gd name="T16" fmla="*/ 3486 w 3643"/>
                <a:gd name="T17" fmla="*/ 2243 h 2547"/>
                <a:gd name="T18" fmla="*/ 3223 w 3643"/>
                <a:gd name="T19" fmla="*/ 2465 h 2547"/>
                <a:gd name="T20" fmla="*/ 2877 w 3643"/>
                <a:gd name="T21" fmla="*/ 2547 h 2547"/>
                <a:gd name="T22" fmla="*/ 2462 w 3643"/>
                <a:gd name="T23" fmla="*/ 2508 h 2547"/>
                <a:gd name="T24" fmla="*/ 2474 w 3643"/>
                <a:gd name="T25" fmla="*/ 2414 h 2547"/>
                <a:gd name="T26" fmla="*/ 2940 w 3643"/>
                <a:gd name="T27" fmla="*/ 2388 h 2547"/>
                <a:gd name="T28" fmla="*/ 3219 w 3643"/>
                <a:gd name="T29" fmla="*/ 2286 h 2547"/>
                <a:gd name="T30" fmla="*/ 3413 w 3643"/>
                <a:gd name="T31" fmla="*/ 2071 h 2547"/>
                <a:gd name="T32" fmla="*/ 3487 w 3643"/>
                <a:gd name="T33" fmla="*/ 1778 h 2547"/>
                <a:gd name="T34" fmla="*/ 3413 w 3643"/>
                <a:gd name="T35" fmla="*/ 1486 h 2547"/>
                <a:gd name="T36" fmla="*/ 3219 w 3643"/>
                <a:gd name="T37" fmla="*/ 1270 h 2547"/>
                <a:gd name="T38" fmla="*/ 2940 w 3643"/>
                <a:gd name="T39" fmla="*/ 1169 h 2547"/>
                <a:gd name="T40" fmla="*/ 2766 w 3643"/>
                <a:gd name="T41" fmla="*/ 1158 h 2547"/>
                <a:gd name="T42" fmla="*/ 2730 w 3643"/>
                <a:gd name="T43" fmla="*/ 1085 h 2547"/>
                <a:gd name="T44" fmla="*/ 2733 w 3643"/>
                <a:gd name="T45" fmla="*/ 1034 h 2547"/>
                <a:gd name="T46" fmla="*/ 2679 w 3643"/>
                <a:gd name="T47" fmla="*/ 721 h 2547"/>
                <a:gd name="T48" fmla="*/ 2480 w 3643"/>
                <a:gd name="T49" fmla="*/ 411 h 2547"/>
                <a:gd name="T50" fmla="*/ 2170 w 3643"/>
                <a:gd name="T51" fmla="*/ 210 h 2547"/>
                <a:gd name="T52" fmla="*/ 1800 w 3643"/>
                <a:gd name="T53" fmla="*/ 159 h 2547"/>
                <a:gd name="T54" fmla="*/ 1471 w 3643"/>
                <a:gd name="T55" fmla="*/ 255 h 2547"/>
                <a:gd name="T56" fmla="*/ 1205 w 3643"/>
                <a:gd name="T57" fmla="*/ 471 h 2547"/>
                <a:gd name="T58" fmla="*/ 1044 w 3643"/>
                <a:gd name="T59" fmla="*/ 771 h 2547"/>
                <a:gd name="T60" fmla="*/ 987 w 3643"/>
                <a:gd name="T61" fmla="*/ 957 h 2547"/>
                <a:gd name="T62" fmla="*/ 864 w 3643"/>
                <a:gd name="T63" fmla="*/ 969 h 2547"/>
                <a:gd name="T64" fmla="*/ 544 w 3643"/>
                <a:gd name="T65" fmla="*/ 1045 h 2547"/>
                <a:gd name="T66" fmla="*/ 300 w 3643"/>
                <a:gd name="T67" fmla="*/ 1250 h 2547"/>
                <a:gd name="T68" fmla="*/ 168 w 3643"/>
                <a:gd name="T69" fmla="*/ 1545 h 2547"/>
                <a:gd name="T70" fmla="*/ 184 w 3643"/>
                <a:gd name="T71" fmla="*/ 1880 h 2547"/>
                <a:gd name="T72" fmla="*/ 341 w 3643"/>
                <a:gd name="T73" fmla="*/ 2159 h 2547"/>
                <a:gd name="T74" fmla="*/ 603 w 3643"/>
                <a:gd name="T75" fmla="*/ 2342 h 2547"/>
                <a:gd name="T76" fmla="*/ 1180 w 3643"/>
                <a:gd name="T77" fmla="*/ 2392 h 2547"/>
                <a:gd name="T78" fmla="*/ 1255 w 3643"/>
                <a:gd name="T79" fmla="*/ 2448 h 2547"/>
                <a:gd name="T80" fmla="*/ 1219 w 3643"/>
                <a:gd name="T81" fmla="*/ 2536 h 2547"/>
                <a:gd name="T82" fmla="*/ 708 w 3643"/>
                <a:gd name="T83" fmla="*/ 2533 h 2547"/>
                <a:gd name="T84" fmla="*/ 366 w 3643"/>
                <a:gd name="T85" fmla="*/ 2388 h 2547"/>
                <a:gd name="T86" fmla="*/ 118 w 3643"/>
                <a:gd name="T87" fmla="*/ 2117 h 2547"/>
                <a:gd name="T88" fmla="*/ 3 w 3643"/>
                <a:gd name="T89" fmla="*/ 1758 h 2547"/>
                <a:gd name="T90" fmla="*/ 54 w 3643"/>
                <a:gd name="T91" fmla="*/ 1377 h 2547"/>
                <a:gd name="T92" fmla="*/ 253 w 3643"/>
                <a:gd name="T93" fmla="*/ 1068 h 2547"/>
                <a:gd name="T94" fmla="*/ 562 w 3643"/>
                <a:gd name="T95" fmla="*/ 868 h 2547"/>
                <a:gd name="T96" fmla="*/ 873 w 3643"/>
                <a:gd name="T97" fmla="*/ 813 h 2547"/>
                <a:gd name="T98" fmla="*/ 1009 w 3643"/>
                <a:gd name="T99" fmla="*/ 478 h 2547"/>
                <a:gd name="T100" fmla="*/ 1254 w 3643"/>
                <a:gd name="T101" fmla="*/ 208 h 2547"/>
                <a:gd name="T102" fmla="*/ 1579 w 3643"/>
                <a:gd name="T103" fmla="*/ 42 h 2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43" h="2547">
                  <a:moveTo>
                    <a:pt x="1869" y="0"/>
                  </a:moveTo>
                  <a:lnTo>
                    <a:pt x="1952" y="4"/>
                  </a:lnTo>
                  <a:lnTo>
                    <a:pt x="2033" y="14"/>
                  </a:lnTo>
                  <a:lnTo>
                    <a:pt x="2113" y="29"/>
                  </a:lnTo>
                  <a:lnTo>
                    <a:pt x="2189" y="51"/>
                  </a:lnTo>
                  <a:lnTo>
                    <a:pt x="2263" y="79"/>
                  </a:lnTo>
                  <a:lnTo>
                    <a:pt x="2334" y="112"/>
                  </a:lnTo>
                  <a:lnTo>
                    <a:pt x="2402" y="151"/>
                  </a:lnTo>
                  <a:lnTo>
                    <a:pt x="2467" y="195"/>
                  </a:lnTo>
                  <a:lnTo>
                    <a:pt x="2527" y="243"/>
                  </a:lnTo>
                  <a:lnTo>
                    <a:pt x="2585" y="296"/>
                  </a:lnTo>
                  <a:lnTo>
                    <a:pt x="2638" y="352"/>
                  </a:lnTo>
                  <a:lnTo>
                    <a:pt x="2687" y="413"/>
                  </a:lnTo>
                  <a:lnTo>
                    <a:pt x="2731" y="478"/>
                  </a:lnTo>
                  <a:lnTo>
                    <a:pt x="2771" y="546"/>
                  </a:lnTo>
                  <a:lnTo>
                    <a:pt x="2804" y="617"/>
                  </a:lnTo>
                  <a:lnTo>
                    <a:pt x="2833" y="690"/>
                  </a:lnTo>
                  <a:lnTo>
                    <a:pt x="2856" y="767"/>
                  </a:lnTo>
                  <a:lnTo>
                    <a:pt x="2874" y="845"/>
                  </a:lnTo>
                  <a:lnTo>
                    <a:pt x="2884" y="927"/>
                  </a:lnTo>
                  <a:lnTo>
                    <a:pt x="2888" y="1010"/>
                  </a:lnTo>
                  <a:lnTo>
                    <a:pt x="2961" y="1014"/>
                  </a:lnTo>
                  <a:lnTo>
                    <a:pt x="3032" y="1025"/>
                  </a:lnTo>
                  <a:lnTo>
                    <a:pt x="3100" y="1043"/>
                  </a:lnTo>
                  <a:lnTo>
                    <a:pt x="3167" y="1066"/>
                  </a:lnTo>
                  <a:lnTo>
                    <a:pt x="3230" y="1095"/>
                  </a:lnTo>
                  <a:lnTo>
                    <a:pt x="3289" y="1130"/>
                  </a:lnTo>
                  <a:lnTo>
                    <a:pt x="3345" y="1170"/>
                  </a:lnTo>
                  <a:lnTo>
                    <a:pt x="3398" y="1214"/>
                  </a:lnTo>
                  <a:lnTo>
                    <a:pt x="3445" y="1263"/>
                  </a:lnTo>
                  <a:lnTo>
                    <a:pt x="3490" y="1316"/>
                  </a:lnTo>
                  <a:lnTo>
                    <a:pt x="3528" y="1374"/>
                  </a:lnTo>
                  <a:lnTo>
                    <a:pt x="3562" y="1434"/>
                  </a:lnTo>
                  <a:lnTo>
                    <a:pt x="3590" y="1497"/>
                  </a:lnTo>
                  <a:lnTo>
                    <a:pt x="3612" y="1564"/>
                  </a:lnTo>
                  <a:lnTo>
                    <a:pt x="3629" y="1634"/>
                  </a:lnTo>
                  <a:lnTo>
                    <a:pt x="3639" y="1705"/>
                  </a:lnTo>
                  <a:lnTo>
                    <a:pt x="3643" y="1778"/>
                  </a:lnTo>
                  <a:lnTo>
                    <a:pt x="3639" y="1852"/>
                  </a:lnTo>
                  <a:lnTo>
                    <a:pt x="3629" y="1924"/>
                  </a:lnTo>
                  <a:lnTo>
                    <a:pt x="3612" y="1994"/>
                  </a:lnTo>
                  <a:lnTo>
                    <a:pt x="3589" y="2061"/>
                  </a:lnTo>
                  <a:lnTo>
                    <a:pt x="3560" y="2125"/>
                  </a:lnTo>
                  <a:lnTo>
                    <a:pt x="3526" y="2186"/>
                  </a:lnTo>
                  <a:lnTo>
                    <a:pt x="3486" y="2243"/>
                  </a:lnTo>
                  <a:lnTo>
                    <a:pt x="3442" y="2296"/>
                  </a:lnTo>
                  <a:lnTo>
                    <a:pt x="3393" y="2346"/>
                  </a:lnTo>
                  <a:lnTo>
                    <a:pt x="3340" y="2390"/>
                  </a:lnTo>
                  <a:lnTo>
                    <a:pt x="3283" y="2430"/>
                  </a:lnTo>
                  <a:lnTo>
                    <a:pt x="3223" y="2465"/>
                  </a:lnTo>
                  <a:lnTo>
                    <a:pt x="3159" y="2494"/>
                  </a:lnTo>
                  <a:lnTo>
                    <a:pt x="3091" y="2516"/>
                  </a:lnTo>
                  <a:lnTo>
                    <a:pt x="3023" y="2534"/>
                  </a:lnTo>
                  <a:lnTo>
                    <a:pt x="2951" y="2544"/>
                  </a:lnTo>
                  <a:lnTo>
                    <a:pt x="2877" y="2547"/>
                  </a:lnTo>
                  <a:lnTo>
                    <a:pt x="2530" y="2547"/>
                  </a:lnTo>
                  <a:lnTo>
                    <a:pt x="2509" y="2545"/>
                  </a:lnTo>
                  <a:lnTo>
                    <a:pt x="2490" y="2536"/>
                  </a:lnTo>
                  <a:lnTo>
                    <a:pt x="2474" y="2524"/>
                  </a:lnTo>
                  <a:lnTo>
                    <a:pt x="2462" y="2508"/>
                  </a:lnTo>
                  <a:lnTo>
                    <a:pt x="2454" y="2489"/>
                  </a:lnTo>
                  <a:lnTo>
                    <a:pt x="2451" y="2469"/>
                  </a:lnTo>
                  <a:lnTo>
                    <a:pt x="2454" y="2448"/>
                  </a:lnTo>
                  <a:lnTo>
                    <a:pt x="2462" y="2429"/>
                  </a:lnTo>
                  <a:lnTo>
                    <a:pt x="2474" y="2414"/>
                  </a:lnTo>
                  <a:lnTo>
                    <a:pt x="2490" y="2402"/>
                  </a:lnTo>
                  <a:lnTo>
                    <a:pt x="2509" y="2394"/>
                  </a:lnTo>
                  <a:lnTo>
                    <a:pt x="2530" y="2392"/>
                  </a:lnTo>
                  <a:lnTo>
                    <a:pt x="2877" y="2392"/>
                  </a:lnTo>
                  <a:lnTo>
                    <a:pt x="2940" y="2388"/>
                  </a:lnTo>
                  <a:lnTo>
                    <a:pt x="3000" y="2378"/>
                  </a:lnTo>
                  <a:lnTo>
                    <a:pt x="3058" y="2364"/>
                  </a:lnTo>
                  <a:lnTo>
                    <a:pt x="3115" y="2343"/>
                  </a:lnTo>
                  <a:lnTo>
                    <a:pt x="3168" y="2317"/>
                  </a:lnTo>
                  <a:lnTo>
                    <a:pt x="3219" y="2286"/>
                  </a:lnTo>
                  <a:lnTo>
                    <a:pt x="3265" y="2250"/>
                  </a:lnTo>
                  <a:lnTo>
                    <a:pt x="3308" y="2212"/>
                  </a:lnTo>
                  <a:lnTo>
                    <a:pt x="3348" y="2168"/>
                  </a:lnTo>
                  <a:lnTo>
                    <a:pt x="3383" y="2121"/>
                  </a:lnTo>
                  <a:lnTo>
                    <a:pt x="3413" y="2071"/>
                  </a:lnTo>
                  <a:lnTo>
                    <a:pt x="3440" y="2016"/>
                  </a:lnTo>
                  <a:lnTo>
                    <a:pt x="3460" y="1961"/>
                  </a:lnTo>
                  <a:lnTo>
                    <a:pt x="3475" y="1902"/>
                  </a:lnTo>
                  <a:lnTo>
                    <a:pt x="3484" y="1841"/>
                  </a:lnTo>
                  <a:lnTo>
                    <a:pt x="3487" y="1778"/>
                  </a:lnTo>
                  <a:lnTo>
                    <a:pt x="3484" y="1715"/>
                  </a:lnTo>
                  <a:lnTo>
                    <a:pt x="3475" y="1655"/>
                  </a:lnTo>
                  <a:lnTo>
                    <a:pt x="3460" y="1596"/>
                  </a:lnTo>
                  <a:lnTo>
                    <a:pt x="3440" y="1540"/>
                  </a:lnTo>
                  <a:lnTo>
                    <a:pt x="3413" y="1486"/>
                  </a:lnTo>
                  <a:lnTo>
                    <a:pt x="3383" y="1435"/>
                  </a:lnTo>
                  <a:lnTo>
                    <a:pt x="3348" y="1389"/>
                  </a:lnTo>
                  <a:lnTo>
                    <a:pt x="3308" y="1345"/>
                  </a:lnTo>
                  <a:lnTo>
                    <a:pt x="3265" y="1305"/>
                  </a:lnTo>
                  <a:lnTo>
                    <a:pt x="3219" y="1270"/>
                  </a:lnTo>
                  <a:lnTo>
                    <a:pt x="3168" y="1240"/>
                  </a:lnTo>
                  <a:lnTo>
                    <a:pt x="3115" y="1213"/>
                  </a:lnTo>
                  <a:lnTo>
                    <a:pt x="3058" y="1193"/>
                  </a:lnTo>
                  <a:lnTo>
                    <a:pt x="3000" y="1178"/>
                  </a:lnTo>
                  <a:lnTo>
                    <a:pt x="2940" y="1169"/>
                  </a:lnTo>
                  <a:lnTo>
                    <a:pt x="2877" y="1165"/>
                  </a:lnTo>
                  <a:lnTo>
                    <a:pt x="2815" y="1169"/>
                  </a:lnTo>
                  <a:lnTo>
                    <a:pt x="2798" y="1169"/>
                  </a:lnTo>
                  <a:lnTo>
                    <a:pt x="2782" y="1164"/>
                  </a:lnTo>
                  <a:lnTo>
                    <a:pt x="2766" y="1158"/>
                  </a:lnTo>
                  <a:lnTo>
                    <a:pt x="2753" y="1146"/>
                  </a:lnTo>
                  <a:lnTo>
                    <a:pt x="2743" y="1134"/>
                  </a:lnTo>
                  <a:lnTo>
                    <a:pt x="2735" y="1119"/>
                  </a:lnTo>
                  <a:lnTo>
                    <a:pt x="2731" y="1102"/>
                  </a:lnTo>
                  <a:lnTo>
                    <a:pt x="2730" y="1085"/>
                  </a:lnTo>
                  <a:lnTo>
                    <a:pt x="2730" y="1082"/>
                  </a:lnTo>
                  <a:lnTo>
                    <a:pt x="2731" y="1073"/>
                  </a:lnTo>
                  <a:lnTo>
                    <a:pt x="2732" y="1061"/>
                  </a:lnTo>
                  <a:lnTo>
                    <a:pt x="2732" y="1048"/>
                  </a:lnTo>
                  <a:lnTo>
                    <a:pt x="2733" y="1034"/>
                  </a:lnTo>
                  <a:lnTo>
                    <a:pt x="2733" y="1023"/>
                  </a:lnTo>
                  <a:lnTo>
                    <a:pt x="2730" y="944"/>
                  </a:lnTo>
                  <a:lnTo>
                    <a:pt x="2719" y="868"/>
                  </a:lnTo>
                  <a:lnTo>
                    <a:pt x="2702" y="793"/>
                  </a:lnTo>
                  <a:lnTo>
                    <a:pt x="2679" y="721"/>
                  </a:lnTo>
                  <a:lnTo>
                    <a:pt x="2650" y="652"/>
                  </a:lnTo>
                  <a:lnTo>
                    <a:pt x="2615" y="587"/>
                  </a:lnTo>
                  <a:lnTo>
                    <a:pt x="2575" y="523"/>
                  </a:lnTo>
                  <a:lnTo>
                    <a:pt x="2530" y="466"/>
                  </a:lnTo>
                  <a:lnTo>
                    <a:pt x="2480" y="411"/>
                  </a:lnTo>
                  <a:lnTo>
                    <a:pt x="2426" y="360"/>
                  </a:lnTo>
                  <a:lnTo>
                    <a:pt x="2367" y="316"/>
                  </a:lnTo>
                  <a:lnTo>
                    <a:pt x="2305" y="275"/>
                  </a:lnTo>
                  <a:lnTo>
                    <a:pt x="2240" y="240"/>
                  </a:lnTo>
                  <a:lnTo>
                    <a:pt x="2170" y="210"/>
                  </a:lnTo>
                  <a:lnTo>
                    <a:pt x="2099" y="187"/>
                  </a:lnTo>
                  <a:lnTo>
                    <a:pt x="2024" y="170"/>
                  </a:lnTo>
                  <a:lnTo>
                    <a:pt x="1948" y="160"/>
                  </a:lnTo>
                  <a:lnTo>
                    <a:pt x="1869" y="157"/>
                  </a:lnTo>
                  <a:lnTo>
                    <a:pt x="1800" y="159"/>
                  </a:lnTo>
                  <a:lnTo>
                    <a:pt x="1731" y="168"/>
                  </a:lnTo>
                  <a:lnTo>
                    <a:pt x="1664" y="181"/>
                  </a:lnTo>
                  <a:lnTo>
                    <a:pt x="1597" y="200"/>
                  </a:lnTo>
                  <a:lnTo>
                    <a:pt x="1533" y="225"/>
                  </a:lnTo>
                  <a:lnTo>
                    <a:pt x="1471" y="255"/>
                  </a:lnTo>
                  <a:lnTo>
                    <a:pt x="1411" y="289"/>
                  </a:lnTo>
                  <a:lnTo>
                    <a:pt x="1354" y="328"/>
                  </a:lnTo>
                  <a:lnTo>
                    <a:pt x="1300" y="372"/>
                  </a:lnTo>
                  <a:lnTo>
                    <a:pt x="1250" y="420"/>
                  </a:lnTo>
                  <a:lnTo>
                    <a:pt x="1205" y="471"/>
                  </a:lnTo>
                  <a:lnTo>
                    <a:pt x="1162" y="526"/>
                  </a:lnTo>
                  <a:lnTo>
                    <a:pt x="1126" y="583"/>
                  </a:lnTo>
                  <a:lnTo>
                    <a:pt x="1094" y="643"/>
                  </a:lnTo>
                  <a:lnTo>
                    <a:pt x="1066" y="707"/>
                  </a:lnTo>
                  <a:lnTo>
                    <a:pt x="1044" y="771"/>
                  </a:lnTo>
                  <a:lnTo>
                    <a:pt x="1026" y="838"/>
                  </a:lnTo>
                  <a:lnTo>
                    <a:pt x="1015" y="905"/>
                  </a:lnTo>
                  <a:lnTo>
                    <a:pt x="1010" y="925"/>
                  </a:lnTo>
                  <a:lnTo>
                    <a:pt x="1000" y="942"/>
                  </a:lnTo>
                  <a:lnTo>
                    <a:pt x="987" y="957"/>
                  </a:lnTo>
                  <a:lnTo>
                    <a:pt x="970" y="967"/>
                  </a:lnTo>
                  <a:lnTo>
                    <a:pt x="951" y="972"/>
                  </a:lnTo>
                  <a:lnTo>
                    <a:pt x="930" y="973"/>
                  </a:lnTo>
                  <a:lnTo>
                    <a:pt x="896" y="970"/>
                  </a:lnTo>
                  <a:lnTo>
                    <a:pt x="864" y="969"/>
                  </a:lnTo>
                  <a:lnTo>
                    <a:pt x="795" y="972"/>
                  </a:lnTo>
                  <a:lnTo>
                    <a:pt x="729" y="982"/>
                  </a:lnTo>
                  <a:lnTo>
                    <a:pt x="665" y="998"/>
                  </a:lnTo>
                  <a:lnTo>
                    <a:pt x="603" y="1019"/>
                  </a:lnTo>
                  <a:lnTo>
                    <a:pt x="544" y="1045"/>
                  </a:lnTo>
                  <a:lnTo>
                    <a:pt x="488" y="1078"/>
                  </a:lnTo>
                  <a:lnTo>
                    <a:pt x="435" y="1114"/>
                  </a:lnTo>
                  <a:lnTo>
                    <a:pt x="386" y="1155"/>
                  </a:lnTo>
                  <a:lnTo>
                    <a:pt x="341" y="1201"/>
                  </a:lnTo>
                  <a:lnTo>
                    <a:pt x="300" y="1250"/>
                  </a:lnTo>
                  <a:lnTo>
                    <a:pt x="263" y="1303"/>
                  </a:lnTo>
                  <a:lnTo>
                    <a:pt x="231" y="1360"/>
                  </a:lnTo>
                  <a:lnTo>
                    <a:pt x="205" y="1419"/>
                  </a:lnTo>
                  <a:lnTo>
                    <a:pt x="184" y="1481"/>
                  </a:lnTo>
                  <a:lnTo>
                    <a:pt x="168" y="1545"/>
                  </a:lnTo>
                  <a:lnTo>
                    <a:pt x="158" y="1612"/>
                  </a:lnTo>
                  <a:lnTo>
                    <a:pt x="155" y="1681"/>
                  </a:lnTo>
                  <a:lnTo>
                    <a:pt x="158" y="1748"/>
                  </a:lnTo>
                  <a:lnTo>
                    <a:pt x="168" y="1815"/>
                  </a:lnTo>
                  <a:lnTo>
                    <a:pt x="184" y="1880"/>
                  </a:lnTo>
                  <a:lnTo>
                    <a:pt x="205" y="1942"/>
                  </a:lnTo>
                  <a:lnTo>
                    <a:pt x="231" y="2001"/>
                  </a:lnTo>
                  <a:lnTo>
                    <a:pt x="263" y="2057"/>
                  </a:lnTo>
                  <a:lnTo>
                    <a:pt x="300" y="2111"/>
                  </a:lnTo>
                  <a:lnTo>
                    <a:pt x="341" y="2159"/>
                  </a:lnTo>
                  <a:lnTo>
                    <a:pt x="386" y="2205"/>
                  </a:lnTo>
                  <a:lnTo>
                    <a:pt x="435" y="2246"/>
                  </a:lnTo>
                  <a:lnTo>
                    <a:pt x="488" y="2283"/>
                  </a:lnTo>
                  <a:lnTo>
                    <a:pt x="544" y="2315"/>
                  </a:lnTo>
                  <a:lnTo>
                    <a:pt x="603" y="2342"/>
                  </a:lnTo>
                  <a:lnTo>
                    <a:pt x="665" y="2363"/>
                  </a:lnTo>
                  <a:lnTo>
                    <a:pt x="729" y="2378"/>
                  </a:lnTo>
                  <a:lnTo>
                    <a:pt x="795" y="2388"/>
                  </a:lnTo>
                  <a:lnTo>
                    <a:pt x="864" y="2392"/>
                  </a:lnTo>
                  <a:lnTo>
                    <a:pt x="1180" y="2392"/>
                  </a:lnTo>
                  <a:lnTo>
                    <a:pt x="1201" y="2394"/>
                  </a:lnTo>
                  <a:lnTo>
                    <a:pt x="1219" y="2402"/>
                  </a:lnTo>
                  <a:lnTo>
                    <a:pt x="1235" y="2414"/>
                  </a:lnTo>
                  <a:lnTo>
                    <a:pt x="1248" y="2429"/>
                  </a:lnTo>
                  <a:lnTo>
                    <a:pt x="1255" y="2448"/>
                  </a:lnTo>
                  <a:lnTo>
                    <a:pt x="1258" y="2469"/>
                  </a:lnTo>
                  <a:lnTo>
                    <a:pt x="1255" y="2489"/>
                  </a:lnTo>
                  <a:lnTo>
                    <a:pt x="1248" y="2508"/>
                  </a:lnTo>
                  <a:lnTo>
                    <a:pt x="1235" y="2524"/>
                  </a:lnTo>
                  <a:lnTo>
                    <a:pt x="1219" y="2536"/>
                  </a:lnTo>
                  <a:lnTo>
                    <a:pt x="1201" y="2545"/>
                  </a:lnTo>
                  <a:lnTo>
                    <a:pt x="1180" y="2547"/>
                  </a:lnTo>
                  <a:lnTo>
                    <a:pt x="864" y="2547"/>
                  </a:lnTo>
                  <a:lnTo>
                    <a:pt x="785" y="2544"/>
                  </a:lnTo>
                  <a:lnTo>
                    <a:pt x="708" y="2533"/>
                  </a:lnTo>
                  <a:lnTo>
                    <a:pt x="634" y="2516"/>
                  </a:lnTo>
                  <a:lnTo>
                    <a:pt x="562" y="2493"/>
                  </a:lnTo>
                  <a:lnTo>
                    <a:pt x="493" y="2464"/>
                  </a:lnTo>
                  <a:lnTo>
                    <a:pt x="428" y="2428"/>
                  </a:lnTo>
                  <a:lnTo>
                    <a:pt x="366" y="2388"/>
                  </a:lnTo>
                  <a:lnTo>
                    <a:pt x="307" y="2343"/>
                  </a:lnTo>
                  <a:lnTo>
                    <a:pt x="253" y="2293"/>
                  </a:lnTo>
                  <a:lnTo>
                    <a:pt x="204" y="2238"/>
                  </a:lnTo>
                  <a:lnTo>
                    <a:pt x="158" y="2179"/>
                  </a:lnTo>
                  <a:lnTo>
                    <a:pt x="118" y="2117"/>
                  </a:lnTo>
                  <a:lnTo>
                    <a:pt x="83" y="2052"/>
                  </a:lnTo>
                  <a:lnTo>
                    <a:pt x="54" y="1983"/>
                  </a:lnTo>
                  <a:lnTo>
                    <a:pt x="31" y="1911"/>
                  </a:lnTo>
                  <a:lnTo>
                    <a:pt x="14" y="1836"/>
                  </a:lnTo>
                  <a:lnTo>
                    <a:pt x="3" y="1758"/>
                  </a:lnTo>
                  <a:lnTo>
                    <a:pt x="0" y="1681"/>
                  </a:lnTo>
                  <a:lnTo>
                    <a:pt x="3" y="1602"/>
                  </a:lnTo>
                  <a:lnTo>
                    <a:pt x="14" y="1524"/>
                  </a:lnTo>
                  <a:lnTo>
                    <a:pt x="31" y="1450"/>
                  </a:lnTo>
                  <a:lnTo>
                    <a:pt x="54" y="1377"/>
                  </a:lnTo>
                  <a:lnTo>
                    <a:pt x="83" y="1309"/>
                  </a:lnTo>
                  <a:lnTo>
                    <a:pt x="118" y="1243"/>
                  </a:lnTo>
                  <a:lnTo>
                    <a:pt x="158" y="1181"/>
                  </a:lnTo>
                  <a:lnTo>
                    <a:pt x="204" y="1122"/>
                  </a:lnTo>
                  <a:lnTo>
                    <a:pt x="253" y="1068"/>
                  </a:lnTo>
                  <a:lnTo>
                    <a:pt x="307" y="1018"/>
                  </a:lnTo>
                  <a:lnTo>
                    <a:pt x="366" y="972"/>
                  </a:lnTo>
                  <a:lnTo>
                    <a:pt x="428" y="932"/>
                  </a:lnTo>
                  <a:lnTo>
                    <a:pt x="493" y="897"/>
                  </a:lnTo>
                  <a:lnTo>
                    <a:pt x="562" y="868"/>
                  </a:lnTo>
                  <a:lnTo>
                    <a:pt x="634" y="844"/>
                  </a:lnTo>
                  <a:lnTo>
                    <a:pt x="708" y="828"/>
                  </a:lnTo>
                  <a:lnTo>
                    <a:pt x="785" y="817"/>
                  </a:lnTo>
                  <a:lnTo>
                    <a:pt x="864" y="813"/>
                  </a:lnTo>
                  <a:lnTo>
                    <a:pt x="873" y="813"/>
                  </a:lnTo>
                  <a:lnTo>
                    <a:pt x="890" y="742"/>
                  </a:lnTo>
                  <a:lnTo>
                    <a:pt x="913" y="673"/>
                  </a:lnTo>
                  <a:lnTo>
                    <a:pt x="940" y="606"/>
                  </a:lnTo>
                  <a:lnTo>
                    <a:pt x="972" y="540"/>
                  </a:lnTo>
                  <a:lnTo>
                    <a:pt x="1009" y="478"/>
                  </a:lnTo>
                  <a:lnTo>
                    <a:pt x="1050" y="417"/>
                  </a:lnTo>
                  <a:lnTo>
                    <a:pt x="1095" y="360"/>
                  </a:lnTo>
                  <a:lnTo>
                    <a:pt x="1144" y="306"/>
                  </a:lnTo>
                  <a:lnTo>
                    <a:pt x="1197" y="256"/>
                  </a:lnTo>
                  <a:lnTo>
                    <a:pt x="1254" y="208"/>
                  </a:lnTo>
                  <a:lnTo>
                    <a:pt x="1315" y="166"/>
                  </a:lnTo>
                  <a:lnTo>
                    <a:pt x="1377" y="128"/>
                  </a:lnTo>
                  <a:lnTo>
                    <a:pt x="1442" y="95"/>
                  </a:lnTo>
                  <a:lnTo>
                    <a:pt x="1510" y="66"/>
                  </a:lnTo>
                  <a:lnTo>
                    <a:pt x="1579" y="42"/>
                  </a:lnTo>
                  <a:lnTo>
                    <a:pt x="1650" y="25"/>
                  </a:lnTo>
                  <a:lnTo>
                    <a:pt x="1722" y="11"/>
                  </a:lnTo>
                  <a:lnTo>
                    <a:pt x="1795" y="2"/>
                  </a:lnTo>
                  <a:lnTo>
                    <a:pt x="186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2343143" y="2530215"/>
            <a:ext cx="89916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ea typeface="Open Sans" pitchFamily="34" charset="0"/>
                <a:cs typeface="Helvetica Light"/>
              </a:rPr>
              <a:t>次级平台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383893" y="1948095"/>
            <a:ext cx="2974836" cy="2778899"/>
            <a:chOff x="795524" y="1568025"/>
            <a:chExt cx="3498556" cy="3180245"/>
          </a:xfrm>
        </p:grpSpPr>
        <p:grpSp>
          <p:nvGrpSpPr>
            <p:cNvPr id="28" name="组合 27"/>
            <p:cNvGrpSpPr/>
            <p:nvPr/>
          </p:nvGrpSpPr>
          <p:grpSpPr>
            <a:xfrm>
              <a:off x="795524" y="1568025"/>
              <a:ext cx="3490037" cy="3180245"/>
              <a:chOff x="2326923" y="1246121"/>
              <a:chExt cx="4548275" cy="4113765"/>
            </a:xfrm>
          </p:grpSpPr>
          <p:cxnSp>
            <p:nvCxnSpPr>
              <p:cNvPr id="35" name="Straight Connector 2"/>
              <p:cNvCxnSpPr/>
              <p:nvPr/>
            </p:nvCxnSpPr>
            <p:spPr>
              <a:xfrm flipH="1" flipV="1">
                <a:off x="3684353" y="1805663"/>
                <a:ext cx="1783802" cy="3057086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"/>
              <p:cNvCxnSpPr/>
              <p:nvPr/>
            </p:nvCxnSpPr>
            <p:spPr>
              <a:xfrm flipV="1">
                <a:off x="3684353" y="1805663"/>
                <a:ext cx="1783802" cy="3057086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"/>
              <p:cNvCxnSpPr/>
              <p:nvPr/>
            </p:nvCxnSpPr>
            <p:spPr>
              <a:xfrm>
                <a:off x="2796792" y="3346519"/>
                <a:ext cx="359004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reeform 5"/>
              <p:cNvSpPr/>
              <p:nvPr/>
            </p:nvSpPr>
            <p:spPr>
              <a:xfrm>
                <a:off x="3856760" y="2631280"/>
                <a:ext cx="1440000" cy="144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zh-CN" altLang="en-US" sz="1200" b="1" dirty="0" smtClean="0">
                    <a:solidFill>
                      <a:schemeClr val="bg2"/>
                    </a:solidFill>
                    <a:latin typeface="+mj-lt"/>
                    <a:ea typeface="Open Sans" pitchFamily="34" charset="0"/>
                    <a:cs typeface="Helvetica Light"/>
                  </a:rPr>
                  <a:t>品 类</a:t>
                </a:r>
                <a:endParaRPr lang="en-US" altLang="zh-CN" sz="1200" b="1" dirty="0" smtClean="0">
                  <a:solidFill>
                    <a:schemeClr val="bg2"/>
                  </a:solidFill>
                  <a:latin typeface="+mj-lt"/>
                  <a:ea typeface="Open Sans" pitchFamily="34" charset="0"/>
                  <a:cs typeface="Helvetica Light"/>
                </a:endParaRPr>
              </a:p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</a:pPr>
                <a:endParaRPr lang="en-US" altLang="zh-CN" sz="1200" b="1" dirty="0" smtClean="0">
                  <a:solidFill>
                    <a:schemeClr val="bg2"/>
                  </a:solidFill>
                  <a:latin typeface="+mj-lt"/>
                  <a:ea typeface="Open Sans" pitchFamily="34" charset="0"/>
                  <a:cs typeface="Helvetica Light"/>
                </a:endParaRPr>
              </a:p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zh-CN" altLang="en-US" sz="1200" b="1" dirty="0" smtClean="0">
                    <a:solidFill>
                      <a:schemeClr val="bg2"/>
                    </a:solidFill>
                    <a:latin typeface="+mj-lt"/>
                    <a:ea typeface="Open Sans" pitchFamily="34" charset="0"/>
                    <a:cs typeface="Helvetica Light"/>
                  </a:rPr>
                  <a:t>平 台</a:t>
                </a:r>
                <a:endParaRPr lang="en-US" sz="1200" b="1" dirty="0">
                  <a:solidFill>
                    <a:schemeClr val="bg2"/>
                  </a:solidFill>
                  <a:latin typeface="+mj-lt"/>
                  <a:ea typeface="Open Sans" pitchFamily="34" charset="0"/>
                  <a:cs typeface="Helvetica Light"/>
                </a:endParaRPr>
              </a:p>
            </p:txBody>
          </p:sp>
          <p:sp>
            <p:nvSpPr>
              <p:cNvPr id="39" name="Freeform 6"/>
              <p:cNvSpPr/>
              <p:nvPr/>
            </p:nvSpPr>
            <p:spPr>
              <a:xfrm>
                <a:off x="3093954" y="1246121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40" name="Freeform 7"/>
              <p:cNvSpPr/>
              <p:nvPr/>
            </p:nvSpPr>
            <p:spPr>
              <a:xfrm>
                <a:off x="4791017" y="1246121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41" name="Freeform 8"/>
              <p:cNvSpPr/>
              <p:nvPr/>
            </p:nvSpPr>
            <p:spPr>
              <a:xfrm>
                <a:off x="4791017" y="4099886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42" name="Freeform 9"/>
              <p:cNvSpPr/>
              <p:nvPr/>
            </p:nvSpPr>
            <p:spPr>
              <a:xfrm>
                <a:off x="3093954" y="4099886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43" name="Freeform 10"/>
              <p:cNvSpPr/>
              <p:nvPr/>
            </p:nvSpPr>
            <p:spPr>
              <a:xfrm>
                <a:off x="5615198" y="2717005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44" name="Freeform 11"/>
              <p:cNvSpPr/>
              <p:nvPr/>
            </p:nvSpPr>
            <p:spPr>
              <a:xfrm>
                <a:off x="2326923" y="2717005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1579393" y="1876891"/>
              <a:ext cx="575030" cy="315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200" b="1" dirty="0">
                  <a:solidFill>
                    <a:schemeClr val="bg1"/>
                  </a:solidFill>
                </a:rPr>
                <a:t>泰药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749415" y="1864419"/>
              <a:ext cx="934983" cy="315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200" b="1" dirty="0">
                  <a:solidFill>
                    <a:schemeClr val="bg1"/>
                  </a:solidFill>
                </a:rPr>
                <a:t>泰国中药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359097" y="3024664"/>
              <a:ext cx="934983" cy="315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泰药制品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811148" y="4077469"/>
              <a:ext cx="755006" cy="315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200" b="1" dirty="0">
                  <a:solidFill>
                    <a:schemeClr val="bg1"/>
                  </a:solidFill>
                </a:rPr>
                <a:t>纪念品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573816" y="4132803"/>
              <a:ext cx="596751" cy="3058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其他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003050" y="3018413"/>
              <a:ext cx="575030" cy="315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200" b="1" dirty="0">
                  <a:solidFill>
                    <a:schemeClr val="bg1"/>
                  </a:solidFill>
                </a:rPr>
                <a:t>特产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灯片编号占位符 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D03DC9-B409-4CC3-A4E4-B2FC785E6090}" type="slidenum">
              <a:rPr lang="zh-CN" altLang="en-US" sz="1200" smtClean="0"/>
            </a:fld>
            <a:endParaRPr lang="zh-CN" altLang="en-US" sz="1200" dirty="0"/>
          </a:p>
        </p:txBody>
      </p:sp>
      <p:sp>
        <p:nvSpPr>
          <p:cNvPr id="2" name="矩形 1"/>
          <p:cNvSpPr/>
          <p:nvPr/>
        </p:nvSpPr>
        <p:spPr>
          <a:xfrm>
            <a:off x="959855" y="744438"/>
            <a:ext cx="693039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+mn-ea"/>
                <a:sym typeface="楷体" panose="02010609060101010101" pitchFamily="49" charset="-122"/>
              </a:rPr>
              <a:t>在众泰</a:t>
            </a: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+mn-ea"/>
                <a:sym typeface="楷体" panose="02010609060101010101" pitchFamily="49" charset="-122"/>
              </a:rPr>
              <a:t>联渠道整合和综合服务下，发挥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+mn-ea"/>
                <a:sym typeface="楷体" panose="02010609060101010101" pitchFamily="49" charset="-122"/>
              </a:rPr>
              <a:t>各次</a:t>
            </a: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+mn-ea"/>
                <a:sym typeface="楷体" panose="02010609060101010101" pitchFamily="49" charset="-122"/>
              </a:rPr>
              <a:t>级平台及品类平台所打造的百县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+mn-ea"/>
              <a:sym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+mn-ea"/>
                <a:sym typeface="楷体" panose="02010609060101010101" pitchFamily="49" charset="-122"/>
              </a:rPr>
              <a:t>百品工程，实现特色产品品牌化经营和名优特产品品牌塑造。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+mn-ea"/>
              <a:sym typeface="楷体" panose="02010609060101010101" pitchFamily="49" charset="-122"/>
            </a:endParaRPr>
          </a:p>
        </p:txBody>
      </p:sp>
      <p:sp>
        <p:nvSpPr>
          <p:cNvPr id="47" name="文本占位符 2"/>
          <p:cNvSpPr txBox="1">
            <a:spLocks noChangeArrowheads="1"/>
          </p:cNvSpPr>
          <p:nvPr/>
        </p:nvSpPr>
        <p:spPr>
          <a:xfrm>
            <a:off x="802918" y="234539"/>
            <a:ext cx="6549261" cy="251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产品</a:t>
            </a:r>
            <a:endParaRPr lang="zh-CN" altLang="en-US" sz="2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楷体" panose="02010609060101010101" pitchFamily="49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976445" y="1757827"/>
            <a:ext cx="3201591" cy="3201589"/>
            <a:chOff x="2971205" y="1471105"/>
            <a:chExt cx="3201591" cy="3201589"/>
          </a:xfrm>
        </p:grpSpPr>
        <p:sp>
          <p:nvSpPr>
            <p:cNvPr id="49" name="Freeform 18"/>
            <p:cNvSpPr/>
            <p:nvPr/>
          </p:nvSpPr>
          <p:spPr bwMode="auto">
            <a:xfrm>
              <a:off x="5169093" y="2148549"/>
              <a:ext cx="1003703" cy="1411532"/>
            </a:xfrm>
            <a:custGeom>
              <a:avLst/>
              <a:gdLst>
                <a:gd name="T0" fmla="*/ 0 w 357"/>
                <a:gd name="T1" fmla="*/ 199 h 501"/>
                <a:gd name="T2" fmla="*/ 36 w 357"/>
                <a:gd name="T3" fmla="*/ 329 h 501"/>
                <a:gd name="T4" fmla="*/ 31 w 357"/>
                <a:gd name="T5" fmla="*/ 381 h 501"/>
                <a:gd name="T6" fmla="*/ 168 w 357"/>
                <a:gd name="T7" fmla="*/ 501 h 501"/>
                <a:gd name="T8" fmla="*/ 343 w 357"/>
                <a:gd name="T9" fmla="*/ 452 h 501"/>
                <a:gd name="T10" fmla="*/ 357 w 357"/>
                <a:gd name="T11" fmla="*/ 329 h 501"/>
                <a:gd name="T12" fmla="*/ 252 w 357"/>
                <a:gd name="T13" fmla="*/ 0 h 501"/>
                <a:gd name="T14" fmla="*/ 182 w 357"/>
                <a:gd name="T15" fmla="*/ 167 h 501"/>
                <a:gd name="T16" fmla="*/ 0 w 357"/>
                <a:gd name="T17" fmla="*/ 199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501">
                  <a:moveTo>
                    <a:pt x="0" y="199"/>
                  </a:moveTo>
                  <a:cubicBezTo>
                    <a:pt x="23" y="237"/>
                    <a:pt x="36" y="281"/>
                    <a:pt x="36" y="329"/>
                  </a:cubicBezTo>
                  <a:cubicBezTo>
                    <a:pt x="36" y="346"/>
                    <a:pt x="34" y="364"/>
                    <a:pt x="31" y="381"/>
                  </a:cubicBezTo>
                  <a:cubicBezTo>
                    <a:pt x="168" y="501"/>
                    <a:pt x="168" y="501"/>
                    <a:pt x="168" y="501"/>
                  </a:cubicBezTo>
                  <a:cubicBezTo>
                    <a:pt x="343" y="452"/>
                    <a:pt x="343" y="452"/>
                    <a:pt x="343" y="452"/>
                  </a:cubicBezTo>
                  <a:cubicBezTo>
                    <a:pt x="352" y="412"/>
                    <a:pt x="357" y="371"/>
                    <a:pt x="357" y="329"/>
                  </a:cubicBezTo>
                  <a:cubicBezTo>
                    <a:pt x="357" y="206"/>
                    <a:pt x="318" y="92"/>
                    <a:pt x="252" y="0"/>
                  </a:cubicBezTo>
                  <a:cubicBezTo>
                    <a:pt x="182" y="167"/>
                    <a:pt x="182" y="167"/>
                    <a:pt x="182" y="167"/>
                  </a:cubicBezTo>
                  <a:lnTo>
                    <a:pt x="0" y="1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3012719" y="3097542"/>
              <a:ext cx="1179534" cy="1372458"/>
            </a:xfrm>
            <a:custGeom>
              <a:avLst/>
              <a:gdLst>
                <a:gd name="T0" fmla="*/ 419 w 419"/>
                <a:gd name="T1" fmla="*/ 199 h 488"/>
                <a:gd name="T2" fmla="*/ 313 w 419"/>
                <a:gd name="T3" fmla="*/ 50 h 488"/>
                <a:gd name="T4" fmla="*/ 136 w 419"/>
                <a:gd name="T5" fmla="*/ 0 h 488"/>
                <a:gd name="T6" fmla="*/ 0 w 419"/>
                <a:gd name="T7" fmla="*/ 120 h 488"/>
                <a:gd name="T8" fmla="*/ 278 w 419"/>
                <a:gd name="T9" fmla="*/ 488 h 488"/>
                <a:gd name="T10" fmla="*/ 268 w 419"/>
                <a:gd name="T11" fmla="*/ 308 h 488"/>
                <a:gd name="T12" fmla="*/ 419 w 419"/>
                <a:gd name="T13" fmla="*/ 19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88">
                  <a:moveTo>
                    <a:pt x="419" y="199"/>
                  </a:moveTo>
                  <a:cubicBezTo>
                    <a:pt x="367" y="165"/>
                    <a:pt x="328" y="112"/>
                    <a:pt x="313" y="5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7" y="278"/>
                    <a:pt x="140" y="411"/>
                    <a:pt x="278" y="488"/>
                  </a:cubicBezTo>
                  <a:cubicBezTo>
                    <a:pt x="268" y="308"/>
                    <a:pt x="268" y="308"/>
                    <a:pt x="268" y="308"/>
                  </a:cubicBezTo>
                  <a:lnTo>
                    <a:pt x="419" y="1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20"/>
            <p:cNvSpPr/>
            <p:nvPr/>
          </p:nvSpPr>
          <p:spPr bwMode="auto">
            <a:xfrm>
              <a:off x="4658694" y="1471105"/>
              <a:ext cx="1159997" cy="1155113"/>
            </a:xfrm>
            <a:custGeom>
              <a:avLst/>
              <a:gdLst>
                <a:gd name="T0" fmla="*/ 0 w 412"/>
                <a:gd name="T1" fmla="*/ 322 h 411"/>
                <a:gd name="T2" fmla="*/ 162 w 412"/>
                <a:gd name="T3" fmla="*/ 411 h 411"/>
                <a:gd name="T4" fmla="*/ 342 w 412"/>
                <a:gd name="T5" fmla="*/ 379 h 411"/>
                <a:gd name="T6" fmla="*/ 412 w 412"/>
                <a:gd name="T7" fmla="*/ 210 h 411"/>
                <a:gd name="T8" fmla="*/ 2 w 412"/>
                <a:gd name="T9" fmla="*/ 0 h 411"/>
                <a:gd name="T10" fmla="*/ 89 w 412"/>
                <a:gd name="T11" fmla="*/ 159 h 411"/>
                <a:gd name="T12" fmla="*/ 0 w 412"/>
                <a:gd name="T13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411">
                  <a:moveTo>
                    <a:pt x="0" y="322"/>
                  </a:moveTo>
                  <a:cubicBezTo>
                    <a:pt x="65" y="330"/>
                    <a:pt x="122" y="363"/>
                    <a:pt x="162" y="411"/>
                  </a:cubicBezTo>
                  <a:cubicBezTo>
                    <a:pt x="342" y="379"/>
                    <a:pt x="342" y="379"/>
                    <a:pt x="342" y="379"/>
                  </a:cubicBezTo>
                  <a:cubicBezTo>
                    <a:pt x="412" y="210"/>
                    <a:pt x="412" y="210"/>
                    <a:pt x="412" y="210"/>
                  </a:cubicBezTo>
                  <a:cubicBezTo>
                    <a:pt x="314" y="90"/>
                    <a:pt x="167" y="10"/>
                    <a:pt x="2" y="0"/>
                  </a:cubicBezTo>
                  <a:cubicBezTo>
                    <a:pt x="89" y="159"/>
                    <a:pt x="89" y="159"/>
                    <a:pt x="89" y="159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21"/>
            <p:cNvSpPr/>
            <p:nvPr/>
          </p:nvSpPr>
          <p:spPr bwMode="auto">
            <a:xfrm>
              <a:off x="3857686" y="3705624"/>
              <a:ext cx="1323617" cy="967070"/>
            </a:xfrm>
            <a:custGeom>
              <a:avLst/>
              <a:gdLst>
                <a:gd name="T0" fmla="*/ 333 w 471"/>
                <a:gd name="T1" fmla="*/ 11 h 344"/>
                <a:gd name="T2" fmla="*/ 255 w 471"/>
                <a:gd name="T3" fmla="*/ 23 h 344"/>
                <a:gd name="T4" fmla="*/ 149 w 471"/>
                <a:gd name="T5" fmla="*/ 0 h 344"/>
                <a:gd name="T6" fmla="*/ 0 w 471"/>
                <a:gd name="T7" fmla="*/ 107 h 344"/>
                <a:gd name="T8" fmla="*/ 10 w 471"/>
                <a:gd name="T9" fmla="*/ 289 h 344"/>
                <a:gd name="T10" fmla="*/ 255 w 471"/>
                <a:gd name="T11" fmla="*/ 344 h 344"/>
                <a:gd name="T12" fmla="*/ 471 w 471"/>
                <a:gd name="T13" fmla="*/ 301 h 344"/>
                <a:gd name="T14" fmla="*/ 324 w 471"/>
                <a:gd name="T15" fmla="*/ 196 h 344"/>
                <a:gd name="T16" fmla="*/ 333 w 471"/>
                <a:gd name="T17" fmla="*/ 1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344">
                  <a:moveTo>
                    <a:pt x="333" y="11"/>
                  </a:moveTo>
                  <a:cubicBezTo>
                    <a:pt x="308" y="19"/>
                    <a:pt x="282" y="23"/>
                    <a:pt x="255" y="23"/>
                  </a:cubicBezTo>
                  <a:cubicBezTo>
                    <a:pt x="217" y="23"/>
                    <a:pt x="181" y="15"/>
                    <a:pt x="149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0" y="289"/>
                    <a:pt x="10" y="289"/>
                    <a:pt x="10" y="289"/>
                  </a:cubicBezTo>
                  <a:cubicBezTo>
                    <a:pt x="84" y="324"/>
                    <a:pt x="167" y="344"/>
                    <a:pt x="255" y="344"/>
                  </a:cubicBezTo>
                  <a:cubicBezTo>
                    <a:pt x="331" y="344"/>
                    <a:pt x="404" y="328"/>
                    <a:pt x="471" y="301"/>
                  </a:cubicBezTo>
                  <a:cubicBezTo>
                    <a:pt x="324" y="196"/>
                    <a:pt x="324" y="196"/>
                    <a:pt x="324" y="196"/>
                  </a:cubicBezTo>
                  <a:lnTo>
                    <a:pt x="333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22"/>
            <p:cNvSpPr/>
            <p:nvPr/>
          </p:nvSpPr>
          <p:spPr bwMode="auto">
            <a:xfrm>
              <a:off x="4858946" y="3310004"/>
              <a:ext cx="1250354" cy="1199070"/>
            </a:xfrm>
            <a:custGeom>
              <a:avLst/>
              <a:gdLst>
                <a:gd name="T0" fmla="*/ 445 w 445"/>
                <a:gd name="T1" fmla="*/ 73 h 426"/>
                <a:gd name="T2" fmla="*/ 271 w 445"/>
                <a:gd name="T3" fmla="*/ 123 h 426"/>
                <a:gd name="T4" fmla="*/ 132 w 445"/>
                <a:gd name="T5" fmla="*/ 0 h 426"/>
                <a:gd name="T6" fmla="*/ 9 w 445"/>
                <a:gd name="T7" fmla="*/ 137 h 426"/>
                <a:gd name="T8" fmla="*/ 0 w 445"/>
                <a:gd name="T9" fmla="*/ 320 h 426"/>
                <a:gd name="T10" fmla="*/ 148 w 445"/>
                <a:gd name="T11" fmla="*/ 426 h 426"/>
                <a:gd name="T12" fmla="*/ 445 w 445"/>
                <a:gd name="T13" fmla="*/ 7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426">
                  <a:moveTo>
                    <a:pt x="445" y="73"/>
                  </a:moveTo>
                  <a:cubicBezTo>
                    <a:pt x="271" y="123"/>
                    <a:pt x="271" y="123"/>
                    <a:pt x="271" y="123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0" y="60"/>
                    <a:pt x="66" y="109"/>
                    <a:pt x="9" y="137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148" y="426"/>
                    <a:pt x="148" y="426"/>
                    <a:pt x="148" y="426"/>
                  </a:cubicBezTo>
                  <a:cubicBezTo>
                    <a:pt x="291" y="356"/>
                    <a:pt x="400" y="228"/>
                    <a:pt x="445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2971205" y="2081630"/>
              <a:ext cx="1045218" cy="1252796"/>
            </a:xfrm>
            <a:custGeom>
              <a:avLst/>
              <a:gdLst>
                <a:gd name="T0" fmla="*/ 322 w 372"/>
                <a:gd name="T1" fmla="*/ 376 h 445"/>
                <a:gd name="T2" fmla="*/ 321 w 372"/>
                <a:gd name="T3" fmla="*/ 352 h 445"/>
                <a:gd name="T4" fmla="*/ 372 w 372"/>
                <a:gd name="T5" fmla="*/ 200 h 445"/>
                <a:gd name="T6" fmla="*/ 301 w 372"/>
                <a:gd name="T7" fmla="*/ 30 h 445"/>
                <a:gd name="T8" fmla="*/ 122 w 372"/>
                <a:gd name="T9" fmla="*/ 0 h 445"/>
                <a:gd name="T10" fmla="*/ 0 w 372"/>
                <a:gd name="T11" fmla="*/ 352 h 445"/>
                <a:gd name="T12" fmla="*/ 8 w 372"/>
                <a:gd name="T13" fmla="*/ 445 h 445"/>
                <a:gd name="T14" fmla="*/ 142 w 372"/>
                <a:gd name="T15" fmla="*/ 326 h 445"/>
                <a:gd name="T16" fmla="*/ 322 w 372"/>
                <a:gd name="T17" fmla="*/ 376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45">
                  <a:moveTo>
                    <a:pt x="322" y="376"/>
                  </a:moveTo>
                  <a:cubicBezTo>
                    <a:pt x="321" y="368"/>
                    <a:pt x="321" y="360"/>
                    <a:pt x="321" y="352"/>
                  </a:cubicBezTo>
                  <a:cubicBezTo>
                    <a:pt x="321" y="294"/>
                    <a:pt x="340" y="242"/>
                    <a:pt x="372" y="200"/>
                  </a:cubicBezTo>
                  <a:cubicBezTo>
                    <a:pt x="301" y="30"/>
                    <a:pt x="301" y="30"/>
                    <a:pt x="301" y="3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46" y="96"/>
                    <a:pt x="0" y="219"/>
                    <a:pt x="0" y="352"/>
                  </a:cubicBezTo>
                  <a:cubicBezTo>
                    <a:pt x="0" y="383"/>
                    <a:pt x="3" y="415"/>
                    <a:pt x="8" y="445"/>
                  </a:cubicBezTo>
                  <a:cubicBezTo>
                    <a:pt x="142" y="326"/>
                    <a:pt x="142" y="326"/>
                    <a:pt x="142" y="326"/>
                  </a:cubicBezTo>
                  <a:lnTo>
                    <a:pt x="322" y="3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24"/>
            <p:cNvSpPr/>
            <p:nvPr/>
          </p:nvSpPr>
          <p:spPr bwMode="auto">
            <a:xfrm>
              <a:off x="3381477" y="1471105"/>
              <a:ext cx="1426185" cy="1098944"/>
            </a:xfrm>
            <a:custGeom>
              <a:avLst/>
              <a:gdLst>
                <a:gd name="T0" fmla="*/ 250 w 507"/>
                <a:gd name="T1" fmla="*/ 391 h 391"/>
                <a:gd name="T2" fmla="*/ 419 w 507"/>
                <a:gd name="T3" fmla="*/ 320 h 391"/>
                <a:gd name="T4" fmla="*/ 507 w 507"/>
                <a:gd name="T5" fmla="*/ 159 h 391"/>
                <a:gd name="T6" fmla="*/ 419 w 507"/>
                <a:gd name="T7" fmla="*/ 0 h 391"/>
                <a:gd name="T8" fmla="*/ 0 w 507"/>
                <a:gd name="T9" fmla="*/ 189 h 391"/>
                <a:gd name="T10" fmla="*/ 177 w 507"/>
                <a:gd name="T11" fmla="*/ 219 h 391"/>
                <a:gd name="T12" fmla="*/ 250 w 507"/>
                <a:gd name="T13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7" h="391">
                  <a:moveTo>
                    <a:pt x="250" y="391"/>
                  </a:moveTo>
                  <a:cubicBezTo>
                    <a:pt x="294" y="348"/>
                    <a:pt x="353" y="321"/>
                    <a:pt x="419" y="320"/>
                  </a:cubicBezTo>
                  <a:cubicBezTo>
                    <a:pt x="507" y="159"/>
                    <a:pt x="507" y="159"/>
                    <a:pt x="507" y="159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253" y="1"/>
                    <a:pt x="103" y="73"/>
                    <a:pt x="0" y="189"/>
                  </a:cubicBezTo>
                  <a:cubicBezTo>
                    <a:pt x="177" y="219"/>
                    <a:pt x="177" y="219"/>
                    <a:pt x="177" y="219"/>
                  </a:cubicBezTo>
                  <a:lnTo>
                    <a:pt x="250" y="3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3925427" y="1806930"/>
              <a:ext cx="641985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200" b="1" dirty="0">
                  <a:solidFill>
                    <a:schemeClr val="bg1"/>
                  </a:solidFill>
                </a:rPr>
                <a:t>龙木根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4071359" y="2665354"/>
              <a:ext cx="1005403" cy="7875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百县百品</a:t>
              </a:r>
              <a:endParaRPr lang="en-US" altLang="zh-CN" sz="16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工程</a:t>
              </a:r>
              <a:endParaRPr lang="zh-CN" altLang="zh-CN" sz="16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950753" y="1917716"/>
              <a:ext cx="641985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200" b="1" dirty="0">
                  <a:solidFill>
                    <a:schemeClr val="bg1"/>
                  </a:solidFill>
                </a:rPr>
                <a:t>安息香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172823" y="2368944"/>
              <a:ext cx="641985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200" b="1" dirty="0">
                  <a:solidFill>
                    <a:schemeClr val="bg1"/>
                  </a:solidFill>
                </a:rPr>
                <a:t>白豆蔻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3137013" y="3353829"/>
              <a:ext cx="795020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200" b="1" dirty="0">
                  <a:solidFill>
                    <a:schemeClr val="bg1"/>
                  </a:solidFill>
                </a:rPr>
                <a:t>白野葛根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077825" y="3958326"/>
              <a:ext cx="641985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200" b="1" dirty="0">
                  <a:solidFill>
                    <a:schemeClr val="bg1"/>
                  </a:solidFill>
                </a:rPr>
                <a:t>海底椰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5123772" y="3725821"/>
              <a:ext cx="488950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200" b="1" dirty="0">
                  <a:solidFill>
                    <a:schemeClr val="bg1"/>
                  </a:solidFill>
                </a:rPr>
                <a:t>黄姜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370420" y="2797558"/>
              <a:ext cx="641985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1200" b="1" dirty="0">
                  <a:solidFill>
                    <a:schemeClr val="bg1"/>
                  </a:solidFill>
                </a:rPr>
                <a:t>艳紫柳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940867" y="2122628"/>
            <a:ext cx="3052610" cy="2880000"/>
            <a:chOff x="795524" y="1568025"/>
            <a:chExt cx="3490037" cy="3180245"/>
          </a:xfrm>
        </p:grpSpPr>
        <p:grpSp>
          <p:nvGrpSpPr>
            <p:cNvPr id="56" name="组合 55"/>
            <p:cNvGrpSpPr/>
            <p:nvPr/>
          </p:nvGrpSpPr>
          <p:grpSpPr>
            <a:xfrm>
              <a:off x="795524" y="1568025"/>
              <a:ext cx="3490037" cy="3180245"/>
              <a:chOff x="2326923" y="1246121"/>
              <a:chExt cx="4548275" cy="4113765"/>
            </a:xfrm>
          </p:grpSpPr>
          <p:cxnSp>
            <p:nvCxnSpPr>
              <p:cNvPr id="5" name="Straight Connector 2"/>
              <p:cNvCxnSpPr/>
              <p:nvPr/>
            </p:nvCxnSpPr>
            <p:spPr>
              <a:xfrm flipH="1" flipV="1">
                <a:off x="3684353" y="1805663"/>
                <a:ext cx="1783802" cy="3057086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3"/>
              <p:cNvCxnSpPr/>
              <p:nvPr/>
            </p:nvCxnSpPr>
            <p:spPr>
              <a:xfrm flipV="1">
                <a:off x="3684353" y="1805663"/>
                <a:ext cx="1783802" cy="3057086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4"/>
              <p:cNvCxnSpPr/>
              <p:nvPr/>
            </p:nvCxnSpPr>
            <p:spPr>
              <a:xfrm>
                <a:off x="2796792" y="3346519"/>
                <a:ext cx="359004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 5"/>
              <p:cNvSpPr/>
              <p:nvPr/>
            </p:nvSpPr>
            <p:spPr>
              <a:xfrm>
                <a:off x="3856760" y="2631280"/>
                <a:ext cx="1440000" cy="144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zh-CN" altLang="en-US" sz="1200" b="1" dirty="0" smtClean="0">
                    <a:solidFill>
                      <a:schemeClr val="bg2"/>
                    </a:solidFill>
                    <a:latin typeface="+mj-lt"/>
                    <a:ea typeface="Open Sans" pitchFamily="34" charset="0"/>
                    <a:cs typeface="Helvetica Light"/>
                  </a:rPr>
                  <a:t>城市</a:t>
                </a:r>
                <a:endParaRPr lang="en-US" altLang="zh-CN" sz="1200" b="1" dirty="0" smtClean="0">
                  <a:solidFill>
                    <a:schemeClr val="bg2"/>
                  </a:solidFill>
                  <a:latin typeface="+mj-lt"/>
                  <a:ea typeface="Open Sans" pitchFamily="34" charset="0"/>
                  <a:cs typeface="Helvetica Light"/>
                </a:endParaRPr>
              </a:p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</a:pPr>
                <a:endParaRPr lang="en-US" altLang="zh-CN" sz="1200" b="1" dirty="0" smtClean="0">
                  <a:solidFill>
                    <a:schemeClr val="bg2"/>
                  </a:solidFill>
                  <a:latin typeface="+mj-lt"/>
                  <a:ea typeface="Open Sans" pitchFamily="34" charset="0"/>
                  <a:cs typeface="Helvetica Light"/>
                </a:endParaRPr>
              </a:p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zh-CN" altLang="en-US" sz="1200" b="1" dirty="0" smtClean="0">
                    <a:solidFill>
                      <a:schemeClr val="bg2"/>
                    </a:solidFill>
                    <a:latin typeface="+mj-lt"/>
                    <a:ea typeface="Open Sans" pitchFamily="34" charset="0"/>
                    <a:cs typeface="Helvetica Light"/>
                  </a:rPr>
                  <a:t>营销总部</a:t>
                </a:r>
                <a:endParaRPr lang="en-US" sz="1200" b="1" dirty="0">
                  <a:solidFill>
                    <a:schemeClr val="bg2"/>
                  </a:solidFill>
                  <a:latin typeface="+mj-lt"/>
                  <a:ea typeface="Open Sans" pitchFamily="34" charset="0"/>
                  <a:cs typeface="Helvetica Light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3093954" y="1246121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4791017" y="1246121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791017" y="4099886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3093954" y="4099886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5615198" y="2717005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2326923" y="2717005"/>
                <a:ext cx="1260000" cy="1260000"/>
              </a:xfrm>
              <a:custGeom>
                <a:avLst/>
                <a:gdLst>
                  <a:gd name="connsiteX0" fmla="*/ 0 w 874484"/>
                  <a:gd name="connsiteY0" fmla="*/ 437242 h 874484"/>
                  <a:gd name="connsiteX1" fmla="*/ 437242 w 874484"/>
                  <a:gd name="connsiteY1" fmla="*/ 0 h 874484"/>
                  <a:gd name="connsiteX2" fmla="*/ 874484 w 874484"/>
                  <a:gd name="connsiteY2" fmla="*/ 437242 h 874484"/>
                  <a:gd name="connsiteX3" fmla="*/ 437242 w 874484"/>
                  <a:gd name="connsiteY3" fmla="*/ 874484 h 874484"/>
                  <a:gd name="connsiteX4" fmla="*/ 0 w 874484"/>
                  <a:gd name="connsiteY4" fmla="*/ 437242 h 87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4" h="874484">
                    <a:moveTo>
                      <a:pt x="0" y="437242"/>
                    </a:moveTo>
                    <a:cubicBezTo>
                      <a:pt x="0" y="195760"/>
                      <a:pt x="195760" y="0"/>
                      <a:pt x="437242" y="0"/>
                    </a:cubicBezTo>
                    <a:cubicBezTo>
                      <a:pt x="678724" y="0"/>
                      <a:pt x="874484" y="195760"/>
                      <a:pt x="874484" y="437242"/>
                    </a:cubicBezTo>
                    <a:cubicBezTo>
                      <a:pt x="874484" y="678724"/>
                      <a:pt x="678724" y="874484"/>
                      <a:pt x="437242" y="874484"/>
                    </a:cubicBezTo>
                    <a:cubicBezTo>
                      <a:pt x="195760" y="874484"/>
                      <a:pt x="0" y="678724"/>
                      <a:pt x="0" y="4372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445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50925" tIns="150925" rIns="150925" bIns="150925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>
                  <a:solidFill>
                    <a:srgbClr val="FFFFFF"/>
                  </a:solidFill>
                  <a:latin typeface="Helvetica Light"/>
                  <a:cs typeface="Helvetica Light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1412435" y="1788755"/>
              <a:ext cx="908943" cy="508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曼谷</a:t>
              </a:r>
              <a:endParaRPr lang="zh-CN" altLang="en-US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城市中心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762435" y="1776283"/>
              <a:ext cx="908943" cy="508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清莱</a:t>
              </a:r>
              <a:endParaRPr lang="en-US" altLang="zh-CN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城市</a:t>
              </a:r>
              <a:r>
                <a:rPr lang="zh-CN" altLang="en-US" sz="1200" b="1" dirty="0" smtClean="0">
                  <a:solidFill>
                    <a:schemeClr val="bg1"/>
                  </a:solidFill>
                </a:rPr>
                <a:t>中心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372118" y="2936528"/>
              <a:ext cx="908943" cy="508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普吉</a:t>
              </a:r>
              <a:endParaRPr lang="en-US" altLang="zh-CN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城市中心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777243" y="3989333"/>
              <a:ext cx="822813" cy="4821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其他</a:t>
              </a:r>
              <a:endParaRPr lang="en-US" altLang="zh-CN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城市</a:t>
              </a:r>
              <a:r>
                <a:rPr lang="zh-CN" altLang="en-US" sz="1200" b="1" dirty="0" smtClean="0">
                  <a:solidFill>
                    <a:schemeClr val="bg1"/>
                  </a:solidFill>
                </a:rPr>
                <a:t>中心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417717" y="4044667"/>
              <a:ext cx="908943" cy="508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苏梅岛</a:t>
              </a:r>
              <a:endParaRPr lang="en-US" altLang="zh-CN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城市</a:t>
              </a:r>
              <a:r>
                <a:rPr lang="zh-CN" altLang="en-US" sz="1200" b="1" dirty="0" smtClean="0">
                  <a:solidFill>
                    <a:schemeClr val="bg1"/>
                  </a:solidFill>
                </a:rPr>
                <a:t>中心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836092" y="2930277"/>
              <a:ext cx="908943" cy="508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清迈</a:t>
              </a:r>
              <a:endParaRPr lang="en-US" altLang="zh-CN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城市</a:t>
              </a:r>
              <a:r>
                <a:rPr lang="zh-CN" altLang="en-US" sz="1200" b="1" dirty="0" smtClean="0">
                  <a:solidFill>
                    <a:schemeClr val="bg1"/>
                  </a:solidFill>
                </a:rPr>
                <a:t>中心</a:t>
              </a:r>
              <a:endParaRPr lang="zh-CN" altLang="zh-CN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09175" y="2150264"/>
            <a:ext cx="2588770" cy="2880000"/>
            <a:chOff x="554780" y="1287633"/>
            <a:chExt cx="3505299" cy="3813088"/>
          </a:xfrm>
        </p:grpSpPr>
        <p:sp>
          <p:nvSpPr>
            <p:cNvPr id="180" name="Oval 7"/>
            <p:cNvSpPr/>
            <p:nvPr/>
          </p:nvSpPr>
          <p:spPr>
            <a:xfrm rot="5400000">
              <a:off x="2870181" y="3218120"/>
              <a:ext cx="1189898" cy="1189898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  <a:effectLst>
              <a:outerShdw blurRad="50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/>
            </a:p>
          </p:txBody>
        </p:sp>
        <p:sp>
          <p:nvSpPr>
            <p:cNvPr id="181" name="Oval 8"/>
            <p:cNvSpPr/>
            <p:nvPr/>
          </p:nvSpPr>
          <p:spPr>
            <a:xfrm rot="16200000">
              <a:off x="554780" y="3218120"/>
              <a:ext cx="1189898" cy="1189898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  <a:effectLst>
              <a:outerShdw blurRad="50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/>
            </a:p>
          </p:txBody>
        </p:sp>
        <p:sp>
          <p:nvSpPr>
            <p:cNvPr id="182" name="Oval 3"/>
            <p:cNvSpPr/>
            <p:nvPr/>
          </p:nvSpPr>
          <p:spPr>
            <a:xfrm>
              <a:off x="1712480" y="1287633"/>
              <a:ext cx="1189898" cy="1189898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  <a:effectLst>
              <a:outerShdw blurRad="50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/>
            </a:p>
          </p:txBody>
        </p:sp>
        <p:sp>
          <p:nvSpPr>
            <p:cNvPr id="183" name="Oval 9"/>
            <p:cNvSpPr/>
            <p:nvPr/>
          </p:nvSpPr>
          <p:spPr>
            <a:xfrm rot="5400000">
              <a:off x="2870181" y="1930638"/>
              <a:ext cx="1189898" cy="1189898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  <a:effectLst>
              <a:outerShdw blurRad="50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/>
            </a:p>
          </p:txBody>
        </p:sp>
        <p:sp>
          <p:nvSpPr>
            <p:cNvPr id="184" name="Oval 12"/>
            <p:cNvSpPr/>
            <p:nvPr/>
          </p:nvSpPr>
          <p:spPr>
            <a:xfrm rot="10800000">
              <a:off x="1712481" y="3910823"/>
              <a:ext cx="1189898" cy="118989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  <a:effectLst>
              <a:outerShdw blurRad="50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/>
            </a:p>
          </p:txBody>
        </p:sp>
        <p:sp>
          <p:nvSpPr>
            <p:cNvPr id="185" name="Oval 15"/>
            <p:cNvSpPr/>
            <p:nvPr/>
          </p:nvSpPr>
          <p:spPr>
            <a:xfrm rot="16200000">
              <a:off x="554780" y="1930638"/>
              <a:ext cx="1189898" cy="1189898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  <a:effectLst>
              <a:outerShdw blurRad="50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/>
            </a:p>
          </p:txBody>
        </p:sp>
        <p:sp>
          <p:nvSpPr>
            <p:cNvPr id="186" name="Oval 2"/>
            <p:cNvSpPr/>
            <p:nvPr/>
          </p:nvSpPr>
          <p:spPr>
            <a:xfrm>
              <a:off x="1370065" y="2260546"/>
              <a:ext cx="1867527" cy="1867526"/>
            </a:xfrm>
            <a:prstGeom prst="ellipse">
              <a:avLst/>
            </a:prstGeom>
            <a:solidFill>
              <a:schemeClr val="tx2">
                <a:lumMod val="75000"/>
                <a:alpha val="35000"/>
              </a:schemeClr>
            </a:solidFill>
            <a:ln w="38100">
              <a:solidFill>
                <a:schemeClr val="bg2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/>
            </a:p>
          </p:txBody>
        </p:sp>
        <p:sp>
          <p:nvSpPr>
            <p:cNvPr id="214" name="TextBox 11"/>
            <p:cNvSpPr txBox="1"/>
            <p:nvPr/>
          </p:nvSpPr>
          <p:spPr>
            <a:xfrm>
              <a:off x="1980917" y="1677617"/>
              <a:ext cx="634141" cy="405759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健康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5" name="TextBox 11"/>
            <p:cNvSpPr txBox="1"/>
            <p:nvPr/>
          </p:nvSpPr>
          <p:spPr>
            <a:xfrm>
              <a:off x="3186132" y="2355327"/>
              <a:ext cx="634141" cy="405759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旅游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6" name="TextBox 11"/>
            <p:cNvSpPr txBox="1"/>
            <p:nvPr/>
          </p:nvSpPr>
          <p:spPr>
            <a:xfrm>
              <a:off x="3130448" y="3501873"/>
              <a:ext cx="731274" cy="676264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基地</a:t>
              </a:r>
              <a:endParaRPr lang="en-US" altLang="zh-CN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教育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7" name="TextBox 11"/>
            <p:cNvSpPr txBox="1"/>
            <p:nvPr/>
          </p:nvSpPr>
          <p:spPr>
            <a:xfrm>
              <a:off x="716005" y="2356264"/>
              <a:ext cx="817094" cy="405759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定制化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8" name="TextBox 11"/>
            <p:cNvSpPr txBox="1"/>
            <p:nvPr/>
          </p:nvSpPr>
          <p:spPr>
            <a:xfrm>
              <a:off x="1889440" y="4354200"/>
              <a:ext cx="817094" cy="405759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智能化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9" name="TextBox 11"/>
            <p:cNvSpPr txBox="1"/>
            <p:nvPr/>
          </p:nvSpPr>
          <p:spPr>
            <a:xfrm>
              <a:off x="741180" y="3642808"/>
              <a:ext cx="817094" cy="405759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信息化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0" name="矩形 219"/>
            <p:cNvSpPr/>
            <p:nvPr/>
          </p:nvSpPr>
          <p:spPr>
            <a:xfrm>
              <a:off x="1368128" y="2924499"/>
              <a:ext cx="1910461" cy="5129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tx2"/>
                  </a:solidFill>
                  <a:sym typeface="+mn-ea"/>
                </a:rPr>
                <a:t>城市</a:t>
              </a:r>
              <a:r>
                <a:rPr lang="zh-CN" altLang="en-US" sz="1200" b="1" dirty="0" smtClean="0">
                  <a:solidFill>
                    <a:schemeClr val="tx2"/>
                  </a:solidFill>
                  <a:sym typeface="+mn-ea"/>
                </a:rPr>
                <a:t>优质中产</a:t>
              </a:r>
              <a:endParaRPr lang="en-US" altLang="zh-CN" sz="1200" b="1" dirty="0" smtClean="0">
                <a:solidFill>
                  <a:schemeClr val="tx2"/>
                </a:solidFill>
                <a:sym typeface="+mn-ea"/>
              </a:endParaRPr>
            </a:p>
            <a:p>
              <a:pPr algn="ctr"/>
              <a:endParaRPr lang="en-US" altLang="zh-CN" sz="1200" b="1" dirty="0" smtClean="0">
                <a:solidFill>
                  <a:schemeClr val="tx2"/>
                </a:solidFill>
                <a:sym typeface="+mn-ea"/>
              </a:endParaRPr>
            </a:p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sym typeface="+mn-ea"/>
                </a:rPr>
                <a:t>终端</a:t>
              </a:r>
              <a:endParaRPr lang="zh-CN" altLang="en-US" sz="1200" b="1" dirty="0">
                <a:solidFill>
                  <a:schemeClr val="tx2"/>
                </a:solidFill>
                <a:sym typeface="+mn-ea"/>
              </a:endParaRPr>
            </a:p>
          </p:txBody>
        </p:sp>
      </p:grpSp>
      <p:sp>
        <p:nvSpPr>
          <p:cNvPr id="221" name="灯片编号占位符 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D03DC9-B409-4CC3-A4E4-B2FC785E6090}" type="slidenum">
              <a:rPr lang="zh-CN" altLang="en-US" sz="1200" smtClean="0"/>
            </a:fld>
            <a:endParaRPr lang="zh-CN" altLang="en-US" sz="1200" dirty="0"/>
          </a:p>
        </p:txBody>
      </p:sp>
      <p:sp>
        <p:nvSpPr>
          <p:cNvPr id="37" name="矩形 36"/>
          <p:cNvSpPr/>
          <p:nvPr/>
        </p:nvSpPr>
        <p:spPr>
          <a:xfrm>
            <a:off x="856984" y="685636"/>
            <a:ext cx="753263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+mn-ea"/>
                <a:sym typeface="楷体" panose="02010609060101010101" pitchFamily="49" charset="-122"/>
              </a:rPr>
              <a:t>各城市营销总部直接服务于个地区，并结合新理念新场景新零售，打造全新的特色产品“</a:t>
            </a:r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+mn-ea"/>
                <a:sym typeface="楷体" panose="02010609060101010101" pitchFamily="49" charset="-122"/>
              </a:rPr>
              <a:t>B2B+O2O+</a:t>
            </a: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+mn-ea"/>
                <a:sym typeface="楷体" panose="02010609060101010101" pitchFamily="49" charset="-122"/>
              </a:rPr>
              <a:t>新零售”营销新模式，同时通过大数据，乡村旅游、特色产品销售新场景，实现一二三产业融合发展。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+mn-ea"/>
              <a:sym typeface="楷体" panose="02010609060101010101" pitchFamily="49" charset="-122"/>
            </a:endParaRPr>
          </a:p>
        </p:txBody>
      </p:sp>
      <p:sp>
        <p:nvSpPr>
          <p:cNvPr id="39" name="文本占位符 2"/>
          <p:cNvSpPr txBox="1">
            <a:spLocks noChangeArrowheads="1"/>
          </p:cNvSpPr>
          <p:nvPr/>
        </p:nvSpPr>
        <p:spPr>
          <a:xfrm>
            <a:off x="802918" y="234539"/>
            <a:ext cx="6549261" cy="251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渠道</a:t>
            </a:r>
            <a:endParaRPr lang="zh-CN" altLang="en-US" sz="2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86691" y="1094668"/>
            <a:ext cx="7695579" cy="3107091"/>
            <a:chOff x="-891331" y="518115"/>
            <a:chExt cx="10926662" cy="4145351"/>
          </a:xfrm>
        </p:grpSpPr>
        <p:sp>
          <p:nvSpPr>
            <p:cNvPr id="6" name="Right Arrow 3"/>
            <p:cNvSpPr/>
            <p:nvPr/>
          </p:nvSpPr>
          <p:spPr>
            <a:xfrm>
              <a:off x="-891331" y="2211247"/>
              <a:ext cx="10926662" cy="73660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80643" y="2333163"/>
              <a:ext cx="1582306" cy="492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b="1" dirty="0" smtClean="0">
                  <a:solidFill>
                    <a:schemeClr val="bg2"/>
                  </a:solidFill>
                </a:rPr>
                <a:t>协同发展</a:t>
              </a:r>
              <a:endParaRPr lang="id-ID" b="1" dirty="0">
                <a:solidFill>
                  <a:schemeClr val="bg2"/>
                </a:solidFill>
              </a:endParaRPr>
            </a:p>
          </p:txBody>
        </p:sp>
        <p:sp>
          <p:nvSpPr>
            <p:cNvPr id="8" name="Chevron 5"/>
            <p:cNvSpPr/>
            <p:nvPr/>
          </p:nvSpPr>
          <p:spPr>
            <a:xfrm>
              <a:off x="-891331" y="534847"/>
              <a:ext cx="2006600" cy="46990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6"/>
            <p:cNvSpPr/>
            <p:nvPr/>
          </p:nvSpPr>
          <p:spPr>
            <a:xfrm>
              <a:off x="-891331" y="4138754"/>
              <a:ext cx="2006600" cy="46990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8"/>
            <p:cNvCxnSpPr/>
            <p:nvPr/>
          </p:nvCxnSpPr>
          <p:spPr>
            <a:xfrm>
              <a:off x="1134319" y="790857"/>
              <a:ext cx="1528662" cy="1528662"/>
            </a:xfrm>
            <a:prstGeom prst="straightConnector1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2"/>
            <p:cNvCxnSpPr/>
            <p:nvPr/>
          </p:nvCxnSpPr>
          <p:spPr>
            <a:xfrm flipH="1">
              <a:off x="1134319" y="2809343"/>
              <a:ext cx="1528662" cy="1528662"/>
            </a:xfrm>
            <a:prstGeom prst="straightConnector1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  <a:prstDash val="sys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hevron 15"/>
            <p:cNvSpPr/>
            <p:nvPr/>
          </p:nvSpPr>
          <p:spPr>
            <a:xfrm>
              <a:off x="2231181" y="534847"/>
              <a:ext cx="2006600" cy="4699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6"/>
            <p:cNvSpPr/>
            <p:nvPr/>
          </p:nvSpPr>
          <p:spPr>
            <a:xfrm>
              <a:off x="2231181" y="4138754"/>
              <a:ext cx="2006600" cy="4699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7"/>
            <p:cNvCxnSpPr/>
            <p:nvPr/>
          </p:nvCxnSpPr>
          <p:spPr>
            <a:xfrm>
              <a:off x="4256831" y="790857"/>
              <a:ext cx="1528662" cy="1528662"/>
            </a:xfrm>
            <a:prstGeom prst="straightConnector1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8"/>
            <p:cNvCxnSpPr/>
            <p:nvPr/>
          </p:nvCxnSpPr>
          <p:spPr>
            <a:xfrm flipH="1">
              <a:off x="4256831" y="2809343"/>
              <a:ext cx="1528662" cy="1528662"/>
            </a:xfrm>
            <a:prstGeom prst="straightConnector1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  <a:prstDash val="sys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hevron 20"/>
            <p:cNvSpPr/>
            <p:nvPr/>
          </p:nvSpPr>
          <p:spPr>
            <a:xfrm>
              <a:off x="5349031" y="534847"/>
              <a:ext cx="2006600" cy="4699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hevron 21"/>
            <p:cNvSpPr/>
            <p:nvPr/>
          </p:nvSpPr>
          <p:spPr>
            <a:xfrm>
              <a:off x="5349031" y="4138754"/>
              <a:ext cx="2006600" cy="4699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22"/>
            <p:cNvCxnSpPr/>
            <p:nvPr/>
          </p:nvCxnSpPr>
          <p:spPr>
            <a:xfrm>
              <a:off x="7374681" y="790857"/>
              <a:ext cx="1528662" cy="1528662"/>
            </a:xfrm>
            <a:prstGeom prst="straightConnector1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23"/>
            <p:cNvCxnSpPr/>
            <p:nvPr/>
          </p:nvCxnSpPr>
          <p:spPr>
            <a:xfrm flipH="1">
              <a:off x="7374681" y="2809343"/>
              <a:ext cx="1528662" cy="1528662"/>
            </a:xfrm>
            <a:prstGeom prst="straightConnector1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  <a:prstDash val="sys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5"/>
            <p:cNvSpPr txBox="1"/>
            <p:nvPr/>
          </p:nvSpPr>
          <p:spPr>
            <a:xfrm>
              <a:off x="-285790" y="1201823"/>
              <a:ext cx="1354700" cy="369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生产标准化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7"/>
            <p:cNvSpPr txBox="1"/>
            <p:nvPr/>
          </p:nvSpPr>
          <p:spPr>
            <a:xfrm>
              <a:off x="313054" y="2993471"/>
              <a:ext cx="1354700" cy="369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生产规模化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sp>
          <p:nvSpPr>
            <p:cNvPr id="22" name="TextBox 28"/>
            <p:cNvSpPr txBox="1"/>
            <p:nvPr/>
          </p:nvSpPr>
          <p:spPr>
            <a:xfrm>
              <a:off x="-281960" y="3638830"/>
              <a:ext cx="1354700" cy="369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管理规范化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9"/>
            <p:cNvSpPr txBox="1"/>
            <p:nvPr/>
          </p:nvSpPr>
          <p:spPr>
            <a:xfrm>
              <a:off x="384219" y="1849089"/>
              <a:ext cx="1354700" cy="369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生产信息化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24" name="Straight Arrow Connector 33"/>
            <p:cNvCxnSpPr/>
            <p:nvPr/>
          </p:nvCxnSpPr>
          <p:spPr>
            <a:xfrm>
              <a:off x="1101336" y="1338457"/>
              <a:ext cx="406981" cy="0"/>
            </a:xfrm>
            <a:prstGeom prst="straightConnector1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35"/>
            <p:cNvCxnSpPr/>
            <p:nvPr/>
          </p:nvCxnSpPr>
          <p:spPr>
            <a:xfrm>
              <a:off x="1714209" y="1987588"/>
              <a:ext cx="406981" cy="0"/>
            </a:xfrm>
            <a:prstGeom prst="straightConnector1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36"/>
            <p:cNvCxnSpPr/>
            <p:nvPr/>
          </p:nvCxnSpPr>
          <p:spPr>
            <a:xfrm>
              <a:off x="1079537" y="3784937"/>
              <a:ext cx="406981" cy="0"/>
            </a:xfrm>
            <a:prstGeom prst="straightConnector1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38"/>
            <p:cNvCxnSpPr/>
            <p:nvPr/>
          </p:nvCxnSpPr>
          <p:spPr>
            <a:xfrm>
              <a:off x="1695159" y="3146734"/>
              <a:ext cx="406981" cy="0"/>
            </a:xfrm>
            <a:prstGeom prst="straightConnector1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39"/>
            <p:cNvSpPr txBox="1"/>
            <p:nvPr/>
          </p:nvSpPr>
          <p:spPr>
            <a:xfrm>
              <a:off x="2706080" y="1201823"/>
              <a:ext cx="1354700" cy="369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流通信息化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41"/>
            <p:cNvSpPr txBox="1"/>
            <p:nvPr/>
          </p:nvSpPr>
          <p:spPr>
            <a:xfrm>
              <a:off x="3304924" y="2993471"/>
              <a:ext cx="1354700" cy="369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流通集中化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sp>
          <p:nvSpPr>
            <p:cNvPr id="30" name="TextBox 42"/>
            <p:cNvSpPr txBox="1"/>
            <p:nvPr/>
          </p:nvSpPr>
          <p:spPr>
            <a:xfrm>
              <a:off x="2709911" y="3638830"/>
              <a:ext cx="1354700" cy="369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流通共享化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sp>
          <p:nvSpPr>
            <p:cNvPr id="31" name="TextBox 43"/>
            <p:cNvSpPr txBox="1"/>
            <p:nvPr/>
          </p:nvSpPr>
          <p:spPr>
            <a:xfrm>
              <a:off x="3376089" y="1849089"/>
              <a:ext cx="1354700" cy="369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流通平台化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32" name="Straight Arrow Connector 45"/>
            <p:cNvCxnSpPr/>
            <p:nvPr/>
          </p:nvCxnSpPr>
          <p:spPr>
            <a:xfrm>
              <a:off x="4093208" y="1338457"/>
              <a:ext cx="406981" cy="0"/>
            </a:xfrm>
            <a:prstGeom prst="straightConnector1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47"/>
            <p:cNvCxnSpPr/>
            <p:nvPr/>
          </p:nvCxnSpPr>
          <p:spPr>
            <a:xfrm>
              <a:off x="4706079" y="1987588"/>
              <a:ext cx="406981" cy="0"/>
            </a:xfrm>
            <a:prstGeom prst="straightConnector1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48"/>
            <p:cNvCxnSpPr/>
            <p:nvPr/>
          </p:nvCxnSpPr>
          <p:spPr>
            <a:xfrm>
              <a:off x="4071407" y="3784937"/>
              <a:ext cx="406981" cy="0"/>
            </a:xfrm>
            <a:prstGeom prst="straightConnector1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50"/>
            <p:cNvCxnSpPr/>
            <p:nvPr/>
          </p:nvCxnSpPr>
          <p:spPr>
            <a:xfrm>
              <a:off x="4687029" y="3146734"/>
              <a:ext cx="406981" cy="0"/>
            </a:xfrm>
            <a:prstGeom prst="straightConnector1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51"/>
            <p:cNvSpPr txBox="1"/>
            <p:nvPr/>
          </p:nvSpPr>
          <p:spPr>
            <a:xfrm>
              <a:off x="5854287" y="1160163"/>
              <a:ext cx="1354700" cy="369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终端信息化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sp>
          <p:nvSpPr>
            <p:cNvPr id="37" name="TextBox 53"/>
            <p:cNvSpPr txBox="1"/>
            <p:nvPr/>
          </p:nvSpPr>
          <p:spPr>
            <a:xfrm>
              <a:off x="6453131" y="2951810"/>
              <a:ext cx="1354700" cy="369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终端数据化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sp>
          <p:nvSpPr>
            <p:cNvPr id="38" name="TextBox 54"/>
            <p:cNvSpPr txBox="1"/>
            <p:nvPr/>
          </p:nvSpPr>
          <p:spPr>
            <a:xfrm>
              <a:off x="5858116" y="3597169"/>
              <a:ext cx="1354700" cy="369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消费场景化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sp>
          <p:nvSpPr>
            <p:cNvPr id="39" name="TextBox 55"/>
            <p:cNvSpPr txBox="1"/>
            <p:nvPr/>
          </p:nvSpPr>
          <p:spPr>
            <a:xfrm>
              <a:off x="6524296" y="1807429"/>
              <a:ext cx="1354700" cy="369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200" dirty="0" smtClean="0">
                  <a:solidFill>
                    <a:schemeClr val="tx2"/>
                  </a:solidFill>
                </a:rPr>
                <a:t>终端网络化</a:t>
              </a:r>
              <a:endParaRPr lang="id-ID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40" name="Straight Arrow Connector 57"/>
            <p:cNvCxnSpPr/>
            <p:nvPr/>
          </p:nvCxnSpPr>
          <p:spPr>
            <a:xfrm>
              <a:off x="7241414" y="1296797"/>
              <a:ext cx="406981" cy="0"/>
            </a:xfrm>
            <a:prstGeom prst="straightConnector1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59"/>
            <p:cNvCxnSpPr/>
            <p:nvPr/>
          </p:nvCxnSpPr>
          <p:spPr>
            <a:xfrm>
              <a:off x="7854286" y="1945927"/>
              <a:ext cx="406981" cy="0"/>
            </a:xfrm>
            <a:prstGeom prst="straightConnector1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60"/>
            <p:cNvCxnSpPr/>
            <p:nvPr/>
          </p:nvCxnSpPr>
          <p:spPr>
            <a:xfrm>
              <a:off x="7219614" y="3743276"/>
              <a:ext cx="406981" cy="0"/>
            </a:xfrm>
            <a:prstGeom prst="straightConnector1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62"/>
            <p:cNvCxnSpPr/>
            <p:nvPr/>
          </p:nvCxnSpPr>
          <p:spPr>
            <a:xfrm>
              <a:off x="7835236" y="3105073"/>
              <a:ext cx="406981" cy="0"/>
            </a:xfrm>
            <a:prstGeom prst="straightConnector1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63"/>
            <p:cNvSpPr txBox="1"/>
            <p:nvPr/>
          </p:nvSpPr>
          <p:spPr>
            <a:xfrm>
              <a:off x="-601587" y="527093"/>
              <a:ext cx="1436639" cy="451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 smtClean="0">
                  <a:solidFill>
                    <a:schemeClr val="bg2"/>
                  </a:solidFill>
                  <a:latin typeface="+mj-lt"/>
                </a:rPr>
                <a:t>生产环节</a:t>
              </a:r>
              <a:endParaRPr lang="id-ID" sz="16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45" name="TextBox 64"/>
            <p:cNvSpPr txBox="1"/>
            <p:nvPr/>
          </p:nvSpPr>
          <p:spPr>
            <a:xfrm>
              <a:off x="-669867" y="4088594"/>
              <a:ext cx="1463950" cy="57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100" b="1" dirty="0" smtClean="0">
                  <a:solidFill>
                    <a:schemeClr val="bg2"/>
                  </a:solidFill>
                  <a:latin typeface="+mj-lt"/>
                </a:rPr>
                <a:t>提高生产质量</a:t>
              </a:r>
              <a:endParaRPr lang="en-US" altLang="zh-CN" sz="1100" b="1" dirty="0" smtClean="0">
                <a:solidFill>
                  <a:schemeClr val="bg2"/>
                </a:solidFill>
                <a:latin typeface="+mj-lt"/>
              </a:endParaRPr>
            </a:p>
            <a:p>
              <a:r>
                <a:rPr lang="zh-CN" altLang="en-US" sz="1100" b="1" dirty="0" smtClean="0">
                  <a:solidFill>
                    <a:schemeClr val="bg2"/>
                  </a:solidFill>
                  <a:latin typeface="+mj-lt"/>
                </a:rPr>
                <a:t>和效率</a:t>
              </a:r>
              <a:endParaRPr lang="id-ID" sz="11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46" name="TextBox 65"/>
            <p:cNvSpPr txBox="1"/>
            <p:nvPr/>
          </p:nvSpPr>
          <p:spPr>
            <a:xfrm>
              <a:off x="2531761" y="527093"/>
              <a:ext cx="1436639" cy="451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 smtClean="0">
                  <a:solidFill>
                    <a:schemeClr val="bg2"/>
                  </a:solidFill>
                  <a:latin typeface="+mj-lt"/>
                </a:rPr>
                <a:t>流通环节</a:t>
              </a:r>
              <a:endParaRPr lang="id-ID" sz="16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47" name="TextBox 66"/>
            <p:cNvSpPr txBox="1"/>
            <p:nvPr/>
          </p:nvSpPr>
          <p:spPr>
            <a:xfrm>
              <a:off x="2518102" y="4073152"/>
              <a:ext cx="1463950" cy="574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100" b="1" dirty="0" smtClean="0">
                  <a:solidFill>
                    <a:schemeClr val="bg2"/>
                  </a:solidFill>
                  <a:latin typeface="+mj-lt"/>
                </a:rPr>
                <a:t>打通流通渠道</a:t>
              </a:r>
              <a:endParaRPr lang="en-US" altLang="zh-CN" sz="1100" b="1" dirty="0" smtClean="0">
                <a:solidFill>
                  <a:schemeClr val="bg2"/>
                </a:solidFill>
                <a:latin typeface="+mj-lt"/>
              </a:endParaRPr>
            </a:p>
            <a:p>
              <a:pPr algn="ctr"/>
              <a:r>
                <a:rPr lang="zh-CN" altLang="en-US" sz="1100" b="1" dirty="0" smtClean="0">
                  <a:solidFill>
                    <a:schemeClr val="bg2"/>
                  </a:solidFill>
                  <a:latin typeface="+mj-lt"/>
                </a:rPr>
                <a:t>降低流通成本</a:t>
              </a:r>
              <a:endParaRPr lang="id-ID" sz="11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48" name="TextBox 67"/>
            <p:cNvSpPr txBox="1"/>
            <p:nvPr/>
          </p:nvSpPr>
          <p:spPr>
            <a:xfrm>
              <a:off x="5667122" y="518115"/>
              <a:ext cx="1436639" cy="451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 smtClean="0">
                  <a:solidFill>
                    <a:schemeClr val="bg2"/>
                  </a:solidFill>
                  <a:latin typeface="+mj-lt"/>
                </a:rPr>
                <a:t>消费环节</a:t>
              </a:r>
              <a:endParaRPr lang="id-ID" sz="16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49" name="TextBox 68"/>
            <p:cNvSpPr txBox="1"/>
            <p:nvPr/>
          </p:nvSpPr>
          <p:spPr>
            <a:xfrm>
              <a:off x="5657841" y="4089747"/>
              <a:ext cx="1455203" cy="57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100" b="1" dirty="0" smtClean="0">
                  <a:solidFill>
                    <a:schemeClr val="bg2"/>
                  </a:solidFill>
                  <a:latin typeface="+mj-lt"/>
                </a:rPr>
                <a:t>提升消费体验</a:t>
              </a:r>
              <a:endParaRPr lang="en-US" altLang="zh-CN" sz="1100" b="1" dirty="0" smtClean="0">
                <a:solidFill>
                  <a:schemeClr val="bg2"/>
                </a:solidFill>
                <a:latin typeface="+mj-lt"/>
              </a:endParaRPr>
            </a:p>
            <a:p>
              <a:pPr algn="ctr"/>
              <a:r>
                <a:rPr lang="zh-CN" altLang="en-US" sz="1100" b="1" dirty="0" smtClean="0">
                  <a:solidFill>
                    <a:schemeClr val="bg2"/>
                  </a:solidFill>
                  <a:latin typeface="+mj-lt"/>
                </a:rPr>
                <a:t>实现订单药业</a:t>
              </a:r>
              <a:endParaRPr lang="id-ID" sz="1100" b="1" dirty="0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51" name="灯片编号占位符 2"/>
          <p:cNvSpPr txBox="1"/>
          <p:nvPr/>
        </p:nvSpPr>
        <p:spPr>
          <a:xfrm>
            <a:off x="6705600" y="480949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D03DC9-B409-4CC3-A4E4-B2FC785E6090}" type="slidenum">
              <a:rPr lang="zh-CN" altLang="en-US" sz="1200" smtClean="0"/>
            </a:fld>
            <a:endParaRPr lang="zh-CN" altLang="en-US" sz="1200" dirty="0"/>
          </a:p>
        </p:txBody>
      </p:sp>
      <p:sp>
        <p:nvSpPr>
          <p:cNvPr id="50" name="矩形 49"/>
          <p:cNvSpPr/>
          <p:nvPr/>
        </p:nvSpPr>
        <p:spPr>
          <a:xfrm>
            <a:off x="769010" y="4405293"/>
            <a:ext cx="7532636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 smtClean="0">
                <a:solidFill>
                  <a:schemeClr val="bg1">
                    <a:lumMod val="50000"/>
                  </a:schemeClr>
                </a:solidFill>
                <a:latin typeface="+mn-ea"/>
                <a:sym typeface="楷体" panose="02010609060101010101" pitchFamily="49" charset="-122"/>
              </a:rPr>
              <a:t>实现全产业链信息化和互联网化、打通全产业链，实现三产协同发展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  <a:latin typeface="+mn-ea"/>
              <a:sym typeface="楷体" panose="02010609060101010101" pitchFamily="49" charset="-122"/>
            </a:endParaRPr>
          </a:p>
        </p:txBody>
      </p:sp>
      <p:sp>
        <p:nvSpPr>
          <p:cNvPr id="52" name="文本占位符 2"/>
          <p:cNvSpPr txBox="1">
            <a:spLocks noChangeArrowheads="1"/>
          </p:cNvSpPr>
          <p:nvPr/>
        </p:nvSpPr>
        <p:spPr>
          <a:xfrm>
            <a:off x="802918" y="234539"/>
            <a:ext cx="6549261" cy="251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互联网</a:t>
            </a:r>
            <a:r>
              <a:rPr lang="en-US" altLang="zh-CN" sz="20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——</a:t>
            </a:r>
            <a:r>
              <a:rPr lang="zh-CN" altLang="en-US" sz="20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实现一二三产互联互通</a:t>
            </a:r>
            <a:endParaRPr lang="zh-CN" altLang="en-US" sz="2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80"/>
  <p:tag name="KSO_WM_UNIT_TYPE" val="l_h_a"/>
  <p:tag name="KSO_WM_UNIT_INDEX" val="1_1_1"/>
  <p:tag name="KSO_WM_UNIT_ID" val="diagram160080_3*l_h_a*1_1_1"/>
  <p:tag name="KSO_WM_UNIT_CLEAR" val="1"/>
  <p:tag name="KSO_WM_UNIT_LAYERLEVEL" val="1_1_1"/>
  <p:tag name="KSO_WM_UNIT_VALUE" val="11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31"/>
  <p:tag name="KSO_WM_UNIT_TYPE" val="l_i"/>
  <p:tag name="KSO_WM_UNIT_INDEX" val="1_1"/>
  <p:tag name="KSO_WM_UNIT_ID" val="diagram160231_3*l_i*1_1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31_3*i*8"/>
  <p:tag name="KSO_WM_TEMPLATE_CATEGORY" val="diagram"/>
  <p:tag name="KSO_WM_TEMPLATE_INDEX" val="160231"/>
  <p:tag name="KSO_WM_UNIT_INDEX" val="8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31"/>
  <p:tag name="KSO_WM_UNIT_TYPE" val="l_h_f"/>
  <p:tag name="KSO_WM_UNIT_INDEX" val="1_2_1"/>
  <p:tag name="KSO_WM_UNIT_ID" val="diagram160231_3*l_h_f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31"/>
  <p:tag name="KSO_WM_UNIT_TYPE" val="l_h_a"/>
  <p:tag name="KSO_WM_UNIT_INDEX" val="1_2_1"/>
  <p:tag name="KSO_WM_UNIT_ID" val="diagram160231_3*l_h_a*1_2_1"/>
  <p:tag name="KSO_WM_UNIT_CLEAR" val="1"/>
  <p:tag name="KSO_WM_UNIT_LAYERLEVEL" val="1_1_1"/>
  <p:tag name="KSO_WM_UNIT_VALUE" val="10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31"/>
  <p:tag name="KSO_WM_UNIT_TYPE" val="l_i"/>
  <p:tag name="KSO_WM_UNIT_INDEX" val="1_2"/>
  <p:tag name="KSO_WM_UNIT_ID" val="diagram160231_3*l_i*1_2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31_3*i*15"/>
  <p:tag name="KSO_WM_TEMPLATE_CATEGORY" val="diagram"/>
  <p:tag name="KSO_WM_TEMPLATE_INDEX" val="160231"/>
  <p:tag name="KSO_WM_UNIT_INDEX" val="15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31"/>
  <p:tag name="KSO_WM_UNIT_TYPE" val="l_h_f"/>
  <p:tag name="KSO_WM_UNIT_INDEX" val="1_3_1"/>
  <p:tag name="KSO_WM_UNIT_ID" val="diagram160231_3*l_h_f*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31"/>
  <p:tag name="KSO_WM_UNIT_TYPE" val="l_h_a"/>
  <p:tag name="KSO_WM_UNIT_INDEX" val="1_3_1"/>
  <p:tag name="KSO_WM_UNIT_ID" val="diagram160231_3*l_h_a*1_3_1"/>
  <p:tag name="KSO_WM_UNIT_CLEAR" val="1"/>
  <p:tag name="KSO_WM_UNIT_LAYERLEVEL" val="1_1_1"/>
  <p:tag name="KSO_WM_UNIT_VALUE" val="10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31"/>
  <p:tag name="KSO_WM_UNIT_TYPE" val="l_i"/>
  <p:tag name="KSO_WM_UNIT_INDEX" val="1_3"/>
  <p:tag name="KSO_WM_UNIT_ID" val="diagram160231_3*l_i*1_3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31_3*i*15"/>
  <p:tag name="KSO_WM_TEMPLATE_CATEGORY" val="diagram"/>
  <p:tag name="KSO_WM_TEMPLATE_INDEX" val="160231"/>
  <p:tag name="KSO_WM_UNIT_INDEX" val="15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80"/>
  <p:tag name="KSO_WM_UNIT_TYPE" val="l_h_a"/>
  <p:tag name="KSO_WM_UNIT_INDEX" val="1_2_1"/>
  <p:tag name="KSO_WM_UNIT_ID" val="diagram160080_3*l_h_a*1_2_1"/>
  <p:tag name="KSO_WM_UNIT_CLEAR" val="1"/>
  <p:tag name="KSO_WM_UNIT_LAYERLEVEL" val="1_1_1"/>
  <p:tag name="KSO_WM_UNIT_VALUE" val="11"/>
  <p:tag name="KSO_WM_UNIT_HIGHLIGHT" val="0"/>
  <p:tag name="KSO_WM_UNIT_COMPATIBLE" val="0"/>
  <p:tag name="KSO_WM_DIAGRAM_GROUP_CODE" val="l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31"/>
  <p:tag name="KSO_WM_UNIT_TYPE" val="l_h_f"/>
  <p:tag name="KSO_WM_UNIT_INDEX" val="1_3_1"/>
  <p:tag name="KSO_WM_UNIT_ID" val="diagram160231_3*l_h_f*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31"/>
  <p:tag name="KSO_WM_UNIT_TYPE" val="l_h_a"/>
  <p:tag name="KSO_WM_UNIT_INDEX" val="1_3_1"/>
  <p:tag name="KSO_WM_UNIT_ID" val="diagram160231_3*l_h_a*1_3_1"/>
  <p:tag name="KSO_WM_UNIT_CLEAR" val="1"/>
  <p:tag name="KSO_WM_UNIT_LAYERLEVEL" val="1_1_1"/>
  <p:tag name="KSO_WM_UNIT_VALUE" val="10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31"/>
  <p:tag name="KSO_WM_UNIT_TYPE" val="l_i"/>
  <p:tag name="KSO_WM_UNIT_INDEX" val="1_3"/>
  <p:tag name="KSO_WM_UNIT_ID" val="diagram160231_3*l_i*1_3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PP_MARK_KEY" val="bd58f142-0b41-45d0-9bdc-fe897bc6725a"/>
  <p:tag name="COMMONDATA" val="eyJoZGlkIjoiYTgzODJiZjg0ODEyNzcwMTI0OTM4ZTYwZDIwMzcxM2QifQ==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80"/>
  <p:tag name="KSO_WM_UNIT_TYPE" val="l_h_a"/>
  <p:tag name="KSO_WM_UNIT_INDEX" val="1_3_1"/>
  <p:tag name="KSO_WM_UNIT_ID" val="diagram160080_3*l_h_a*1_3_1"/>
  <p:tag name="KSO_WM_UNIT_CLEAR" val="1"/>
  <p:tag name="KSO_WM_UNIT_LAYERLEVEL" val="1_1_1"/>
  <p:tag name="KSO_WM_UNIT_VALUE" val="11"/>
  <p:tag name="KSO_WM_UNIT_HIGHLIGHT" val="0"/>
  <p:tag name="KSO_WM_UNIT_COMPATIBLE" val="0"/>
  <p:tag name="KSO_WM_DIAGRAM_GROUP_CODE" val="l1-1"/>
  <p:tag name="KSO_WM_UNIT_PRESET_TEXT" val="LOREM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80"/>
  <p:tag name="KSO_WM_UNIT_TYPE" val="l_h_a"/>
  <p:tag name="KSO_WM_UNIT_INDEX" val="1_3_1"/>
  <p:tag name="KSO_WM_UNIT_ID" val="diagram160080_3*l_h_a*1_3_1"/>
  <p:tag name="KSO_WM_UNIT_CLEAR" val="1"/>
  <p:tag name="KSO_WM_UNIT_LAYERLEVEL" val="1_1_1"/>
  <p:tag name="KSO_WM_UNIT_VALUE" val="11"/>
  <p:tag name="KSO_WM_UNIT_HIGHLIGHT" val="0"/>
  <p:tag name="KSO_WM_UNIT_COMPATIBLE" val="0"/>
  <p:tag name="KSO_WM_DIAGRAM_GROUP_CODE" val="l1-1"/>
  <p:tag name="KSO_WM_UNIT_PRESET_TEXT" val="LOREM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80"/>
  <p:tag name="KSO_WM_UNIT_TYPE" val="l_h_a"/>
  <p:tag name="KSO_WM_UNIT_INDEX" val="1_2_1"/>
  <p:tag name="KSO_WM_UNIT_ID" val="diagram160080_3*l_h_a*1_2_1"/>
  <p:tag name="KSO_WM_UNIT_CLEAR" val="1"/>
  <p:tag name="KSO_WM_UNIT_LAYERLEVEL" val="1_1_1"/>
  <p:tag name="KSO_WM_UNIT_VALUE" val="11"/>
  <p:tag name="KSO_WM_UNIT_HIGHLIGHT" val="0"/>
  <p:tag name="KSO_WM_UNIT_COMPATIBLE" val="0"/>
  <p:tag name="KSO_WM_DIAGRAM_GROUP_CODE" val="l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80"/>
  <p:tag name="KSO_WM_UNIT_TYPE" val="l_h_a"/>
  <p:tag name="KSO_WM_UNIT_INDEX" val="1_1_1"/>
  <p:tag name="KSO_WM_UNIT_ID" val="diagram160080_3*l_h_a*1_1_1"/>
  <p:tag name="KSO_WM_UNIT_CLEAR" val="1"/>
  <p:tag name="KSO_WM_UNIT_LAYERLEVEL" val="1_1_1"/>
  <p:tag name="KSO_WM_UNIT_VALUE" val="11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31_3*i*1"/>
  <p:tag name="KSO_WM_TEMPLATE_CATEGORY" val="diagram"/>
  <p:tag name="KSO_WM_TEMPLATE_INDEX" val="160231"/>
  <p:tag name="KSO_WM_UNIT_INDEX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31"/>
  <p:tag name="KSO_WM_UNIT_TYPE" val="l_h_f"/>
  <p:tag name="KSO_WM_UNIT_INDEX" val="1_1_1"/>
  <p:tag name="KSO_WM_UNIT_ID" val="diagram160231_3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31"/>
  <p:tag name="KSO_WM_UNIT_TYPE" val="l_h_a"/>
  <p:tag name="KSO_WM_UNIT_INDEX" val="1_1_1"/>
  <p:tag name="KSO_WM_UNIT_ID" val="diagram160231_3*l_h_a*1_1_1"/>
  <p:tag name="KSO_WM_UNIT_CLEAR" val="1"/>
  <p:tag name="KSO_WM_UNIT_LAYERLEVEL" val="1_1_1"/>
  <p:tag name="KSO_WM_UNIT_VALUE" val="10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主题​​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1845</Words>
  <Application>WPS 演示</Application>
  <PresentationFormat>全屏显示(16:9)</PresentationFormat>
  <Paragraphs>577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Cambria</vt:lpstr>
      <vt:lpstr>仿宋</vt:lpstr>
      <vt:lpstr>迷你简菱心</vt:lpstr>
      <vt:lpstr>Agency FB</vt:lpstr>
      <vt:lpstr>腾祥澜黑简</vt:lpstr>
      <vt:lpstr>华文细黑</vt:lpstr>
      <vt:lpstr>楷体</vt:lpstr>
      <vt:lpstr>Helvetica</vt:lpstr>
      <vt:lpstr>Calibri Light</vt:lpstr>
      <vt:lpstr>Symbol</vt:lpstr>
      <vt:lpstr>Lao UI</vt:lpstr>
      <vt:lpstr>Arial Unicode MS</vt:lpstr>
      <vt:lpstr>等线 Light</vt:lpstr>
      <vt:lpstr>等线</vt:lpstr>
      <vt:lpstr>Open Sans</vt:lpstr>
      <vt:lpstr>Segoe Print</vt:lpstr>
      <vt:lpstr>Helvetica Light</vt:lpstr>
      <vt:lpstr>黑体</vt:lpstr>
      <vt:lpstr>Franklin Gothic Book</vt:lpstr>
      <vt:lpstr>方正兰亭纤黑简体</vt:lpstr>
      <vt:lpstr>Calibri</vt:lpstr>
      <vt:lpstr>Office 主题​​</vt:lpstr>
      <vt:lpstr>PowerPoint 演示文稿</vt:lpstr>
      <vt:lpstr>PowerPoint 演示文稿</vt:lpstr>
      <vt:lpstr>PowerPoint 演示文稿</vt:lpstr>
      <vt:lpstr>运营方式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生态系统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</dc:title>
  <dc:creator>Administrator</dc:creator>
  <cp:lastModifiedBy>为中华之崛起而学习</cp:lastModifiedBy>
  <cp:revision>830</cp:revision>
  <dcterms:created xsi:type="dcterms:W3CDTF">2017-05-17T02:53:00Z</dcterms:created>
  <dcterms:modified xsi:type="dcterms:W3CDTF">2022-07-11T06:10:36Z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9BC6C282F6984DE88A03AE78E6B76F96</vt:lpwstr>
  </property>
</Properties>
</file>